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2" r:id="rId5"/>
    <p:sldId id="260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38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8" y="56"/>
      </p:cViewPr>
      <p:guideLst>
        <p:guide orient="horz" pos="2186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s-ES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s-ES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s-ES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.jpeg"/><Relationship Id="rId5" Type="http://schemas.openxmlformats.org/officeDocument/2006/relationships/tags" Target="../tags/tag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4.bin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87" y="217805"/>
            <a:ext cx="11231033" cy="1470025"/>
          </a:xfrm>
          <a:noFill/>
        </p:spPr>
        <p:txBody>
          <a:bodyPr/>
          <a:lstStyle/>
          <a:p>
            <a:r>
              <a:rPr lang="es-ES" altLang="en-US" sz="6000" b="1">
                <a:solidFill>
                  <a:srgbClr val="202020"/>
                </a:solidFill>
                <a:highlight>
                  <a:srgbClr val="00FFFF"/>
                </a:highlight>
                <a:latin typeface="Blackadder ITC" panose="04020505051007020D02" charset="0"/>
                <a:cs typeface="Blackadder ITC" panose="04020505051007020D02" charset="0"/>
              </a:rPr>
              <a:t>Quick </a:t>
            </a:r>
            <a:r>
              <a:rPr lang="es-ES" altLang="en-US" sz="6000" b="1">
                <a:highlight>
                  <a:srgbClr val="00FFFF"/>
                </a:highlight>
                <a:latin typeface="Blackadder ITC" panose="04020505051007020D02" charset="0"/>
                <a:cs typeface="Blackadder ITC" panose="04020505051007020D02" charset="0"/>
              </a:rPr>
              <a:t>Sort en </a:t>
            </a:r>
            <a:r>
              <a:rPr lang="es-ES" altLang="en-US" sz="6000" b="1">
                <a:solidFill>
                  <a:schemeClr val="tx2"/>
                </a:solidFill>
                <a:highlight>
                  <a:srgbClr val="00FFFF"/>
                </a:highlight>
                <a:latin typeface="Blackadder ITC" panose="04020505051007020D02" charset="0"/>
                <a:cs typeface="Blackadder ITC" panose="04020505051007020D02" charset="0"/>
              </a:rPr>
              <a:t>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72880" y="3429000"/>
            <a:ext cx="2733675" cy="3187700"/>
          </a:xfrm>
        </p:spPr>
        <p:txBody>
          <a:bodyPr/>
          <a:lstStyle/>
          <a:p>
            <a:r>
              <a:rPr lang="es-ES" altLang="en-US" dirty="0"/>
              <a:t>Presentación diseñada por:</a:t>
            </a:r>
          </a:p>
          <a:p>
            <a:r>
              <a:rPr lang="es-ES" altLang="en-US" dirty="0">
                <a:latin typeface="Berlin Sans FB Demi" panose="020E0802020502020306" charset="0"/>
                <a:cs typeface="Berlin Sans FB Demi" panose="020E0802020502020306" charset="0"/>
              </a:rPr>
              <a:t>Juan Araujo</a:t>
            </a:r>
          </a:p>
          <a:p>
            <a:r>
              <a:rPr lang="es-ES" altLang="en-US" dirty="0">
                <a:latin typeface="Berlin Sans FB Demi" panose="020E0802020502020306" charset="0"/>
                <a:cs typeface="Berlin Sans FB Demi" panose="020E0802020502020306" charset="0"/>
              </a:rPr>
              <a:t>Jean Duque</a:t>
            </a:r>
          </a:p>
          <a:p>
            <a:r>
              <a:rPr lang="es-ES" altLang="en-US" dirty="0">
                <a:latin typeface="Berlin Sans FB Demi" panose="020E0802020502020306" charset="0"/>
                <a:cs typeface="Berlin Sans FB Demi" panose="020E0802020502020306" charset="0"/>
              </a:rPr>
              <a:t>Julián </a:t>
            </a:r>
            <a:r>
              <a:rPr lang="es-ES" altLang="en-US" dirty="0" err="1">
                <a:latin typeface="Berlin Sans FB Demi" panose="020E0802020502020306" charset="0"/>
                <a:cs typeface="Berlin Sans FB Demi" panose="020E0802020502020306" charset="0"/>
              </a:rPr>
              <a:t>Sanchez</a:t>
            </a:r>
            <a:endParaRPr lang="es-ES" altLang="en-US" dirty="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3" name="Óvalo 2"/>
          <p:cNvSpPr/>
          <p:nvPr/>
        </p:nvSpPr>
        <p:spPr>
          <a:xfrm>
            <a:off x="4022725" y="1592580"/>
            <a:ext cx="3345180" cy="325374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 rot="2700000">
            <a:off x="10765790" y="5950585"/>
            <a:ext cx="492760" cy="492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 rot="2700000">
            <a:off x="7295193" y="912715"/>
            <a:ext cx="1193632" cy="11936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8900" y="205105"/>
            <a:ext cx="6228715" cy="1104265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algn="l"/>
            <a:r>
              <a:rPr lang="en-US" sz="4800" spc="0" dirty="0">
                <a:solidFill>
                  <a:schemeClr val="tx2"/>
                </a:solidFill>
                <a:latin typeface="Berlin Sans FB Demi" panose="020E0802020502020306" charset="0"/>
                <a:cs typeface="Berlin Sans FB Demi" panose="020E0802020502020306" charset="0"/>
              </a:rPr>
              <a:t>¿Qué es el Quick Sort?</a:t>
            </a:r>
          </a:p>
        </p:txBody>
      </p:sp>
      <p:pic>
        <p:nvPicPr>
          <p:cNvPr id="11" name="图片 10" descr="C:\Users\jeanm\Downloads\comp.jpgco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rcRect l="11517" r="11517"/>
          <a:stretch>
            <a:fillRect/>
          </a:stretch>
        </p:blipFill>
        <p:spPr>
          <a:xfrm>
            <a:off x="6924519" y="138"/>
            <a:ext cx="5267481" cy="6843717"/>
          </a:xfrm>
          <a:custGeom>
            <a:avLst/>
            <a:gdLst>
              <a:gd name="connsiteX0" fmla="*/ 2404584 w 5267481"/>
              <a:gd name="connsiteY0" fmla="*/ 4158172 h 6843717"/>
              <a:gd name="connsiteX1" fmla="*/ 3951434 w 5267481"/>
              <a:gd name="connsiteY1" fmla="*/ 5705021 h 6843717"/>
              <a:gd name="connsiteX2" fmla="*/ 2812737 w 5267481"/>
              <a:gd name="connsiteY2" fmla="*/ 6843717 h 6843717"/>
              <a:gd name="connsiteX3" fmla="*/ 1996432 w 5267481"/>
              <a:gd name="connsiteY3" fmla="*/ 6843717 h 6843717"/>
              <a:gd name="connsiteX4" fmla="*/ 857735 w 5267481"/>
              <a:gd name="connsiteY4" fmla="*/ 5705021 h 6843717"/>
              <a:gd name="connsiteX5" fmla="*/ 1114899 w 5267481"/>
              <a:gd name="connsiteY5" fmla="*/ 2948647 h 6843717"/>
              <a:gd name="connsiteX6" fmla="*/ 2229798 w 5267481"/>
              <a:gd name="connsiteY6" fmla="*/ 4063546 h 6843717"/>
              <a:gd name="connsiteX7" fmla="*/ 1114899 w 5267481"/>
              <a:gd name="connsiteY7" fmla="*/ 5178445 h 6843717"/>
              <a:gd name="connsiteX8" fmla="*/ 0 w 5267481"/>
              <a:gd name="connsiteY8" fmla="*/ 4063546 h 6843717"/>
              <a:gd name="connsiteX9" fmla="*/ 3778600 w 5267481"/>
              <a:gd name="connsiteY9" fmla="*/ 0 h 6843717"/>
              <a:gd name="connsiteX10" fmla="*/ 4460202 w 5267481"/>
              <a:gd name="connsiteY10" fmla="*/ 0 h 6843717"/>
              <a:gd name="connsiteX11" fmla="*/ 5267481 w 5267481"/>
              <a:gd name="connsiteY11" fmla="*/ 807279 h 6843717"/>
              <a:gd name="connsiteX12" fmla="*/ 5267481 w 5267481"/>
              <a:gd name="connsiteY12" fmla="*/ 4384207 h 6843717"/>
              <a:gd name="connsiteX13" fmla="*/ 4119401 w 5267481"/>
              <a:gd name="connsiteY13" fmla="*/ 5532287 h 6843717"/>
              <a:gd name="connsiteX14" fmla="*/ 1182857 w 5267481"/>
              <a:gd name="connsiteY14" fmla="*/ 2595743 h 684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67481" h="6843717">
                <a:moveTo>
                  <a:pt x="2404584" y="4158172"/>
                </a:moveTo>
                <a:lnTo>
                  <a:pt x="3951434" y="5705021"/>
                </a:lnTo>
                <a:lnTo>
                  <a:pt x="2812737" y="6843717"/>
                </a:lnTo>
                <a:lnTo>
                  <a:pt x="1996432" y="6843717"/>
                </a:lnTo>
                <a:lnTo>
                  <a:pt x="857735" y="5705021"/>
                </a:lnTo>
                <a:close/>
                <a:moveTo>
                  <a:pt x="1114899" y="2948647"/>
                </a:moveTo>
                <a:lnTo>
                  <a:pt x="2229798" y="4063546"/>
                </a:lnTo>
                <a:lnTo>
                  <a:pt x="1114899" y="5178445"/>
                </a:lnTo>
                <a:lnTo>
                  <a:pt x="0" y="4063546"/>
                </a:lnTo>
                <a:close/>
                <a:moveTo>
                  <a:pt x="3778600" y="0"/>
                </a:moveTo>
                <a:lnTo>
                  <a:pt x="4460202" y="0"/>
                </a:lnTo>
                <a:lnTo>
                  <a:pt x="5267481" y="807279"/>
                </a:lnTo>
                <a:lnTo>
                  <a:pt x="5267481" y="4384207"/>
                </a:lnTo>
                <a:lnTo>
                  <a:pt x="4119401" y="5532287"/>
                </a:lnTo>
                <a:lnTo>
                  <a:pt x="1182857" y="2595743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 flipH="1">
            <a:off x="375584" y="3766649"/>
            <a:ext cx="547029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95910" y="1542416"/>
            <a:ext cx="6230620" cy="1104266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b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cs typeface="+mj-lt"/>
              </a:rPr>
              <a:t>Quick Sort (ordenamiento rápido) es un algoritmo de ordenamiento muy eficiente. </a:t>
            </a: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295910" y="3010535"/>
            <a:ext cx="6263640" cy="207137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Pertenece a la familia de los algoritmos "divide y vencerás", lo que significa que divide el problema en partes más pequeñas y las resuelve por separado.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38000">
              <a:srgbClr val="FF0000"/>
            </a:gs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6620400" cy="720000"/>
          </a:xfrm>
        </p:spPr>
        <p:txBody>
          <a:bodyPr wrap="square" lIns="0" tIns="0" rIns="0" bIns="0" anchor="b">
            <a:normAutofit/>
          </a:bodyPr>
          <a:lstStyle/>
          <a:p>
            <a:pPr algn="l"/>
            <a:r>
              <a:rPr lang="en-US" spc="0" dirty="0">
                <a:highlight>
                  <a:srgbClr val="000000"/>
                </a:highlight>
                <a:latin typeface="+mj-lt"/>
              </a:rPr>
              <a:t>¿Para qué sirve?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rcRect t="1093" b="1093"/>
          <a:stretch>
            <a:fillRect/>
          </a:stretch>
        </p:blipFill>
        <p:spPr>
          <a:xfrm>
            <a:off x="6205775" y="990575"/>
            <a:ext cx="5290980" cy="51753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32" h="8150">
                <a:moveTo>
                  <a:pt x="4232" y="780"/>
                </a:moveTo>
                <a:lnTo>
                  <a:pt x="6216" y="780"/>
                </a:lnTo>
                <a:lnTo>
                  <a:pt x="6216" y="8150"/>
                </a:lnTo>
                <a:lnTo>
                  <a:pt x="4232" y="8150"/>
                </a:lnTo>
                <a:lnTo>
                  <a:pt x="4232" y="780"/>
                </a:lnTo>
                <a:close/>
                <a:moveTo>
                  <a:pt x="0" y="780"/>
                </a:moveTo>
                <a:lnTo>
                  <a:pt x="1984" y="780"/>
                </a:lnTo>
                <a:lnTo>
                  <a:pt x="1984" y="8150"/>
                </a:lnTo>
                <a:lnTo>
                  <a:pt x="0" y="8150"/>
                </a:lnTo>
                <a:lnTo>
                  <a:pt x="0" y="780"/>
                </a:lnTo>
                <a:close/>
                <a:moveTo>
                  <a:pt x="6348" y="0"/>
                </a:moveTo>
                <a:lnTo>
                  <a:pt x="8332" y="0"/>
                </a:lnTo>
                <a:lnTo>
                  <a:pt x="8332" y="7370"/>
                </a:lnTo>
                <a:lnTo>
                  <a:pt x="6348" y="7370"/>
                </a:lnTo>
                <a:lnTo>
                  <a:pt x="6348" y="0"/>
                </a:lnTo>
                <a:close/>
                <a:moveTo>
                  <a:pt x="2116" y="0"/>
                </a:moveTo>
                <a:lnTo>
                  <a:pt x="4100" y="0"/>
                </a:lnTo>
                <a:lnTo>
                  <a:pt x="4100" y="7370"/>
                </a:lnTo>
                <a:lnTo>
                  <a:pt x="2116" y="7370"/>
                </a:lnTo>
                <a:lnTo>
                  <a:pt x="2116" y="0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48310" y="1461135"/>
            <a:ext cx="4919345" cy="9772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Para ordenar datos rápidamente.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448310" y="2658110"/>
            <a:ext cx="5170170" cy="12503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s-ES" sz="24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Se usa en programaci</a:t>
            </a:r>
            <a:r>
              <a:rPr lang="en-US" altLang="en-US" sz="24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ó</a:t>
            </a:r>
            <a:r>
              <a:rPr lang="en-US" altLang="es-ES" sz="24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n cuando necesitas ordenar listas, vectores o arreglos.</a:t>
            </a: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448310" y="4415155"/>
            <a:ext cx="5169535" cy="14909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25000"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s-ES" sz="96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Es m</a:t>
            </a:r>
            <a:r>
              <a:rPr lang="en-US" altLang="en-US" sz="96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á</a:t>
            </a:r>
            <a:r>
              <a:rPr lang="en-US" altLang="es-ES" sz="96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s r</a:t>
            </a:r>
            <a:r>
              <a:rPr lang="en-US" altLang="en-US" sz="96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á</a:t>
            </a:r>
            <a:r>
              <a:rPr lang="en-US" altLang="es-ES" sz="96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pido que otros m</a:t>
            </a:r>
            <a:r>
              <a:rPr lang="en-US" altLang="en-US" sz="96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é</a:t>
            </a:r>
            <a:r>
              <a:rPr lang="en-US" altLang="es-ES" sz="96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todos simples como el bubble sort o el insertion sort, especialmente en listas grandes.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s-ES" sz="1600" b="1">
              <a:solidFill>
                <a:schemeClr val="accent1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s-ES" sz="1600" b="1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29000">
              <a:srgbClr val="FF0000"/>
            </a:gs>
            <a:gs pos="94000">
              <a:srgbClr val="5A77E6">
                <a:alpha val="100000"/>
              </a:srgbClr>
            </a:gs>
            <a:gs pos="75000">
              <a:srgbClr val="1E28B3">
                <a:alpha val="100000"/>
              </a:srgbClr>
            </a:gs>
            <a:gs pos="86000">
              <a:srgbClr val="3C4FCC">
                <a:alpha val="100000"/>
              </a:srgbClr>
            </a:gs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6713706" cy="720000"/>
          </a:xfrm>
        </p:spPr>
        <p:txBody>
          <a:bodyPr wrap="square" lIns="0" tIns="0" rIns="0" bIns="0" anchor="b">
            <a:normAutofit/>
          </a:bodyPr>
          <a:lstStyle/>
          <a:p>
            <a:r>
              <a:rPr lang="es-ES" altLang="en-US" spc="0" dirty="0"/>
              <a:t>¿Cómo funciona?</a:t>
            </a:r>
          </a:p>
        </p:txBody>
      </p:sp>
      <p:pic>
        <p:nvPicPr>
          <p:cNvPr id="18" name="图片 17" descr="C:\Users\jeanm\Downloads\plusquad.pngplusqua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rcRect l="32" r="32"/>
          <a:stretch>
            <a:fillRect/>
          </a:stretch>
        </p:blipFill>
        <p:spPr>
          <a:xfrm>
            <a:off x="6155055" y="635"/>
            <a:ext cx="6036945" cy="6188710"/>
          </a:xfrm>
          <a:custGeom>
            <a:avLst/>
            <a:gdLst>
              <a:gd name="connsiteX0" fmla="*/ 2276483 w 6036950"/>
              <a:gd name="connsiteY0" fmla="*/ 0 h 6040857"/>
              <a:gd name="connsiteX1" fmla="*/ 6036950 w 6036950"/>
              <a:gd name="connsiteY1" fmla="*/ 0 h 6040857"/>
              <a:gd name="connsiteX2" fmla="*/ 6036950 w 6036950"/>
              <a:gd name="connsiteY2" fmla="*/ 2936006 h 6040857"/>
              <a:gd name="connsiteX3" fmla="*/ 4238679 w 6036950"/>
              <a:gd name="connsiteY3" fmla="*/ 5156686 h 6040857"/>
              <a:gd name="connsiteX4" fmla="*/ 884172 w 6036950"/>
              <a:gd name="connsiteY4" fmla="*/ 5509259 h 6040857"/>
              <a:gd name="connsiteX5" fmla="*/ 531600 w 6036950"/>
              <a:gd name="connsiteY5" fmla="*/ 2154752 h 60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6950" h="6040857">
                <a:moveTo>
                  <a:pt x="2276483" y="0"/>
                </a:moveTo>
                <a:lnTo>
                  <a:pt x="6036950" y="0"/>
                </a:lnTo>
                <a:lnTo>
                  <a:pt x="6036950" y="2936006"/>
                </a:lnTo>
                <a:lnTo>
                  <a:pt x="4238679" y="5156686"/>
                </a:lnTo>
                <a:cubicBezTo>
                  <a:pt x="3409718" y="6180367"/>
                  <a:pt x="1907854" y="6338220"/>
                  <a:pt x="884172" y="5509259"/>
                </a:cubicBezTo>
                <a:cubicBezTo>
                  <a:pt x="-139509" y="4680298"/>
                  <a:pt x="-297361" y="3178434"/>
                  <a:pt x="531600" y="2154752"/>
                </a:cubicBezTo>
                <a:close/>
              </a:path>
            </a:pathLst>
          </a:custGeom>
          <a:ln w="9525" cap="flat" cmpd="sng" algn="ctr">
            <a:solidFill>
              <a:schemeClr val="tx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54000" dir="4200000" algn="ctr" rotWithShape="0">
              <a:schemeClr val="accent1">
                <a:alpha val="15000"/>
              </a:schemeClr>
            </a:outerShdw>
          </a:effectLst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1288337" y="1456647"/>
            <a:ext cx="4350186" cy="483142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Elege un elemento de la lista.</a:t>
            </a:r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669608" y="1476757"/>
            <a:ext cx="462844" cy="462844"/>
          </a:xfrm>
          <a:prstGeom prst="ellipse">
            <a:avLst/>
          </a:prstGeom>
          <a:solidFill>
            <a:schemeClr val="accent1"/>
          </a:solidFill>
          <a:effectLst>
            <a:outerShdw blurRad="101600" dist="38100" algn="l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lt1">
                    <a:lumMod val="100000"/>
                  </a:schemeClr>
                </a:solidFill>
                <a:latin typeface="+mn-lt"/>
              </a:rPr>
              <a:t>01</a:t>
            </a:r>
            <a:endParaRPr lang="en-US" sz="1600" b="1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288223" y="2448411"/>
            <a:ext cx="3967051" cy="27706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Dividir la lista en dos partes:</a:t>
            </a:r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69608" y="2468839"/>
            <a:ext cx="462844" cy="462844"/>
          </a:xfrm>
          <a:prstGeom prst="ellipse">
            <a:avLst/>
          </a:prstGeom>
          <a:solidFill>
            <a:schemeClr val="accent1"/>
          </a:solidFill>
          <a:effectLst>
            <a:outerShdw blurRad="101600" dist="38100" algn="l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lt1">
                    <a:lumMod val="100000"/>
                  </a:schemeClr>
                </a:solidFill>
                <a:latin typeface="+mn-lt"/>
              </a:rPr>
              <a:t>02</a:t>
            </a:r>
            <a:endParaRPr lang="en-US" sz="1600" b="1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1288337" y="3185248"/>
            <a:ext cx="4424123" cy="53222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accent1"/>
                </a:solidFill>
                <a:highlight>
                  <a:srgbClr val="000000"/>
                </a:highlight>
                <a:sym typeface="+mn-ea"/>
              </a:rPr>
              <a:t>A la izquierda: los elementos menores que el </a:t>
            </a:r>
            <a:r>
              <a:rPr lang="es-ES" altLang="en-US" sz="2000">
                <a:solidFill>
                  <a:schemeClr val="accent1"/>
                </a:solidFill>
                <a:highlight>
                  <a:srgbClr val="000000"/>
                </a:highlight>
                <a:sym typeface="+mn-ea"/>
              </a:rPr>
              <a:t>elemento escogido</a:t>
            </a:r>
            <a:endParaRPr lang="es-ES" altLang="en-US" sz="2000" b="1">
              <a:solidFill>
                <a:schemeClr val="accent1"/>
              </a:solidFill>
              <a:highlight>
                <a:srgbClr val="000000"/>
              </a:highlight>
              <a:latin typeface="+mj-lt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1288337" y="4432620"/>
            <a:ext cx="4424123" cy="61699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A la derecha: los elementos mayores que el </a:t>
            </a:r>
            <a:r>
              <a:rPr lang="es-ES" altLang="en-US" sz="20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elemento escogido</a:t>
            </a:r>
            <a:r>
              <a:rPr lang="en-US" sz="20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.</a:t>
            </a: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1288337" y="5424399"/>
            <a:ext cx="4275611" cy="6163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accent1"/>
                </a:solidFill>
                <a:highlight>
                  <a:srgbClr val="000000"/>
                </a:highlight>
                <a:latin typeface="+mj-lt"/>
              </a:rPr>
              <a:t>Aplicar Quick Sort recursivamente a cada mitad.</a:t>
            </a:r>
          </a:p>
        </p:txBody>
      </p:sp>
      <p:sp>
        <p:nvSpPr>
          <p:cNvPr id="27" name="椭圆 26"/>
          <p:cNvSpPr/>
          <p:nvPr>
            <p:custDataLst>
              <p:tags r:id="rId11"/>
            </p:custDataLst>
          </p:nvPr>
        </p:nvSpPr>
        <p:spPr>
          <a:xfrm>
            <a:off x="669608" y="5445724"/>
            <a:ext cx="462844" cy="462844"/>
          </a:xfrm>
          <a:prstGeom prst="ellipse">
            <a:avLst/>
          </a:prstGeom>
          <a:solidFill>
            <a:schemeClr val="accent1"/>
          </a:solidFill>
          <a:effectLst>
            <a:outerShdw blurRad="101600" dist="38100" algn="l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lt1">
                    <a:lumMod val="100000"/>
                  </a:schemeClr>
                </a:solidFill>
                <a:latin typeface="+mn-lt"/>
              </a:rPr>
              <a:t>0</a:t>
            </a:r>
            <a:r>
              <a:rPr lang="es-ES" altLang="en-US" sz="1600" b="1">
                <a:solidFill>
                  <a:schemeClr val="lt1">
                    <a:lumMod val="100000"/>
                  </a:schemeClr>
                </a:solidFill>
                <a:latin typeface="+mn-lt"/>
              </a:rPr>
              <a:t>3</a:t>
            </a:r>
          </a:p>
        </p:txBody>
      </p:sp>
      <p:sp>
        <p:nvSpPr>
          <p:cNvPr id="2" name="Cuadro de texto 1"/>
          <p:cNvSpPr txBox="1"/>
          <p:nvPr/>
        </p:nvSpPr>
        <p:spPr>
          <a:xfrm>
            <a:off x="2036445" y="3567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000" y="70"/>
            <a:ext cx="10800000" cy="792000"/>
          </a:xfrm>
        </p:spPr>
        <p:txBody>
          <a:bodyPr/>
          <a:lstStyle/>
          <a:p>
            <a:r>
              <a:rPr lang="es-ES" altLang="en-US">
                <a:highlight>
                  <a:srgbClr val="000000"/>
                </a:highlight>
                <a:latin typeface="Berlin Sans FB Demi" panose="020E0802020502020306" charset="0"/>
                <a:cs typeface="Berlin Sans FB Demi" panose="020E0802020502020306" charset="0"/>
              </a:rPr>
              <a:t>Ejemplo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rcRect r="57868"/>
          <a:stretch>
            <a:fillRect/>
          </a:stretch>
        </p:blipFill>
        <p:spPr>
          <a:xfrm>
            <a:off x="326390" y="6240145"/>
            <a:ext cx="3714750" cy="6178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0" y="613410"/>
            <a:ext cx="11169650" cy="5627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98.32417322834647,&quot;left&quot;:23.3,&quot;top&quot;:109.35,&quot;width&quot;:505.2500000000003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1},{&quot;brightness&quot;:0,&quot;colorType&quot;:1,&quot;foreColorIndex&quot;:5,&quot;pos&quot;:1,&quot;transparency&quot;:0.600000023841857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7948_1*l_h_i*1_2_1"/>
  <p:tag name="KSO_WM_TEMPLATE_CATEGORY" val="diagram"/>
  <p:tag name="KSO_WM_TEMPLATE_INDEX" val="20237948"/>
  <p:tag name="KSO_WM_UNIT_LAYERLEVEL" val="1_1_1"/>
  <p:tag name="KSO_WM_TAG_VERSION" val="3.0"/>
  <p:tag name="KSO_WM_BEAUTIFY_FLAG" val="#wm#"/>
  <p:tag name="KSO_WM_UNIT_LINE_FORE_SCHEMECOLOR_INDEX" val="5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98.32417322834647,&quot;left&quot;:23.3,&quot;top&quot;:109.35,&quot;width&quot;:505.250000000000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48_1*l_h_f*1_1_1"/>
  <p:tag name="KSO_WM_TEMPLATE_CATEGORY" val="diagram"/>
  <p:tag name="KSO_WM_TEMPLATE_INDEX" val="20237948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98.32417322834647,&quot;left&quot;:23.3,&quot;top&quot;:109.35,&quot;width&quot;:505.250000000000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48_1*l_h_f*1_2_1"/>
  <p:tag name="KSO_WM_TEMPLATE_CATEGORY" val="diagram"/>
  <p:tag name="KSO_WM_TEMPLATE_INDEX" val="20237948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266.85*289.778"/>
  <p:tag name="KSO_WM_SLIDE_POSITION" val="54.7*161.172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87"/>
  <p:tag name="KSO_WM_TEMPLATE_SUBCATEGORY" val="0"/>
  <p:tag name="KSO_WM_SLIDE_INDEX" val="1"/>
  <p:tag name="KSO_WM_TAG_VERSION" val="3.0"/>
  <p:tag name="KSO_WM_SLIDE_ID" val="custom20238287_1"/>
  <p:tag name="KSO_WM_SLIDE_ITEM_CN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87"/>
  <p:tag name="KSO_WM_UNIT_ID" val="custom20238287_1*a*1"/>
  <p:tag name="KSO_WM_UNIT_TEXT_FILL_FORE_SCHEMECOLOR_INDEX" val="5"/>
  <p:tag name="KSO_WM_UNIT_TEXT_FILL_TYPE" val="1"/>
  <p:tag name="KSO_WM_UNIT_USESOURCEFORMAT_APPLY" val="1"/>
  <p:tag name="KSO_WM_UNIT_PRESET_TEXT" val="Your title her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436*146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287_1*d*1"/>
  <p:tag name="KSO_WM_TEMPLATE_CATEGORY" val="custom"/>
  <p:tag name="KSO_WM_TEMPLATE_INDEX" val="20238287"/>
  <p:tag name="KSO_WM_UNIT_LAYERLEVEL" val="1"/>
  <p:tag name="KSO_WM_TAG_VERSION" val="3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3"/>
  <p:tag name="KSO_WM_DIAGRAM_MIN_ITEMCNT" val="1"/>
  <p:tag name="KSO_WM_DIAGRAM_VIRTUALLY_FRAME" val="{&quot;height&quot;:410.1500762939453,&quot;left&quot;:35.3,&quot;top&quot;:90.35,&quot;width&quot;:40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36_3*l_h_a*1_1_1"/>
  <p:tag name="KSO_WM_TEMPLATE_CATEGORY" val="diagram"/>
  <p:tag name="KSO_WM_TEMPLATE_INDEX" val="20237936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3"/>
  <p:tag name="KSO_WM_DIAGRAM_MIN_ITEMCNT" val="1"/>
  <p:tag name="KSO_WM_DIAGRAM_VIRTUALLY_FRAME" val="{&quot;height&quot;:410.1500762939453,&quot;left&quot;:35.3,&quot;top&quot;:90.35,&quot;width&quot;:40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36_3*l_h_a*1_2_1"/>
  <p:tag name="KSO_WM_TEMPLATE_CATEGORY" val="diagram"/>
  <p:tag name="KSO_WM_TEMPLATE_INDEX" val="20237936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3"/>
  <p:tag name="KSO_WM_DIAGRAM_MIN_ITEMCNT" val="1"/>
  <p:tag name="KSO_WM_DIAGRAM_VIRTUALLY_FRAME" val="{&quot;height&quot;:410.1500762939453,&quot;left&quot;:35.3,&quot;top&quot;:90.35,&quot;width&quot;:40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36_3*l_h_a*1_3_1"/>
  <p:tag name="KSO_WM_TEMPLATE_CATEGORY" val="diagram"/>
  <p:tag name="KSO_WM_TEMPLATE_INDEX" val="20237936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62.75*317.05"/>
  <p:tag name="KSO_WM_SLIDE_POSITION" val="52.7*161.5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64"/>
  <p:tag name="KSO_WM_TEMPLATE_SUBCATEGORY" val="0"/>
  <p:tag name="KSO_WM_SLIDE_INDEX" val="1"/>
  <p:tag name="KSO_WM_TAG_VERSION" val="3.0"/>
  <p:tag name="KSO_WM_SLIDE_ID" val="custom20238264_1"/>
  <p:tag name="KSO_WM_SLIDE_ITEM_CNT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64"/>
  <p:tag name="KSO_WM_UNIT_ID" val="custom20238264_1*a*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677*16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264_1*d*1"/>
  <p:tag name="KSO_WM_TEMPLATE_CATEGORY" val="custom"/>
  <p:tag name="KSO_WM_TEMPLATE_INDEX" val="20238264"/>
  <p:tag name="KSO_WM_UNIT_LAYERLEVEL" val="1"/>
  <p:tag name="KSO_WM_TAG_VERSION" val="3.0"/>
  <p:tag name="KSO_WM_BEAUTIFY_FLAG" val="#wm#"/>
  <p:tag name="KSO_WM_UNIT_LINE_FORE_SCHEMECOLOR_INDEX" val="13"/>
  <p:tag name="KSO_WM_UNIT_LINE_FILL_TYPE" val="2"/>
  <p:tag name="KSO_WM_UNIT_SHADOW_SCHEMECOLOR_INDEX" val="5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5"/>
  <p:tag name="KSO_WM_DIAGRAM_MIN_ITEMCNT" val="2"/>
  <p:tag name="KSO_WM_DIAGRAM_VIRTUALLY_FRAME" val="{&quot;height&quot;:405.6000787401576,&quot;left&quot;:52.725039370078775,&quot;top&quot;:87.62503937007872,&quot;width&quot;:397.0749606299212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0_4*l_h_a*1_1_1"/>
  <p:tag name="KSO_WM_TEMPLATE_CATEGORY" val="diagram"/>
  <p:tag name="KSO_WM_TEMPLATE_INDEX" val="20237920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5"/>
  <p:tag name="KSO_WM_DIAGRAM_MIN_ITEMCNT" val="2"/>
  <p:tag name="KSO_WM_DIAGRAM_VIRTUALLY_FRAME" val="{&quot;height&quot;:405.6000787401576,&quot;left&quot;:52.725039370078775,&quot;top&quot;:87.62503937007872,&quot;width&quot;:397.0749606299212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0_4*l_h_i*1_1_1"/>
  <p:tag name="KSO_WM_TEMPLATE_CATEGORY" val="diagram"/>
  <p:tag name="KSO_WM_TEMPLATE_INDEX" val="20237920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5"/>
  <p:tag name="KSO_WM_DIAGRAM_MIN_ITEMCNT" val="2"/>
  <p:tag name="KSO_WM_DIAGRAM_VIRTUALLY_FRAME" val="{&quot;height&quot;:405.6000787401576,&quot;left&quot;:52.725039370078775,&quot;top&quot;:87.62503937007872,&quot;width&quot;:397.0749606299212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20_4*l_h_a*1_2_1"/>
  <p:tag name="KSO_WM_TEMPLATE_CATEGORY" val="diagram"/>
  <p:tag name="KSO_WM_TEMPLATE_INDEX" val="20237920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5"/>
  <p:tag name="KSO_WM_DIAGRAM_MIN_ITEMCNT" val="2"/>
  <p:tag name="KSO_WM_DIAGRAM_VIRTUALLY_FRAME" val="{&quot;height&quot;:405.6000787401576,&quot;left&quot;:52.725039370078775,&quot;top&quot;:87.62503937007872,&quot;width&quot;:397.0749606299212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7920_4*l_h_i*1_2_1"/>
  <p:tag name="KSO_WM_TEMPLATE_CATEGORY" val="diagram"/>
  <p:tag name="KSO_WM_TEMPLATE_INDEX" val="20237920"/>
  <p:tag name="KSO_WM_UNIT_LAYERLEVEL" val="1_1_1"/>
  <p:tag name="KSO_WM_TAG_VERSION" val="3.0"/>
  <p:tag name="KSO_WM_BEAUTIFY_FLAG" val="#wm#"/>
  <p:tag name="KSO_WM_UNIT_PRESET_TEXT" val="0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5"/>
  <p:tag name="KSO_WM_DIAGRAM_MIN_ITEMCNT" val="2"/>
  <p:tag name="KSO_WM_DIAGRAM_VIRTUALLY_FRAME" val="{&quot;height&quot;:405.6000787401576,&quot;left&quot;:52.725039370078775,&quot;top&quot;:87.62503937007872,&quot;width&quot;:397.0749606299212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20_4*l_h_a*1_3_1"/>
  <p:tag name="KSO_WM_TEMPLATE_CATEGORY" val="diagram"/>
  <p:tag name="KSO_WM_TEMPLATE_INDEX" val="20237920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5"/>
  <p:tag name="KSO_WM_DIAGRAM_MIN_ITEMCNT" val="2"/>
  <p:tag name="KSO_WM_DIAGRAM_VIRTUALLY_FRAME" val="{&quot;height&quot;:405.6000787401576,&quot;left&quot;:52.725039370078775,&quot;top&quot;:87.62503937007872,&quot;width&quot;:397.0749606299212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7920_4*l_h_a*1_4_1"/>
  <p:tag name="KSO_WM_TEMPLATE_CATEGORY" val="diagram"/>
  <p:tag name="KSO_WM_TEMPLATE_INDEX" val="20237920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5"/>
  <p:tag name="KSO_WM_DIAGRAM_MIN_ITEMCNT" val="2"/>
  <p:tag name="KSO_WM_DIAGRAM_VIRTUALLY_FRAME" val="{&quot;height&quot;:405.6000787401576,&quot;left&quot;:52.725039370078775,&quot;top&quot;:87.62503937007872,&quot;width&quot;:397.0749606299212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37920_4*l_h_a*1_5_1"/>
  <p:tag name="KSO_WM_TEMPLATE_CATEGORY" val="diagram"/>
  <p:tag name="KSO_WM_TEMPLATE_INDEX" val="20237920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5"/>
  <p:tag name="KSO_WM_DIAGRAM_MIN_ITEMCNT" val="2"/>
  <p:tag name="KSO_WM_DIAGRAM_VIRTUALLY_FRAME" val="{&quot;height&quot;:405.6000787401576,&quot;left&quot;:52.725039370078775,&quot;top&quot;:87.62503937007872,&quot;width&quot;:397.0749606299212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7920_4*l_h_i*1_5_1"/>
  <p:tag name="KSO_WM_TEMPLATE_CATEGORY" val="diagram"/>
  <p:tag name="KSO_WM_TEMPLATE_INDEX" val="20237920"/>
  <p:tag name="KSO_WM_UNIT_LAYERLEVEL" val="1_1_1"/>
  <p:tag name="KSO_WM_TAG_VERSION" val="3.0"/>
  <p:tag name="KSO_WM_BEAUTIFY_FLAG" val="#wm#"/>
  <p:tag name="KSO_WM_UNIT_PRESET_TEXT" val="05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828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13.858*250.134"/>
  <p:tag name="KSO_WM_SLIDE_POSITION" val="55.375*192.539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60"/>
  <p:tag name="KSO_WM_TEMPLATE_SUBCATEGORY" val="0"/>
  <p:tag name="KSO_WM_SLIDE_INDEX" val="1"/>
  <p:tag name="KSO_WM_TAG_VERSION" val="3.0"/>
  <p:tag name="KSO_WM_SLIDE_ID" val="custom20238260_1"/>
  <p:tag name="KSO_WM_SLIDE_ITEM_CNT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260_1*i*1"/>
  <p:tag name="KSO_WM_TEMPLATE_CATEGORY" val="custom"/>
  <p:tag name="KSO_WM_TEMPLATE_INDEX" val="20238260"/>
  <p:tag name="KSO_WM_UNIT_LAYERLEVEL" val="1"/>
  <p:tag name="KSO_WM_TAG_VERSION" val="3.0"/>
  <p:tag name="KSO_WM_BEAUTIFY_FLAG" val="#wm#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8260_1*i*2"/>
  <p:tag name="KSO_WM_TEMPLATE_CATEGORY" val="custom"/>
  <p:tag name="KSO_WM_TEMPLATE_INDEX" val="20238260"/>
  <p:tag name="KSO_WM_UNIT_LAYERLEVEL" val="1"/>
  <p:tag name="KSO_WM_TAG_VERSION" val="3.0"/>
  <p:tag name="KSO_WM_BEAUTIFY_FLAG" val="#wm#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60"/>
  <p:tag name="KSO_WM_UNIT_ID" val="custom20238260_1*a*1"/>
  <p:tag name="KSO_WM_UNIT_VALUE" val="26"/>
  <p:tag name="KSO_WM_UNIT_TEXT_FILL_FORE_SCHEMECOLOR_INDEX" val="13"/>
  <p:tag name="KSO_WM_UNIT_TEXT_FILL_TYPE" val="1"/>
  <p:tag name="KSO_WM_UNIT_USESOURCEFORMAT_APPLY" val="1"/>
  <p:tag name="KSO_WM_UNIT_PRESET_TEXT" val="Your title her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0*146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260_1*d*1"/>
  <p:tag name="KSO_WM_TEMPLATE_CATEGORY" val="custom"/>
  <p:tag name="KSO_WM_TEMPLATE_INDEX" val="20238260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164</Words>
  <Application>Microsoft Office PowerPoint</Application>
  <PresentationFormat>Panorámica</PresentationFormat>
  <Paragraphs>24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Berlin Sans FB Demi</vt:lpstr>
      <vt:lpstr>Blackadder ITC</vt:lpstr>
      <vt:lpstr>Calibri</vt:lpstr>
      <vt:lpstr>Art_mountaineering</vt:lpstr>
      <vt:lpstr>Quick Sort en Python</vt:lpstr>
      <vt:lpstr>¿Qué es el Quick Sort?</vt:lpstr>
      <vt:lpstr>¿Para qué sirve?</vt:lpstr>
      <vt:lpstr>¿Cómo funciona?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David AraújoBolaño™</dc:creator>
  <cp:lastModifiedBy>MATTHAUS  ARAUJO CONTRERAS</cp:lastModifiedBy>
  <cp:revision>4</cp:revision>
  <dcterms:created xsi:type="dcterms:W3CDTF">2025-04-19T16:14:00Z</dcterms:created>
  <dcterms:modified xsi:type="dcterms:W3CDTF">2025-04-22T22:46:28Z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3082-12.2.0.20795</vt:lpwstr>
  </property>
  <property fmtid="{D5CDD505-2E9C-101B-9397-08002B2CF9AE}" pid="3" name="ICV">
    <vt:lpwstr>590E4B61C1FA41A6A0CB3A7226C358F7_11</vt:lpwstr>
  </property>
</Properties>
</file>