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8288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66" autoAdjust="0"/>
  </p:normalViewPr>
  <p:slideViewPr>
    <p:cSldViewPr>
      <p:cViewPr varScale="1">
        <p:scale>
          <a:sx n="40" d="100"/>
          <a:sy n="40" d="100"/>
        </p:scale>
        <p:origin x="87" y="321"/>
      </p:cViewPr>
      <p:guideLst>
        <p:guide orient="horz" pos="216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A7CDC-4FC2-463E-8945-65BD79DAA721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4951413"/>
            <a:ext cx="82296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9771063"/>
            <a:ext cx="44577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6D9E-C81E-48E3-AC01-3BB932605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7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오늘 발표를 맡은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황주신입니다</a:t>
            </a:r>
            <a:r>
              <a:rPr lang="en-US" altLang="ko-KR" dirty="0"/>
              <a:t>.</a:t>
            </a:r>
            <a:r>
              <a:rPr lang="ko-KR" altLang="en-US" dirty="0"/>
              <a:t> 발표를 위해 준비해주신 팀원분들께 감사를 전하며 발표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5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문제를 이야기 하기 전에</a:t>
            </a:r>
            <a:r>
              <a:rPr lang="en-US" altLang="ko-KR" dirty="0"/>
              <a:t>, </a:t>
            </a:r>
            <a:r>
              <a:rPr lang="ko-KR" altLang="en-US" dirty="0"/>
              <a:t>저번주에 발표했던 저희의 프로젝트를 잠시 되짚어보겠습니다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저희는 가상가족 프로젝트를 기반으로 하고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이에 더해 실제 가족이 아니더라도 다양한 가상 가족 네트워크를 형성하고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서로 일상을 공유할 수 있도록 기획했습니다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가족단위의 게임 및 이벤트를 개최해서 코인을 얻고</a:t>
            </a:r>
            <a:r>
              <a:rPr lang="en-US" altLang="ko-KR" dirty="0"/>
              <a:t>, </a:t>
            </a:r>
            <a:r>
              <a:rPr lang="ko-KR" altLang="en-US" dirty="0"/>
              <a:t>섬을 꾸밀 수 있도록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메타버스를 활용한다는 점</a:t>
            </a:r>
            <a:r>
              <a:rPr lang="en-US" altLang="ko-KR" dirty="0"/>
              <a:t>, </a:t>
            </a:r>
            <a:r>
              <a:rPr lang="ko-KR" altLang="en-US" dirty="0"/>
              <a:t>다양한 가족과 지역 사회를 연결해 네트워크를 형성한다는 점에서</a:t>
            </a:r>
            <a:endParaRPr lang="en-US" altLang="ko-KR" dirty="0"/>
          </a:p>
          <a:p>
            <a:r>
              <a:rPr lang="ko-KR" altLang="en-US" dirty="0"/>
              <a:t>서울 중구 가족센터가 </a:t>
            </a:r>
            <a:r>
              <a:rPr lang="en-US" altLang="ko-KR" dirty="0"/>
              <a:t>2021</a:t>
            </a:r>
            <a:r>
              <a:rPr lang="ko-KR" altLang="en-US" dirty="0"/>
              <a:t>년에 개최한 메타버스 가족축제 시스템이 저희가 시도하고자 하는 모델과 유사하다고 생각했습니다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가족축제는 지역공동체에 속하는 사업으로 양성평등한 가족문화</a:t>
            </a:r>
            <a:r>
              <a:rPr lang="en-US" altLang="ko-KR" dirty="0"/>
              <a:t>, </a:t>
            </a:r>
            <a:r>
              <a:rPr lang="ko-KR" altLang="en-US" dirty="0"/>
              <a:t>지역사회 공동체 문화</a:t>
            </a:r>
            <a:r>
              <a:rPr lang="en-US" altLang="ko-KR" dirty="0"/>
              <a:t>, </a:t>
            </a:r>
            <a:r>
              <a:rPr lang="ko-KR" altLang="en-US" dirty="0"/>
              <a:t>가족 친화 사회 환경 조성</a:t>
            </a:r>
            <a:r>
              <a:rPr lang="en-US" altLang="ko-KR" dirty="0"/>
              <a:t>, </a:t>
            </a:r>
            <a:r>
              <a:rPr lang="ko-KR" altLang="en-US" dirty="0"/>
              <a:t>다문화인식 개선 등을 촉진하기 위한 가족과 지역 사회의 연계 프로그램이었지만</a:t>
            </a:r>
            <a:r>
              <a:rPr lang="en-US" altLang="ko-KR" dirty="0"/>
              <a:t>, 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en-US" altLang="ko-KR" dirty="0"/>
              <a:t>2021</a:t>
            </a:r>
            <a:r>
              <a:rPr lang="ko-KR" altLang="en-US" dirty="0"/>
              <a:t>년부터는 메타버스를 활용한 </a:t>
            </a:r>
            <a:r>
              <a:rPr lang="ko-KR" altLang="en-US" dirty="0" err="1"/>
              <a:t>비대면</a:t>
            </a:r>
            <a:r>
              <a:rPr lang="ko-KR" altLang="en-US" dirty="0"/>
              <a:t> 축제가 개최되고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4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가지 기능이 저희가 추구하는 프로젝트의 기능과 유사했습니다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참여자들이 타 참여자들에게 채팅이나 영상을 통해 소통할 수 있도록 하는 기능과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메타버스 상에서 축제 부스를 돌아볼 수 있는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채팅이나 영상을 통해 가족들 사이에 연계를 지어낼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메타버스를 활용한 이벤트 개최에 활용할 수 있다고 생각했습니다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1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기획한 시스템의 핵심 기능은</a:t>
            </a:r>
            <a:endParaRPr lang="en-US" altLang="ko-KR" dirty="0"/>
          </a:p>
          <a:p>
            <a:r>
              <a:rPr lang="ko-KR" altLang="en-US" dirty="0"/>
              <a:t>메타버스를 활용한 </a:t>
            </a:r>
            <a:r>
              <a:rPr lang="ko-KR" altLang="en-US" dirty="0" err="1"/>
              <a:t>가족간의</a:t>
            </a:r>
            <a:r>
              <a:rPr lang="ko-KR" altLang="en-US" dirty="0"/>
              <a:t> 유대감 증진 도모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가족의 범위를 확장해 다양한 가상 가족 네트워크 형성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 형식으로 일상을 공유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게임 및 이벤트를 개최해 섬 </a:t>
            </a:r>
            <a:r>
              <a:rPr lang="ko-KR" altLang="en-US" dirty="0" err="1"/>
              <a:t>꾸미기입니다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보편적인 </a:t>
            </a:r>
            <a:r>
              <a:rPr lang="ko-KR" altLang="en-US" dirty="0" err="1"/>
              <a:t>앱들에서</a:t>
            </a:r>
            <a:r>
              <a:rPr lang="ko-KR" altLang="en-US" dirty="0"/>
              <a:t> 가족들의 의사소통 완화를 위한 서비스가 없다는 점이 저희 시스템은 긍정적인 신규성을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메타버스와 가족</a:t>
            </a:r>
            <a:r>
              <a:rPr lang="en-US" altLang="ko-KR" dirty="0"/>
              <a:t>, </a:t>
            </a:r>
            <a:r>
              <a:rPr lang="ko-KR" altLang="en-US" dirty="0" err="1"/>
              <a:t>이웃간의</a:t>
            </a:r>
            <a:r>
              <a:rPr lang="ko-KR" altLang="en-US" dirty="0"/>
              <a:t> 접근성을 접목한 서비스이기 때문에 조금의 복잡성 또한 가집니다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1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시스템의 규모는 현대 가족들의 모습에 반비례한다고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해가 지날수록 의사소통에 어려움을 느끼는 가족이 많아지고</a:t>
            </a:r>
            <a:r>
              <a:rPr lang="en-US" altLang="ko-KR" dirty="0"/>
              <a:t>, </a:t>
            </a:r>
            <a:r>
              <a:rPr lang="ko-KR" altLang="en-US" dirty="0" err="1"/>
              <a:t>이웃간의</a:t>
            </a:r>
            <a:r>
              <a:rPr lang="ko-KR" altLang="en-US" dirty="0"/>
              <a:t> 교류가 적어지고 있는 시대를 생각했을 때</a:t>
            </a:r>
            <a:r>
              <a:rPr lang="en-US" altLang="ko-KR" dirty="0"/>
              <a:t>, </a:t>
            </a:r>
            <a:r>
              <a:rPr lang="ko-KR" altLang="en-US" dirty="0"/>
              <a:t>당장의 규모도 큰 편이고</a:t>
            </a:r>
            <a:r>
              <a:rPr lang="en-US" altLang="ko-KR" dirty="0"/>
              <a:t>, </a:t>
            </a:r>
            <a:r>
              <a:rPr lang="ko-KR" altLang="en-US" dirty="0"/>
              <a:t>시간이 갈수록 더욱 </a:t>
            </a:r>
            <a:r>
              <a:rPr lang="ko-KR" altLang="en-US" dirty="0" err="1"/>
              <a:t>커질것이라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5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미팅 어플이나</a:t>
            </a:r>
            <a:r>
              <a:rPr lang="en-US" altLang="ko-KR" dirty="0"/>
              <a:t>, </a:t>
            </a:r>
            <a:r>
              <a:rPr lang="ko-KR" altLang="en-US" dirty="0"/>
              <a:t>메타버스 관련 </a:t>
            </a:r>
            <a:r>
              <a:rPr lang="ko-KR" altLang="en-US" dirty="0" err="1"/>
              <a:t>어플들은</a:t>
            </a:r>
            <a:r>
              <a:rPr lang="ko-KR" altLang="en-US" dirty="0"/>
              <a:t> 이미 대중들에게 상용화 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오픈소스</a:t>
            </a:r>
            <a:r>
              <a:rPr lang="en-US" altLang="ko-KR" dirty="0"/>
              <a:t>, API</a:t>
            </a:r>
            <a:r>
              <a:rPr lang="ko-KR" altLang="en-US" dirty="0"/>
              <a:t>등도 많이 있기 때문에 메타버스와 미팅의 개념을 접목시키는 기술만 고려해 적용한다면 충분할 것 같다는 의견이 모아졌습니다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일상을 공유하고</a:t>
            </a:r>
            <a:r>
              <a:rPr lang="en-US" altLang="ko-KR" dirty="0"/>
              <a:t>, </a:t>
            </a:r>
            <a:r>
              <a:rPr lang="ko-KR" altLang="en-US" dirty="0"/>
              <a:t>공유된 일상에 위치 정보가 들어있다는 특성상</a:t>
            </a:r>
            <a:r>
              <a:rPr lang="en-US" altLang="ko-KR" dirty="0"/>
              <a:t> </a:t>
            </a:r>
            <a:r>
              <a:rPr lang="ko-KR" altLang="en-US" dirty="0"/>
              <a:t>현실에서 위치가 노출될 수도 있다는 우려가 있습니다</a:t>
            </a:r>
            <a:r>
              <a:rPr lang="en-US" altLang="ko-KR" dirty="0"/>
              <a:t>. </a:t>
            </a:r>
            <a:r>
              <a:rPr lang="ko-KR" altLang="en-US" dirty="0"/>
              <a:t>이에 따라 기존 보안 시스템에서 더 신경 써 인력을 늘리거나</a:t>
            </a:r>
            <a:r>
              <a:rPr lang="en-US" altLang="ko-KR" dirty="0"/>
              <a:t>, </a:t>
            </a:r>
            <a:r>
              <a:rPr lang="ko-KR" altLang="en-US" dirty="0"/>
              <a:t>강화된 보안 모델을 사용하는 것이 좋을 것 같다는 의견 또한 모아졌습니다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76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적용 가능한 프로세스 모델은 두가지 정도의 이야기가 중점적으로 다뤄졌는데요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첫번째로 애자일 </a:t>
            </a:r>
            <a:r>
              <a:rPr lang="en-US" altLang="ko-KR" dirty="0"/>
              <a:t>XP </a:t>
            </a:r>
            <a:r>
              <a:rPr lang="ko-KR" altLang="en-US" dirty="0"/>
              <a:t>프로세스입니다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가상가족 프로젝트는 </a:t>
            </a:r>
            <a:r>
              <a:rPr lang="en-US" altLang="ko-KR" dirty="0"/>
              <a:t>SNS </a:t>
            </a:r>
            <a:r>
              <a:rPr lang="ko-KR" altLang="en-US" dirty="0"/>
              <a:t>특성상 끊임 없는 소프트웨어를 신속하게 </a:t>
            </a:r>
            <a:r>
              <a:rPr lang="ko-KR" altLang="en-US" dirty="0" err="1"/>
              <a:t>제공하는게</a:t>
            </a:r>
            <a:r>
              <a:rPr lang="ko-KR" altLang="en-US" dirty="0"/>
              <a:t> 중요합니다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선정한 프로젝트가 이미 명확하고</a:t>
            </a:r>
            <a:r>
              <a:rPr lang="en-US" altLang="ko-KR" dirty="0"/>
              <a:t>, </a:t>
            </a:r>
            <a:r>
              <a:rPr lang="ko-KR" altLang="en-US" dirty="0"/>
              <a:t>가족이라는 타겟층이 뚜렷하게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고객의 요구를 예상하기 </a:t>
            </a:r>
            <a:r>
              <a:rPr lang="ko-KR" altLang="en-US" dirty="0" err="1"/>
              <a:t>쉬울것이라</a:t>
            </a:r>
            <a:r>
              <a:rPr lang="ko-KR" altLang="en-US" dirty="0"/>
              <a:t> 판단했고</a:t>
            </a:r>
            <a:r>
              <a:rPr lang="en-US" altLang="ko-KR" dirty="0"/>
              <a:t>, </a:t>
            </a:r>
            <a:r>
              <a:rPr lang="ko-KR" altLang="en-US" dirty="0"/>
              <a:t>최소한의 유용한 핵심 기능을 먼저 구현한 후</a:t>
            </a:r>
            <a:r>
              <a:rPr lang="en-US" altLang="ko-KR" dirty="0"/>
              <a:t> </a:t>
            </a:r>
            <a:r>
              <a:rPr lang="ko-KR" altLang="en-US" dirty="0"/>
              <a:t>점진적으로 소프트웨어를 추가해 배포하는 실천사항을 가진 </a:t>
            </a:r>
            <a:r>
              <a:rPr lang="en-US" altLang="ko-KR" dirty="0"/>
              <a:t>XP </a:t>
            </a:r>
            <a:r>
              <a:rPr lang="ko-KR" altLang="en-US" dirty="0"/>
              <a:t>프로세스가 적합하다는 의견이었습니다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1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DevOps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DevOps</a:t>
            </a:r>
            <a:r>
              <a:rPr lang="ko-KR" altLang="en-US" dirty="0"/>
              <a:t>의 핵심은 자동화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측정입니다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규모가 큰 프로젝트이기 때문에</a:t>
            </a:r>
            <a:r>
              <a:rPr lang="en-US" altLang="ko-KR" dirty="0"/>
              <a:t>, </a:t>
            </a:r>
            <a:r>
              <a:rPr lang="ko-KR" altLang="en-US" dirty="0"/>
              <a:t>그리고 예상하지 못한 좋은 개선 요구사항들이 발생할 수 있을 것이라는 의견이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자동화를 통한 빠른 배포로 컨텐츠 출시 속도를 향상하고 품질을 일정하게 유지할 수 있을 것입니다</a:t>
            </a:r>
            <a:r>
              <a:rPr lang="en-US" altLang="ko-KR" dirty="0"/>
              <a:t>. </a:t>
            </a:r>
            <a:r>
              <a:rPr lang="ko-KR" altLang="en-US" dirty="0"/>
              <a:t>이는 사용자 만족도를 향상시켜 시스템이 안정적으로 지속될 수 있는 결과를 나을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낮은 위험과 유연한 장점을 가진 </a:t>
            </a:r>
            <a:r>
              <a:rPr lang="en-US" altLang="ko-KR" dirty="0"/>
              <a:t>DevOps </a:t>
            </a:r>
            <a:r>
              <a:rPr lang="ko-KR" altLang="en-US" dirty="0"/>
              <a:t>프로세스가 실시간으로 요구사항을 업데이트 </a:t>
            </a:r>
            <a:r>
              <a:rPr lang="ko-KR" altLang="en-US" dirty="0" err="1"/>
              <a:t>해야하는</a:t>
            </a:r>
            <a:r>
              <a:rPr lang="ko-KR" altLang="en-US" dirty="0"/>
              <a:t> 서비스 특성 상 적당할 것이라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이상으로 </a:t>
            </a:r>
            <a:r>
              <a:rPr lang="en-US" altLang="ko-KR" dirty="0"/>
              <a:t>2</a:t>
            </a:r>
            <a:r>
              <a:rPr lang="ko-KR" altLang="en-US" dirty="0"/>
              <a:t>조의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1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실습내용인 스크럼 이해하기</a:t>
            </a:r>
            <a:r>
              <a:rPr lang="en-US" altLang="ko-KR" dirty="0"/>
              <a:t>, A-SPICE </a:t>
            </a:r>
            <a:r>
              <a:rPr lang="ko-KR" altLang="en-US" dirty="0"/>
              <a:t>생각해보기</a:t>
            </a:r>
            <a:r>
              <a:rPr lang="en-US" altLang="ko-KR" dirty="0"/>
              <a:t>, </a:t>
            </a:r>
            <a:r>
              <a:rPr lang="ko-KR" altLang="en-US" dirty="0"/>
              <a:t>프로세스 모델 선정하기를 가지고 나눈 이야기를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첫째로</a:t>
            </a:r>
            <a:r>
              <a:rPr lang="en-US" altLang="ko-KR" dirty="0"/>
              <a:t>, </a:t>
            </a:r>
            <a:r>
              <a:rPr lang="ko-KR" altLang="en-US" dirty="0"/>
              <a:t>스크럼 </a:t>
            </a:r>
            <a:r>
              <a:rPr lang="ko-KR" altLang="en-US" dirty="0" err="1"/>
              <a:t>이해하기입니다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구글에서 매일 스크럼 미팅을 수행하는 목적에 대해 이야기를 </a:t>
            </a:r>
            <a:r>
              <a:rPr lang="ko-KR" altLang="en-US" dirty="0" err="1"/>
              <a:t>나누어보았을</a:t>
            </a:r>
            <a:r>
              <a:rPr lang="ko-KR" altLang="en-US" dirty="0"/>
              <a:t>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각자 전날에 맡았던 업무가 잘 수행되었는지 </a:t>
            </a:r>
            <a:r>
              <a:rPr lang="ko-KR" altLang="en-US" dirty="0" err="1"/>
              <a:t>작업률을</a:t>
            </a:r>
            <a:r>
              <a:rPr lang="ko-KR" altLang="en-US" dirty="0"/>
              <a:t> 공유하고</a:t>
            </a:r>
            <a:r>
              <a:rPr lang="en-US" altLang="ko-KR" dirty="0"/>
              <a:t>, </a:t>
            </a:r>
            <a:r>
              <a:rPr lang="ko-KR" altLang="en-US" dirty="0"/>
              <a:t>애로사항을 파악해 일정을 조율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오늘 할 일에 대해 이야기를 나눠 다른 팀원과 작업이 충돌되지는 않는지</a:t>
            </a:r>
            <a:r>
              <a:rPr lang="en-US" altLang="ko-KR" dirty="0"/>
              <a:t>, </a:t>
            </a:r>
            <a:r>
              <a:rPr lang="ko-KR" altLang="en-US" dirty="0"/>
              <a:t>기타 애로사항이 있는지 등을 이야기할 수 있을 것이라 추정해보았습니다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5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개발자들은 특별히</a:t>
            </a:r>
            <a:r>
              <a:rPr lang="en-US" altLang="ko-KR" dirty="0"/>
              <a:t> </a:t>
            </a:r>
            <a:r>
              <a:rPr lang="ko-KR" altLang="en-US" dirty="0"/>
              <a:t>오늘 구현할 기능들에 대해 더 자세히 이야기를 나눌 것이다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백엔드</a:t>
            </a:r>
            <a:r>
              <a:rPr lang="en-US" altLang="ko-KR" dirty="0"/>
              <a:t>, DB, </a:t>
            </a:r>
            <a:r>
              <a:rPr lang="ko-KR" altLang="en-US" dirty="0" err="1"/>
              <a:t>프론트엔드</a:t>
            </a:r>
            <a:r>
              <a:rPr lang="ko-KR" altLang="en-US" dirty="0"/>
              <a:t> 등 각자 전문성을 가진 분야가 다르기 때문에 각자의 </a:t>
            </a:r>
            <a:r>
              <a:rPr lang="ko-KR" altLang="en-US" dirty="0" err="1"/>
              <a:t>작업진행률을</a:t>
            </a:r>
            <a:r>
              <a:rPr lang="ko-KR" altLang="en-US" dirty="0"/>
              <a:t> 확인하고</a:t>
            </a:r>
            <a:endParaRPr lang="en-US" altLang="ko-KR" dirty="0"/>
          </a:p>
          <a:p>
            <a:r>
              <a:rPr lang="ko-KR" altLang="en-US" dirty="0"/>
              <a:t>일정을 조율할 것이다 등의 이야기를 나눌 것이라 생각해보았습니다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1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효율적인 개발을 위해 문제점을 공유하고</a:t>
            </a:r>
            <a:r>
              <a:rPr lang="en-US" altLang="ko-KR" dirty="0"/>
              <a:t>, </a:t>
            </a:r>
            <a:r>
              <a:rPr lang="ko-KR" altLang="en-US" dirty="0"/>
              <a:t>여러 사람들의 의견을 듣거나</a:t>
            </a:r>
            <a:endParaRPr lang="en-US" altLang="ko-KR" dirty="0"/>
          </a:p>
          <a:p>
            <a:r>
              <a:rPr lang="ko-KR" altLang="en-US" dirty="0"/>
              <a:t>최근 새롭게 나온 알고리즘 중 적용할 만한 것이 있는지</a:t>
            </a:r>
            <a:r>
              <a:rPr lang="en-US" altLang="ko-KR" dirty="0"/>
              <a:t>, </a:t>
            </a:r>
            <a:r>
              <a:rPr lang="ko-KR" altLang="en-US" dirty="0"/>
              <a:t>경쟁 기업의 기능 중 적용할 만한 기능이 있는지</a:t>
            </a:r>
            <a:r>
              <a:rPr lang="en-US" altLang="ko-KR" dirty="0"/>
              <a:t> </a:t>
            </a:r>
            <a:r>
              <a:rPr lang="ko-KR" altLang="en-US" dirty="0"/>
              <a:t>등에 대해 이야기를 나누고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작업한 내용들에 대해서는 </a:t>
            </a:r>
            <a:r>
              <a:rPr lang="ko-KR" altLang="en-US" dirty="0" err="1"/>
              <a:t>피드백하며</a:t>
            </a:r>
            <a:r>
              <a:rPr lang="ko-KR" altLang="en-US" dirty="0"/>
              <a:t> 소감</a:t>
            </a:r>
            <a:r>
              <a:rPr lang="en-US" altLang="ko-KR" dirty="0"/>
              <a:t>, </a:t>
            </a:r>
            <a:r>
              <a:rPr lang="ko-KR" altLang="en-US" dirty="0"/>
              <a:t>아쉬운 점 등을 이야기할 것이다 추측해보았습니다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</a:t>
            </a:r>
            <a:r>
              <a:rPr lang="en-US" altLang="ko-KR" dirty="0"/>
              <a:t>, A-SPICE</a:t>
            </a:r>
            <a:r>
              <a:rPr lang="ko-KR" altLang="en-US" dirty="0"/>
              <a:t>에 대해 같이 이야기해보았습니다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A-SPICE</a:t>
            </a:r>
            <a:r>
              <a:rPr lang="ko-KR" altLang="en-US" dirty="0"/>
              <a:t>는 계속해서 업데이트되는 사용자의 요구 사항에 대해 프로세스가 얼마나 개선되고 </a:t>
            </a:r>
            <a:r>
              <a:rPr lang="ko-KR" altLang="en-US" dirty="0" err="1"/>
              <a:t>있느지에</a:t>
            </a:r>
            <a:r>
              <a:rPr lang="ko-KR" altLang="en-US" dirty="0"/>
              <a:t> 대한 </a:t>
            </a:r>
            <a:r>
              <a:rPr lang="ko-KR" altLang="en-US" dirty="0" err="1"/>
              <a:t>평가모델입니다</a:t>
            </a:r>
            <a:r>
              <a:rPr lang="en-US" altLang="ko-KR" dirty="0"/>
              <a:t>. </a:t>
            </a:r>
            <a:r>
              <a:rPr lang="ko-KR" altLang="en-US" dirty="0"/>
              <a:t>자동차와 관련된 소프트웨어 </a:t>
            </a:r>
            <a:r>
              <a:rPr lang="ko-KR" altLang="en-US" dirty="0" err="1"/>
              <a:t>기업들에서는</a:t>
            </a:r>
            <a:r>
              <a:rPr lang="ko-KR" altLang="en-US" dirty="0"/>
              <a:t> 적지 않은 자금을 감당하면서까지 </a:t>
            </a:r>
            <a:r>
              <a:rPr lang="en-US" altLang="ko-KR" dirty="0"/>
              <a:t>A-SPICE</a:t>
            </a:r>
            <a:r>
              <a:rPr lang="ko-KR" altLang="en-US" dirty="0"/>
              <a:t> 인증을 추진하고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0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A-SPICE </a:t>
            </a:r>
            <a:r>
              <a:rPr lang="ko-KR" altLang="en-US" dirty="0"/>
              <a:t>인증을 받으려는 이유에 대해 </a:t>
            </a:r>
            <a:r>
              <a:rPr lang="en-US" altLang="ko-KR" dirty="0"/>
              <a:t>2</a:t>
            </a:r>
            <a:r>
              <a:rPr lang="ko-KR" altLang="en-US" dirty="0"/>
              <a:t>가지 정도를 정리해보았습니다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첫째로</a:t>
            </a:r>
            <a:r>
              <a:rPr lang="en-US" altLang="ko-KR" dirty="0"/>
              <a:t>, A-SPICE </a:t>
            </a:r>
            <a:r>
              <a:rPr lang="ko-KR" altLang="en-US" dirty="0"/>
              <a:t>인증마크를 통해</a:t>
            </a:r>
            <a:r>
              <a:rPr lang="en-US" altLang="ko-KR" dirty="0"/>
              <a:t> </a:t>
            </a:r>
            <a:r>
              <a:rPr lang="ko-KR" altLang="en-US" dirty="0"/>
              <a:t>기업은 사용자의 요구사항을 만족시켰다는 것을 보여줄 수 있습니다</a:t>
            </a:r>
            <a:r>
              <a:rPr lang="en-US" altLang="ko-KR" dirty="0"/>
              <a:t>. A-SPICE </a:t>
            </a:r>
            <a:r>
              <a:rPr lang="ko-KR" altLang="en-US" dirty="0"/>
              <a:t>인증을 받았다면</a:t>
            </a:r>
            <a:r>
              <a:rPr lang="en-US" altLang="ko-KR" dirty="0"/>
              <a:t>, </a:t>
            </a:r>
            <a:r>
              <a:rPr lang="ko-KR" altLang="en-US" dirty="0"/>
              <a:t>그만큼 사용자의 니즈에 맞게 학습하는 소프트웨어임을 </a:t>
            </a:r>
            <a:r>
              <a:rPr lang="ko-KR" altLang="en-US" dirty="0" err="1"/>
              <a:t>인증받았다는</a:t>
            </a:r>
            <a:r>
              <a:rPr lang="ko-KR" altLang="en-US" dirty="0"/>
              <a:t> 의미이기 때문입니다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둘째로</a:t>
            </a:r>
            <a:r>
              <a:rPr lang="en-US" altLang="ko-KR" dirty="0"/>
              <a:t>, A-SPICE</a:t>
            </a:r>
            <a:r>
              <a:rPr lang="ko-KR" altLang="en-US" dirty="0"/>
              <a:t>는 기업에서 개발한 프로그램이 충분히 안전하다는 것을 보여줄 수 있는 쉬운 방법입니다</a:t>
            </a:r>
            <a:r>
              <a:rPr lang="en-US" altLang="ko-KR" dirty="0"/>
              <a:t>. ‘</a:t>
            </a:r>
            <a:r>
              <a:rPr lang="ko-KR" altLang="en-US" dirty="0"/>
              <a:t>탈 것</a:t>
            </a:r>
            <a:r>
              <a:rPr lang="en-US" altLang="ko-KR" dirty="0"/>
              <a:t>’</a:t>
            </a:r>
            <a:r>
              <a:rPr lang="ko-KR" altLang="en-US" dirty="0"/>
              <a:t>이라는 자동차의 특성은 사용자의 목숨과 직결되어 안전에 민감합니다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기업의 입장에서 사용자에게 본인들의 시스템이 안전하다는 것을 설득하는 것은 어려운 일입니다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A-SPICE</a:t>
            </a:r>
            <a:r>
              <a:rPr lang="ko-KR" altLang="en-US" dirty="0"/>
              <a:t>와 같은 인증을 통해 자신들의 설득에 공신력을 더할 수 있습니다</a:t>
            </a:r>
            <a:r>
              <a:rPr lang="en-US" altLang="ko-KR" dirty="0"/>
              <a:t>. A-SPICE</a:t>
            </a:r>
            <a:r>
              <a:rPr lang="ko-KR" altLang="en-US" dirty="0"/>
              <a:t> 인증을 위해서 적지 않은 자금을 투입해야 한다고 하지만</a:t>
            </a:r>
            <a:r>
              <a:rPr lang="en-US" altLang="ko-KR" dirty="0"/>
              <a:t>, </a:t>
            </a:r>
            <a:r>
              <a:rPr lang="ko-KR" altLang="en-US" dirty="0"/>
              <a:t>비즈니스적 차원에서 이는 오히려 </a:t>
            </a:r>
            <a:r>
              <a:rPr lang="ko-KR" altLang="en-US" dirty="0" err="1"/>
              <a:t>비용효율적일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6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A-SPICE </a:t>
            </a:r>
            <a:r>
              <a:rPr lang="ko-KR" altLang="en-US" dirty="0"/>
              <a:t>레벨이 향상된다는 것을 음식에 빗대어 설명해보려 합니다</a:t>
            </a:r>
            <a:r>
              <a:rPr lang="en-US" altLang="ko-KR" dirty="0"/>
              <a:t>. A-SPICE </a:t>
            </a:r>
            <a:r>
              <a:rPr lang="ko-KR" altLang="en-US" dirty="0"/>
              <a:t>레벨은 </a:t>
            </a:r>
            <a:r>
              <a:rPr lang="en-US" altLang="ko-KR" dirty="0"/>
              <a:t>capability level, CL</a:t>
            </a:r>
            <a:r>
              <a:rPr lang="ko-KR" altLang="en-US" dirty="0"/>
              <a:t>로 표현이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 0</a:t>
            </a:r>
            <a:r>
              <a:rPr lang="ko-KR" altLang="en-US" dirty="0"/>
              <a:t>가 아무것도 존재하지 않는 상황일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CL 1</a:t>
            </a:r>
            <a:r>
              <a:rPr lang="ko-KR" altLang="en-US" dirty="0"/>
              <a:t>은 야생에서 음식을 </a:t>
            </a:r>
            <a:r>
              <a:rPr lang="ko-KR" altLang="en-US" dirty="0" err="1"/>
              <a:t>찾아나가는</a:t>
            </a:r>
            <a:r>
              <a:rPr lang="ko-KR" altLang="en-US" dirty="0"/>
              <a:t> 과정입니다</a:t>
            </a:r>
            <a:r>
              <a:rPr lang="en-US" altLang="ko-KR" dirty="0"/>
              <a:t>. </a:t>
            </a:r>
            <a:r>
              <a:rPr lang="ko-KR" altLang="en-US" dirty="0"/>
              <a:t>음식을 찾아 배고픔을 해결할 수는 있지만</a:t>
            </a:r>
            <a:r>
              <a:rPr lang="en-US" altLang="ko-KR" dirty="0"/>
              <a:t>, </a:t>
            </a:r>
            <a:r>
              <a:rPr lang="ko-KR" altLang="en-US" dirty="0"/>
              <a:t>항상 맛이 </a:t>
            </a:r>
            <a:r>
              <a:rPr lang="ko-KR" altLang="en-US" dirty="0" err="1"/>
              <a:t>좋다거나</a:t>
            </a:r>
            <a:r>
              <a:rPr lang="ko-KR" altLang="en-US" dirty="0"/>
              <a:t> 건강에 좋다는 기대는 할 수 없을 것입니다</a:t>
            </a:r>
            <a:r>
              <a:rPr lang="en-US" altLang="ko-KR" dirty="0"/>
              <a:t>.</a:t>
            </a:r>
            <a:r>
              <a:rPr lang="ko-KR" altLang="en-US" dirty="0"/>
              <a:t> 음식을 찾는 것에 체계적인 과정도 존재하지 않습니다</a:t>
            </a:r>
            <a:r>
              <a:rPr lang="en-US" altLang="ko-KR" dirty="0"/>
              <a:t>. CL 1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가 체계적이지는 않지만 </a:t>
            </a:r>
            <a:r>
              <a:rPr lang="ko-KR" altLang="en-US" dirty="0" err="1"/>
              <a:t>어떻게든</a:t>
            </a:r>
            <a:r>
              <a:rPr lang="ko-KR" altLang="en-US" dirty="0"/>
              <a:t> 목표는 달성이 되고 결과물이 존재하는 상황을 이야기합니다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 2</a:t>
            </a:r>
            <a:r>
              <a:rPr lang="ko-KR" altLang="en-US" dirty="0"/>
              <a:t>는 캠핑이나 </a:t>
            </a:r>
            <a:r>
              <a:rPr lang="ko-KR" altLang="en-US" dirty="0" err="1"/>
              <a:t>행군같은</a:t>
            </a:r>
            <a:r>
              <a:rPr lang="ko-KR" altLang="en-US" dirty="0"/>
              <a:t> 상황에서 계획과 재료</a:t>
            </a:r>
            <a:r>
              <a:rPr lang="en-US" altLang="ko-KR" dirty="0"/>
              <a:t>, </a:t>
            </a:r>
            <a:r>
              <a:rPr lang="ko-KR" altLang="en-US" dirty="0"/>
              <a:t>기구를 준비한 상황입니다</a:t>
            </a:r>
            <a:r>
              <a:rPr lang="en-US" altLang="ko-KR" dirty="0"/>
              <a:t>. </a:t>
            </a:r>
            <a:r>
              <a:rPr lang="ko-KR" altLang="en-US" dirty="0"/>
              <a:t>상황이 예측한대로 잘 흘러갈 경우 음식의 맛과 영양을 기대할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막상 요리를 할 때</a:t>
            </a:r>
            <a:r>
              <a:rPr lang="en-US" altLang="ko-KR" dirty="0"/>
              <a:t> </a:t>
            </a:r>
            <a:r>
              <a:rPr lang="ko-KR" altLang="en-US" dirty="0"/>
              <a:t>고기가 </a:t>
            </a:r>
            <a:r>
              <a:rPr lang="ko-KR" altLang="en-US" dirty="0" err="1"/>
              <a:t>상해있다거나</a:t>
            </a:r>
            <a:r>
              <a:rPr lang="ko-KR" altLang="en-US" dirty="0"/>
              <a:t> 예상했던 것보다 기압이 낮아 밥이 익지 않는 등의 돌발상황이 발생할 경우 계획에 차질이 발생할 수 있습니다</a:t>
            </a:r>
            <a:r>
              <a:rPr lang="en-US" altLang="ko-KR" dirty="0"/>
              <a:t>. CL 2</a:t>
            </a:r>
            <a:r>
              <a:rPr lang="ko-KR" altLang="en-US" dirty="0"/>
              <a:t>는 </a:t>
            </a:r>
            <a:r>
              <a:rPr lang="en-US" altLang="ko-KR" dirty="0"/>
              <a:t>Process</a:t>
            </a:r>
            <a:r>
              <a:rPr lang="ko-KR" altLang="en-US" dirty="0"/>
              <a:t>가 계획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조정되며 역할이 정의되어 있고</a:t>
            </a:r>
            <a:r>
              <a:rPr lang="en-US" altLang="ko-KR" dirty="0"/>
              <a:t>, </a:t>
            </a:r>
            <a:r>
              <a:rPr lang="ko-KR" altLang="en-US" dirty="0"/>
              <a:t>결과물이 관리되는 상태입니다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 3</a:t>
            </a:r>
            <a:r>
              <a:rPr lang="ko-KR" altLang="en-US" dirty="0"/>
              <a:t>는 시장에서 음식을 먹는 경우를 빗댈 수 있습니다</a:t>
            </a:r>
            <a:r>
              <a:rPr lang="en-US" altLang="ko-KR" dirty="0"/>
              <a:t>. </a:t>
            </a:r>
            <a:r>
              <a:rPr lang="ko-KR" altLang="en-US" dirty="0"/>
              <a:t>이곳저곳에서 재료의 수집이 가능하기 때문에</a:t>
            </a:r>
            <a:r>
              <a:rPr lang="en-US" altLang="ko-KR" dirty="0"/>
              <a:t>, </a:t>
            </a:r>
            <a:r>
              <a:rPr lang="ko-KR" altLang="en-US" dirty="0"/>
              <a:t>계획했던 식당이 문을 닫은 돌발 상황에서도 비슷한 재료를 </a:t>
            </a:r>
            <a:r>
              <a:rPr lang="ko-KR" altLang="en-US" dirty="0" err="1"/>
              <a:t>수급받아</a:t>
            </a:r>
            <a:r>
              <a:rPr lang="ko-KR" altLang="en-US" dirty="0"/>
              <a:t> 어느정도 비슷한 음식을 섭취할 수 있습니다</a:t>
            </a:r>
            <a:r>
              <a:rPr lang="en-US" altLang="ko-KR" dirty="0"/>
              <a:t>. CL 3</a:t>
            </a:r>
            <a:r>
              <a:rPr lang="ko-KR" altLang="en-US" dirty="0"/>
              <a:t>는 </a:t>
            </a:r>
            <a:r>
              <a:rPr lang="en-US" altLang="ko-KR" dirty="0"/>
              <a:t>Process</a:t>
            </a:r>
            <a:r>
              <a:rPr lang="ko-KR" altLang="en-US" dirty="0"/>
              <a:t>가 잘 구축된 상태를 나타냅니다</a:t>
            </a:r>
            <a:r>
              <a:rPr lang="en-US" altLang="ko-KR" dirty="0"/>
              <a:t>. </a:t>
            </a:r>
            <a:r>
              <a:rPr lang="ko-KR" altLang="en-US" dirty="0"/>
              <a:t>상황을 고려하여 적합하게 조정을 하고 결과를 관찰하며 표준 기준을 </a:t>
            </a:r>
            <a:r>
              <a:rPr lang="ko-KR" altLang="en-US" dirty="0" err="1"/>
              <a:t>보완해나가는</a:t>
            </a:r>
            <a:r>
              <a:rPr lang="ko-KR" altLang="en-US" dirty="0"/>
              <a:t> 상태입니다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A-SPICE </a:t>
            </a:r>
            <a:r>
              <a:rPr lang="ko-KR" altLang="en-US" dirty="0"/>
              <a:t>레벨이 향상된다는 것은 이처럼 점점 상황이 좋아지고 예측이 </a:t>
            </a:r>
            <a:r>
              <a:rPr lang="ko-KR" altLang="en-US" dirty="0" err="1"/>
              <a:t>가능해진다는</a:t>
            </a:r>
            <a:r>
              <a:rPr lang="ko-KR" altLang="en-US" dirty="0"/>
              <a:t>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5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A-SPICE </a:t>
            </a:r>
            <a:r>
              <a:rPr lang="ko-KR" altLang="en-US" dirty="0"/>
              <a:t>레벨이 향상된다는 것은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 입장에서는 소프트웨어 개발 프로세스가 보다 체계적이고 예측 가능하게 변한다는 것을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사용자 입장에서는 소프트웨어의 품질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신뢰성이 입증된다는 것을 나타냅니다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36D9E-C81E-48E3-AC01-3BB932605E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3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138176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11379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0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0186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2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2" y="6076251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7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899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4051302"/>
            <a:ext cx="12895003" cy="27398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91173"/>
            <a:ext cx="12895003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04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1" y="3240884"/>
            <a:ext cx="6276053" cy="58211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6" y="3240884"/>
            <a:ext cx="6276051" cy="58211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3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9"/>
            <a:ext cx="6278435" cy="4956175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4" y="3241475"/>
            <a:ext cx="627842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8" y="4105869"/>
            <a:ext cx="6278425" cy="4956175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55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3" cy="19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25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836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7"/>
            <a:ext cx="5781793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3" y="772388"/>
            <a:ext cx="6770311" cy="8289655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3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6" indent="0">
              <a:buNone/>
              <a:defRPr sz="1500"/>
            </a:lvl5pPr>
            <a:lvl6pPr marL="3427971" indent="0">
              <a:buNone/>
              <a:defRPr sz="1500"/>
            </a:lvl6pPr>
            <a:lvl7pPr marL="4113565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17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7200900"/>
            <a:ext cx="12895000" cy="8501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3" cy="576857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3" y="8051008"/>
            <a:ext cx="12895000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741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914400"/>
            <a:ext cx="12895003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05600"/>
            <a:ext cx="12895003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716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2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10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05600"/>
            <a:ext cx="12895003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6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29591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2897983"/>
            <a:ext cx="12895003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91173"/>
            <a:ext cx="1289500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71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2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91173"/>
            <a:ext cx="1289500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6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50232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2" y="6791173"/>
            <a:ext cx="12895003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382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415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401"/>
            <a:ext cx="1957115" cy="7877176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6327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72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2" y="4406902"/>
            <a:ext cx="13817600" cy="1362075"/>
          </a:xfrm>
        </p:spPr>
        <p:txBody>
          <a:bodyPr anchor="t"/>
          <a:lstStyle>
            <a:lvl1pPr algn="l">
              <a:defRPr sz="71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2906714"/>
            <a:ext cx="13817600" cy="1500187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7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278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03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379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557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315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075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2"/>
            <a:ext cx="7179733" cy="4525963"/>
          </a:xfrm>
        </p:spPr>
        <p:txBody>
          <a:bodyPr/>
          <a:lstStyle>
            <a:lvl1pPr>
              <a:defRPr sz="4977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1600202"/>
            <a:ext cx="7179733" cy="4525963"/>
          </a:xfrm>
        </p:spPr>
        <p:txBody>
          <a:bodyPr/>
          <a:lstStyle>
            <a:lvl1pPr>
              <a:defRPr sz="4977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1535113"/>
            <a:ext cx="7182556" cy="63976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60" indent="0">
              <a:buNone/>
              <a:defRPr sz="3556" b="1"/>
            </a:lvl2pPr>
            <a:lvl3pPr marL="1625519" indent="0">
              <a:buNone/>
              <a:defRPr sz="3200" b="1"/>
            </a:lvl3pPr>
            <a:lvl4pPr marL="2438278" indent="0">
              <a:buNone/>
              <a:defRPr sz="2844" b="1"/>
            </a:lvl4pPr>
            <a:lvl5pPr marL="3251037" indent="0">
              <a:buNone/>
              <a:defRPr sz="2844" b="1"/>
            </a:lvl5pPr>
            <a:lvl6pPr marL="4063797" indent="0">
              <a:buNone/>
              <a:defRPr sz="2844" b="1"/>
            </a:lvl6pPr>
            <a:lvl7pPr marL="4876557" indent="0">
              <a:buNone/>
              <a:defRPr sz="2844" b="1"/>
            </a:lvl7pPr>
            <a:lvl8pPr marL="5689315" indent="0">
              <a:buNone/>
              <a:defRPr sz="2844" b="1"/>
            </a:lvl8pPr>
            <a:lvl9pPr marL="6502075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1" y="2174875"/>
            <a:ext cx="7182556" cy="3951288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1535113"/>
            <a:ext cx="7185377" cy="63976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60" indent="0">
              <a:buNone/>
              <a:defRPr sz="3556" b="1"/>
            </a:lvl2pPr>
            <a:lvl3pPr marL="1625519" indent="0">
              <a:buNone/>
              <a:defRPr sz="3200" b="1"/>
            </a:lvl3pPr>
            <a:lvl4pPr marL="2438278" indent="0">
              <a:buNone/>
              <a:defRPr sz="2844" b="1"/>
            </a:lvl4pPr>
            <a:lvl5pPr marL="3251037" indent="0">
              <a:buNone/>
              <a:defRPr sz="2844" b="1"/>
            </a:lvl5pPr>
            <a:lvl6pPr marL="4063797" indent="0">
              <a:buNone/>
              <a:defRPr sz="2844" b="1"/>
            </a:lvl6pPr>
            <a:lvl7pPr marL="4876557" indent="0">
              <a:buNone/>
              <a:defRPr sz="2844" b="1"/>
            </a:lvl7pPr>
            <a:lvl8pPr marL="5689315" indent="0">
              <a:buNone/>
              <a:defRPr sz="2844" b="1"/>
            </a:lvl8pPr>
            <a:lvl9pPr marL="6502075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5" y="2174875"/>
            <a:ext cx="7185377" cy="3951288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3050"/>
            <a:ext cx="5348112" cy="116205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5" y="273052"/>
            <a:ext cx="9087556" cy="5853113"/>
          </a:xfrm>
        </p:spPr>
        <p:txBody>
          <a:bodyPr/>
          <a:lstStyle>
            <a:lvl1pPr>
              <a:defRPr sz="5689"/>
            </a:lvl1pPr>
            <a:lvl2pPr>
              <a:defRPr sz="4977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435102"/>
            <a:ext cx="5348112" cy="4691063"/>
          </a:xfrm>
        </p:spPr>
        <p:txBody>
          <a:bodyPr/>
          <a:lstStyle>
            <a:lvl1pPr marL="0" indent="0">
              <a:buNone/>
              <a:defRPr sz="2489"/>
            </a:lvl1pPr>
            <a:lvl2pPr marL="812760" indent="0">
              <a:buNone/>
              <a:defRPr sz="2133"/>
            </a:lvl2pPr>
            <a:lvl3pPr marL="1625519" indent="0">
              <a:buNone/>
              <a:defRPr sz="1777"/>
            </a:lvl3pPr>
            <a:lvl4pPr marL="2438278" indent="0">
              <a:buNone/>
              <a:defRPr sz="1600"/>
            </a:lvl4pPr>
            <a:lvl5pPr marL="3251037" indent="0">
              <a:buNone/>
              <a:defRPr sz="1600"/>
            </a:lvl5pPr>
            <a:lvl6pPr marL="4063797" indent="0">
              <a:buNone/>
              <a:defRPr sz="1600"/>
            </a:lvl6pPr>
            <a:lvl7pPr marL="4876557" indent="0">
              <a:buNone/>
              <a:defRPr sz="1600"/>
            </a:lvl7pPr>
            <a:lvl8pPr marL="5689315" indent="0">
              <a:buNone/>
              <a:defRPr sz="1600"/>
            </a:lvl8pPr>
            <a:lvl9pPr marL="650207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89" y="4800600"/>
            <a:ext cx="9753600" cy="566738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89" y="612775"/>
            <a:ext cx="9753600" cy="4114800"/>
          </a:xfrm>
        </p:spPr>
        <p:txBody>
          <a:bodyPr/>
          <a:lstStyle>
            <a:lvl1pPr marL="0" indent="0">
              <a:buNone/>
              <a:defRPr sz="5689"/>
            </a:lvl1pPr>
            <a:lvl2pPr marL="812760" indent="0">
              <a:buNone/>
              <a:defRPr sz="4977"/>
            </a:lvl2pPr>
            <a:lvl3pPr marL="1625519" indent="0">
              <a:buNone/>
              <a:defRPr sz="4267"/>
            </a:lvl3pPr>
            <a:lvl4pPr marL="2438278" indent="0">
              <a:buNone/>
              <a:defRPr sz="3556"/>
            </a:lvl4pPr>
            <a:lvl5pPr marL="3251037" indent="0">
              <a:buNone/>
              <a:defRPr sz="3556"/>
            </a:lvl5pPr>
            <a:lvl6pPr marL="4063797" indent="0">
              <a:buNone/>
              <a:defRPr sz="3556"/>
            </a:lvl6pPr>
            <a:lvl7pPr marL="4876557" indent="0">
              <a:buNone/>
              <a:defRPr sz="3556"/>
            </a:lvl7pPr>
            <a:lvl8pPr marL="5689315" indent="0">
              <a:buNone/>
              <a:defRPr sz="3556"/>
            </a:lvl8pPr>
            <a:lvl9pPr marL="6502075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89" y="5367338"/>
            <a:ext cx="9753600" cy="804862"/>
          </a:xfrm>
        </p:spPr>
        <p:txBody>
          <a:bodyPr/>
          <a:lstStyle>
            <a:lvl1pPr marL="0" indent="0">
              <a:buNone/>
              <a:defRPr sz="2489"/>
            </a:lvl1pPr>
            <a:lvl2pPr marL="812760" indent="0">
              <a:buNone/>
              <a:defRPr sz="2133"/>
            </a:lvl2pPr>
            <a:lvl3pPr marL="1625519" indent="0">
              <a:buNone/>
              <a:defRPr sz="1777"/>
            </a:lvl3pPr>
            <a:lvl4pPr marL="2438278" indent="0">
              <a:buNone/>
              <a:defRPr sz="1600"/>
            </a:lvl4pPr>
            <a:lvl5pPr marL="3251037" indent="0">
              <a:buNone/>
              <a:defRPr sz="1600"/>
            </a:lvl5pPr>
            <a:lvl6pPr marL="4063797" indent="0">
              <a:buNone/>
              <a:defRPr sz="1600"/>
            </a:lvl6pPr>
            <a:lvl7pPr marL="4876557" indent="0">
              <a:buNone/>
              <a:defRPr sz="1600"/>
            </a:lvl7pPr>
            <a:lvl8pPr marL="5689315" indent="0">
              <a:buNone/>
              <a:defRPr sz="1600"/>
            </a:lvl8pPr>
            <a:lvl9pPr marL="650207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463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2"/>
            <a:ext cx="1463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6352"/>
            <a:ext cx="379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4" y="6356352"/>
            <a:ext cx="5147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3" y="6356352"/>
            <a:ext cx="3793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519" rtl="0" eaLnBrk="1" latinLnBrk="0" hangingPunct="1"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570" indent="-609570" algn="l" defTabSz="1625519" rtl="0" eaLnBrk="1" latinLnBrk="0" hangingPunct="1">
        <a:spcBef>
          <a:spcPct val="20000"/>
        </a:spcBef>
        <a:buFont typeface="Arial" pitchFamily="34" charset="0"/>
        <a:buChar char="�"/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734" indent="-507974" algn="l" defTabSz="1625519" rtl="0" eaLnBrk="1" latinLnBrk="0" hangingPunct="1">
        <a:spcBef>
          <a:spcPct val="20000"/>
        </a:spcBef>
        <a:buFont typeface="Arial" pitchFamily="34" charset="0"/>
        <a:buChar char="�"/>
        <a:defRPr sz="4977" kern="1200">
          <a:solidFill>
            <a:schemeClr val="tx1"/>
          </a:solidFill>
          <a:latin typeface="+mn-lt"/>
          <a:ea typeface="+mn-ea"/>
          <a:cs typeface="+mn-cs"/>
        </a:defRPr>
      </a:lvl2pPr>
      <a:lvl3pPr marL="2031899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658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�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3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3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1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6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2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1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gamma.app/" TargetMode="Externa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gamma.app/" TargetMode="Externa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8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0" Type="http://schemas.openxmlformats.org/officeDocument/2006/relationships/image" Target="../media/image119.png"/><Relationship Id="rId4" Type="http://schemas.openxmlformats.org/officeDocument/2006/relationships/image" Target="../media/image19.png"/><Relationship Id="rId9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7.png"/><Relationship Id="rId3" Type="http://schemas.openxmlformats.org/officeDocument/2006/relationships/image" Target="../media/image18.png"/><Relationship Id="rId7" Type="http://schemas.openxmlformats.org/officeDocument/2006/relationships/image" Target="../media/image116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5.png"/><Relationship Id="rId5" Type="http://schemas.openxmlformats.org/officeDocument/2006/relationships/image" Target="../media/image2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9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8.png"/><Relationship Id="rId7" Type="http://schemas.openxmlformats.org/officeDocument/2006/relationships/image" Target="../media/image116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33.png"/><Relationship Id="rId5" Type="http://schemas.openxmlformats.org/officeDocument/2006/relationships/image" Target="../media/image20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9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8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44.png"/><Relationship Id="rId5" Type="http://schemas.openxmlformats.org/officeDocument/2006/relationships/image" Target="../media/image20.png"/><Relationship Id="rId10" Type="http://schemas.openxmlformats.org/officeDocument/2006/relationships/image" Target="../media/image143.png"/><Relationship Id="rId4" Type="http://schemas.openxmlformats.org/officeDocument/2006/relationships/image" Target="../media/image19.png"/><Relationship Id="rId9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98.png"/><Relationship Id="rId3" Type="http://schemas.openxmlformats.org/officeDocument/2006/relationships/image" Target="../media/image18.png"/><Relationship Id="rId7" Type="http://schemas.openxmlformats.org/officeDocument/2006/relationships/image" Target="../media/image116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48.png"/><Relationship Id="rId5" Type="http://schemas.openxmlformats.org/officeDocument/2006/relationships/image" Target="../media/image20.png"/><Relationship Id="rId15" Type="http://schemas.openxmlformats.org/officeDocument/2006/relationships/image" Target="../media/image151.png"/><Relationship Id="rId10" Type="http://schemas.openxmlformats.org/officeDocument/2006/relationships/image" Target="../media/image147.png"/><Relationship Id="rId4" Type="http://schemas.openxmlformats.org/officeDocument/2006/relationships/image" Target="../media/image19.png"/><Relationship Id="rId9" Type="http://schemas.openxmlformats.org/officeDocument/2006/relationships/image" Target="../media/image146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56.png"/><Relationship Id="rId5" Type="http://schemas.openxmlformats.org/officeDocument/2006/relationships/image" Target="../media/image2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8.png"/><Relationship Id="rId21" Type="http://schemas.openxmlformats.org/officeDocument/2006/relationships/image" Target="../media/image98.png"/><Relationship Id="rId7" Type="http://schemas.openxmlformats.org/officeDocument/2006/relationships/image" Target="../media/image15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70.png"/><Relationship Id="rId24" Type="http://schemas.openxmlformats.org/officeDocument/2006/relationships/image" Target="../media/image182.png"/><Relationship Id="rId5" Type="http://schemas.openxmlformats.org/officeDocument/2006/relationships/image" Target="../media/image20.png"/><Relationship Id="rId15" Type="http://schemas.openxmlformats.org/officeDocument/2006/relationships/image" Target="../media/image174.png"/><Relationship Id="rId23" Type="http://schemas.openxmlformats.org/officeDocument/2006/relationships/image" Target="../media/image181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4" Type="http://schemas.openxmlformats.org/officeDocument/2006/relationships/image" Target="../media/image19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8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6.png"/><Relationship Id="rId3" Type="http://schemas.openxmlformats.org/officeDocument/2006/relationships/image" Target="../media/image18.png"/><Relationship Id="rId21" Type="http://schemas.openxmlformats.org/officeDocument/2006/relationships/image" Target="../media/image5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3.png"/><Relationship Id="rId5" Type="http://schemas.openxmlformats.org/officeDocument/2006/relationships/image" Target="../media/image2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7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2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1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18.png"/><Relationship Id="rId7" Type="http://schemas.openxmlformats.org/officeDocument/2006/relationships/image" Target="../media/image6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76.png"/><Relationship Id="rId5" Type="http://schemas.openxmlformats.org/officeDocument/2006/relationships/image" Target="../media/image2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1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8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8.png"/><Relationship Id="rId5" Type="http://schemas.openxmlformats.org/officeDocument/2006/relationships/image" Target="../media/image2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9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03.png"/><Relationship Id="rId3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1.png"/><Relationship Id="rId5" Type="http://schemas.openxmlformats.org/officeDocument/2006/relationships/image" Target="../media/image20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19.png"/><Relationship Id="rId9" Type="http://schemas.openxmlformats.org/officeDocument/2006/relationships/image" Target="../media/image85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8791" y="-2663910"/>
            <a:ext cx="7628132" cy="16970399"/>
            <a:chOff x="2997445" y="751831"/>
            <a:chExt cx="4290824" cy="95458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997445" y="751831"/>
              <a:ext cx="4290824" cy="95458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0166" y="1325999"/>
            <a:ext cx="2178812" cy="2178812"/>
            <a:chOff x="900093" y="2996155"/>
            <a:chExt cx="1225582" cy="12255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093" y="2996155"/>
              <a:ext cx="1225582" cy="12255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4490" y="2909439"/>
            <a:ext cx="3945941" cy="6343676"/>
            <a:chOff x="6904400" y="3886840"/>
            <a:chExt cx="2219592" cy="35683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4400" y="3886840"/>
              <a:ext cx="2219592" cy="3568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3513" y="1617673"/>
            <a:ext cx="1897041" cy="1595465"/>
            <a:chOff x="963850" y="3160221"/>
            <a:chExt cx="1067086" cy="8974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850" y="3160221"/>
              <a:ext cx="1067086" cy="89744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2590" y="6244327"/>
            <a:ext cx="6414629" cy="35300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8693" y="3931248"/>
            <a:ext cx="9484191" cy="37315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68478" y="1110110"/>
            <a:ext cx="6943725" cy="867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6835"/>
              </a:lnSpc>
            </a:pPr>
            <a:r>
              <a:rPr lang="en-US" sz="5468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가상 가족 프로젝트</a:t>
            </a:r>
            <a:endParaRPr lang="en-US" sz="5468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5" name="Text 3"/>
          <p:cNvSpPr/>
          <p:nvPr/>
        </p:nvSpPr>
        <p:spPr>
          <a:xfrm>
            <a:off x="768477" y="2485512"/>
            <a:ext cx="131930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571500">
              <a:lnSpc>
                <a:spcPts val="3499"/>
              </a:lnSpc>
            </a:pPr>
            <a:r>
              <a:rPr lang="en-US" sz="3125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멀리 떨어진 가족들이나 한 집에 살지만 바쁜 일상으로 인해 소통 없이 지내는 사람들을 위한 메타버스 sns 서비스이다.</a:t>
            </a:r>
            <a:endParaRPr lang="en-US" sz="3125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Text 4"/>
          <p:cNvSpPr/>
          <p:nvPr/>
        </p:nvSpPr>
        <p:spPr>
          <a:xfrm>
            <a:off x="1439841" y="3721082"/>
            <a:ext cx="13193018" cy="444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499"/>
              </a:lnSpc>
            </a:pPr>
            <a:endParaRPr lang="en-US" sz="2188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35" y="4477726"/>
            <a:ext cx="4119860" cy="254615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68934" y="7371092"/>
            <a:ext cx="3471863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417"/>
              </a:lnSpc>
            </a:pPr>
            <a:r>
              <a:rPr lang="en-US" sz="273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가족 </a:t>
            </a:r>
            <a:r>
              <a:rPr lang="en-US" sz="2734" b="1" dirty="0" err="1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위치</a:t>
            </a:r>
            <a:r>
              <a:rPr lang="en-US" sz="273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ko-KR" altLang="en-US" sz="273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및 일정 확인</a:t>
            </a:r>
            <a:endParaRPr lang="en-US" sz="2734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35" y="7958451"/>
            <a:ext cx="4119860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571500">
              <a:lnSpc>
                <a:spcPts val="3499"/>
              </a:lnSpc>
            </a:pP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물리적으로 떨어져있어도 자신의 </a:t>
            </a:r>
            <a:r>
              <a:rPr lang="en-US" sz="2188" dirty="0" err="1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위치를</a:t>
            </a: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</a:t>
            </a:r>
            <a:r>
              <a:rPr lang="en-US" sz="2188" dirty="0" err="1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표현</a:t>
            </a:r>
            <a:r>
              <a:rPr lang="ko-KR" alt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하고 일상을 공유</a:t>
            </a:r>
            <a:endParaRPr lang="en-US" sz="2188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02" y="4477576"/>
            <a:ext cx="4120009" cy="25463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976271" y="7371092"/>
            <a:ext cx="3471863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417"/>
              </a:lnSpc>
            </a:pPr>
            <a:r>
              <a:rPr lang="en-US" sz="273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실시간 채팅 기능</a:t>
            </a:r>
            <a:endParaRPr lang="en-US" sz="2734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2" name="Text 8"/>
          <p:cNvSpPr/>
          <p:nvPr/>
        </p:nvSpPr>
        <p:spPr>
          <a:xfrm>
            <a:off x="5559701" y="7971614"/>
            <a:ext cx="4120009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571500">
              <a:lnSpc>
                <a:spcPts val="3499"/>
              </a:lnSpc>
            </a:pP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멀리 떨어진 가족도 온라인으로  대화 가능</a:t>
            </a:r>
            <a:endParaRPr lang="en-US" sz="2188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593" y="4459003"/>
            <a:ext cx="4120009" cy="25463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512850" y="7371092"/>
            <a:ext cx="3471863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417"/>
              </a:lnSpc>
            </a:pPr>
            <a:r>
              <a:rPr lang="en-US" sz="273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다채로운 기능</a:t>
            </a:r>
            <a:endParaRPr lang="en-US" sz="2734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9982593" y="7971614"/>
            <a:ext cx="4120009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defTabSz="571500">
              <a:lnSpc>
                <a:spcPts val="3499"/>
              </a:lnSpc>
            </a:pP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다양한 일상 및 </a:t>
            </a:r>
            <a:r>
              <a:rPr lang="en-US" sz="2188" dirty="0" err="1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취미를</a:t>
            </a: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</a:t>
            </a:r>
            <a:r>
              <a:rPr lang="en-US" sz="2188" dirty="0" err="1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공유</a:t>
            </a:r>
            <a:endParaRPr lang="en-US" sz="2188" dirty="0">
              <a:solidFill>
                <a:srgbClr val="3B4E4E"/>
              </a:solidFill>
              <a:latin typeface="Overpass" pitchFamily="34" charset="0"/>
              <a:ea typeface="Overpass" pitchFamily="34" charset="-122"/>
              <a:cs typeface="Overpass" pitchFamily="34" charset="-120"/>
            </a:endParaRPr>
          </a:p>
          <a:p>
            <a:pPr defTabSz="571500">
              <a:lnSpc>
                <a:spcPts val="3499"/>
              </a:lnSpc>
            </a:pPr>
            <a:r>
              <a:rPr lang="en-US" sz="2188" dirty="0" err="1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가능한</a:t>
            </a:r>
            <a:r>
              <a:rPr lang="en-US" sz="2188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기능</a:t>
            </a:r>
            <a:endParaRPr lang="en-US" sz="2188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6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2692" y="9486900"/>
            <a:ext cx="287100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989261" y="725389"/>
            <a:ext cx="6595616" cy="8245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6491"/>
              </a:lnSpc>
            </a:pPr>
            <a:r>
              <a:rPr lang="en-US" sz="519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가상 가족 프로젝트 확장</a:t>
            </a:r>
            <a:endParaRPr lang="en-US" sz="5194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Text 3"/>
          <p:cNvSpPr/>
          <p:nvPr/>
        </p:nvSpPr>
        <p:spPr>
          <a:xfrm>
            <a:off x="989261" y="1945631"/>
            <a:ext cx="11737479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3125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1인 가구를 중심으로 하는 메타버스 sns 서비스의 확장</a:t>
            </a:r>
            <a:endParaRPr lang="en-US" sz="3125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9" y="2984006"/>
            <a:ext cx="1319064" cy="22775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704059" y="2928194"/>
            <a:ext cx="4339978" cy="412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246"/>
              </a:lnSpc>
            </a:pPr>
            <a:r>
              <a:rPr lang="en-US" sz="31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다양한 가상 가족 네트워크 형성 </a:t>
            </a:r>
            <a:endParaRPr lang="en-US" sz="3125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9" name="Text 5"/>
          <p:cNvSpPr/>
          <p:nvPr/>
        </p:nvSpPr>
        <p:spPr>
          <a:xfrm>
            <a:off x="2704060" y="3498652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자신의 위치를 기반으로 비슷한 관심사를 가진 사람을 추천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704060" y="4078933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기존의 연락처에 저장된 사람 초대 가능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704060" y="4659215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그룹만의 공간 꾸미기 가능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61" y="5345015"/>
            <a:ext cx="1319064" cy="211053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704059" y="5608737"/>
            <a:ext cx="3297734" cy="412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246"/>
              </a:lnSpc>
            </a:pPr>
            <a:r>
              <a:rPr lang="en-US" sz="31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일상 공유</a:t>
            </a:r>
            <a:endParaRPr lang="en-US" sz="3125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4" name="Text 9"/>
          <p:cNvSpPr/>
          <p:nvPr/>
        </p:nvSpPr>
        <p:spPr>
          <a:xfrm>
            <a:off x="2704060" y="6179196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위치 정보,사진과 함께 일상 기록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2704060" y="6759477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선택된 공유 범위에 따라 공유할 수 있는 범위가 달라짐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61" y="7455546"/>
            <a:ext cx="1319064" cy="211053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2704059" y="7719269"/>
            <a:ext cx="3297734" cy="412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246"/>
              </a:lnSpc>
            </a:pPr>
            <a:r>
              <a:rPr lang="en-US" sz="3125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게임 및 이벤트 개최</a:t>
            </a:r>
            <a:endParaRPr lang="en-US" sz="3125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2704060" y="8289727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가상 가족 간의 미니 협동 게임 및 이벤트 개최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19" name="Text 13"/>
          <p:cNvSpPr/>
          <p:nvPr/>
        </p:nvSpPr>
        <p:spPr>
          <a:xfrm>
            <a:off x="2704060" y="8870008"/>
            <a:ext cx="10022681" cy="422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defTabSz="571500">
              <a:lnSpc>
                <a:spcPts val="3324"/>
              </a:lnSpc>
            </a:pPr>
            <a:r>
              <a:rPr lang="en-US" sz="25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이로 얻은 코인을 섬 꾸미기에 사용 가능</a:t>
            </a:r>
            <a:endParaRPr lang="en-US" sz="2500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20" name="Image 4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2692" y="9486900"/>
            <a:ext cx="2871009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847012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7249" y="2011812"/>
            <a:ext cx="10758736" cy="1343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21791" y="4228966"/>
            <a:ext cx="13115215" cy="3393445"/>
            <a:chOff x="1924757" y="4629074"/>
            <a:chExt cx="7377308" cy="19088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4757" y="4629074"/>
              <a:ext cx="7377308" cy="1908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98158" y="4067544"/>
            <a:ext cx="3743436" cy="3716293"/>
            <a:chOff x="1067713" y="4538274"/>
            <a:chExt cx="2105683" cy="20904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713" y="4538274"/>
              <a:ext cx="2105683" cy="20904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2543" y="5786753"/>
            <a:ext cx="5136187" cy="25015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84849" y="4716049"/>
            <a:ext cx="3471143" cy="832935"/>
            <a:chOff x="1172727" y="4903058"/>
            <a:chExt cx="1952518" cy="4685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2727" y="4903058"/>
              <a:ext cx="1952518" cy="46852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82181" y="4991298"/>
            <a:ext cx="9943636" cy="20560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847012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7249" y="2011812"/>
            <a:ext cx="10758736" cy="1343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98441" y="3632552"/>
            <a:ext cx="11372064" cy="5318171"/>
            <a:chOff x="3317873" y="4293591"/>
            <a:chExt cx="6396786" cy="299147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97579" y="5187497"/>
              <a:ext cx="118687" cy="118687"/>
              <a:chOff x="6397579" y="5187497"/>
              <a:chExt cx="118687" cy="11868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97579" y="5187497"/>
                <a:ext cx="118687" cy="1186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397579" y="6272470"/>
              <a:ext cx="118687" cy="118687"/>
              <a:chOff x="6397579" y="6272470"/>
              <a:chExt cx="118687" cy="11868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97579" y="6272470"/>
                <a:ext cx="118687" cy="11868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17873" y="4293591"/>
              <a:ext cx="6396786" cy="821525"/>
              <a:chOff x="3317873" y="4293591"/>
              <a:chExt cx="6396786" cy="82152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17873" y="4293591"/>
                <a:ext cx="6396786" cy="82152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317873" y="5378564"/>
              <a:ext cx="6396786" cy="821525"/>
              <a:chOff x="3317873" y="5378564"/>
              <a:chExt cx="6396786" cy="82152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7873" y="5378564"/>
                <a:ext cx="6396786" cy="82152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317873" y="6463537"/>
              <a:ext cx="6396786" cy="821525"/>
              <a:chOff x="3317873" y="6463537"/>
              <a:chExt cx="6396786" cy="82152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7873" y="6463537"/>
                <a:ext cx="6396786" cy="82152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4828" y="4430972"/>
              <a:ext cx="6421400" cy="70365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2311" y="5576748"/>
              <a:ext cx="5897352" cy="84464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92311" y="6664020"/>
              <a:ext cx="5102257" cy="8446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7488" y="4566969"/>
            <a:ext cx="4546837" cy="2941431"/>
            <a:chOff x="622962" y="4819200"/>
            <a:chExt cx="2557596" cy="16545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962" y="4819200"/>
              <a:ext cx="2557596" cy="165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847012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1" y="1959315"/>
            <a:ext cx="8960048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69986" y="3644515"/>
            <a:ext cx="11427777" cy="2454725"/>
            <a:chOff x="2176866" y="4300320"/>
            <a:chExt cx="6428125" cy="13807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6866" y="4300320"/>
              <a:ext cx="6428125" cy="1380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80909" y="3197685"/>
            <a:ext cx="1766071" cy="2435708"/>
            <a:chOff x="1901760" y="4048978"/>
            <a:chExt cx="993415" cy="13700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1760" y="4048978"/>
              <a:ext cx="993415" cy="13700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9599" y="4378303"/>
            <a:ext cx="9056576" cy="173700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12895" y="4487552"/>
            <a:ext cx="2091327" cy="9983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69986" y="7005806"/>
            <a:ext cx="11427777" cy="2454725"/>
            <a:chOff x="2176866" y="6191046"/>
            <a:chExt cx="6428125" cy="1380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6866" y="6191046"/>
              <a:ext cx="6428125" cy="1380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80909" y="6558975"/>
            <a:ext cx="1766071" cy="2435708"/>
            <a:chOff x="1901760" y="5939704"/>
            <a:chExt cx="993415" cy="13700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01760" y="5939704"/>
              <a:ext cx="993415" cy="13700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19600" y="7465426"/>
            <a:ext cx="8793617" cy="229573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12895" y="7768648"/>
            <a:ext cx="2091327" cy="11181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43241" y="6696370"/>
            <a:ext cx="1305052" cy="1280583"/>
            <a:chOff x="2049322" y="6016989"/>
            <a:chExt cx="734092" cy="7203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49322" y="6016989"/>
              <a:ext cx="734092" cy="720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99427" y="3796897"/>
            <a:ext cx="1661499" cy="738361"/>
            <a:chOff x="1968427" y="4386035"/>
            <a:chExt cx="934593" cy="41532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68427" y="4386035"/>
              <a:ext cx="934593" cy="415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847012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1" y="1925864"/>
            <a:ext cx="5740932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0015" y="4403443"/>
            <a:ext cx="14200764" cy="3213407"/>
            <a:chOff x="1164383" y="4727217"/>
            <a:chExt cx="7987930" cy="18075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4383" y="4727217"/>
              <a:ext cx="7987930" cy="1807541"/>
              <a:chOff x="1164383" y="4727217"/>
              <a:chExt cx="7987930" cy="180754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4383" y="4727217"/>
                <a:ext cx="7987930" cy="180754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3032" y="5234746"/>
              <a:ext cx="5184819" cy="143269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18872" y="5218287"/>
              <a:ext cx="1459898" cy="776310"/>
              <a:chOff x="1218872" y="5218287"/>
              <a:chExt cx="1459898" cy="77631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18872" y="5218287"/>
                <a:ext cx="1459898" cy="77631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847012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1" y="1892411"/>
            <a:ext cx="8036704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57494" y="3325794"/>
            <a:ext cx="12136441" cy="2640199"/>
            <a:chOff x="1832340" y="4121040"/>
            <a:chExt cx="6826748" cy="148511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229221" y="4502430"/>
              <a:ext cx="6429867" cy="1103721"/>
              <a:chOff x="2229221" y="4502430"/>
              <a:chExt cx="6429867" cy="110372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29221" y="4502430"/>
                <a:ext cx="6429867" cy="1103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32340" y="4121040"/>
              <a:ext cx="793762" cy="793762"/>
              <a:chOff x="1832340" y="4121040"/>
              <a:chExt cx="793762" cy="7937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32340" y="4121040"/>
                <a:ext cx="793762" cy="7937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257494" y="6193003"/>
            <a:ext cx="12136441" cy="2640199"/>
            <a:chOff x="1832340" y="5733845"/>
            <a:chExt cx="6826748" cy="148511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29221" y="6115235"/>
              <a:ext cx="6429867" cy="1103721"/>
              <a:chOff x="2229221" y="6115235"/>
              <a:chExt cx="6429867" cy="110372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29221" y="6115235"/>
                <a:ext cx="6429867" cy="110372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32340" y="5733845"/>
              <a:ext cx="793762" cy="793762"/>
              <a:chOff x="1832340" y="5733845"/>
              <a:chExt cx="793762" cy="7937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32340" y="5733845"/>
                <a:ext cx="793762" cy="793762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78860" y="4221322"/>
            <a:ext cx="13425337" cy="106278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5931" y="5011656"/>
            <a:ext cx="14800135" cy="106278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57865" y="4872247"/>
            <a:ext cx="238784" cy="369164"/>
            <a:chOff x="5376299" y="4990919"/>
            <a:chExt cx="134316" cy="2076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376299" y="4990919"/>
              <a:ext cx="134316" cy="2076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96011" y="7775346"/>
            <a:ext cx="238784" cy="369164"/>
            <a:chOff x="5397756" y="6623912"/>
            <a:chExt cx="134316" cy="2076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397756" y="6623912"/>
              <a:ext cx="134316" cy="20765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0347" y="7105754"/>
            <a:ext cx="14617685" cy="106278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511" y="7916118"/>
            <a:ext cx="15380588" cy="10627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7" y="937621"/>
            <a:ext cx="8646747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2" y="1892411"/>
            <a:ext cx="6385841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41739" y="3197685"/>
            <a:ext cx="12256215" cy="6450601"/>
            <a:chOff x="1654727" y="4048978"/>
            <a:chExt cx="6894121" cy="362846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38361" y="5558925"/>
              <a:ext cx="234893" cy="363151"/>
              <a:chOff x="6338361" y="5558925"/>
              <a:chExt cx="234893" cy="36315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38361" y="5558925"/>
                <a:ext cx="234893" cy="36315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007840" y="4972404"/>
              <a:ext cx="1541007" cy="1541007"/>
              <a:chOff x="7007840" y="4972404"/>
              <a:chExt cx="1541007" cy="1541007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007840" y="4972404"/>
                <a:ext cx="1541007" cy="1541007"/>
                <a:chOff x="7007840" y="4972404"/>
                <a:chExt cx="1541007" cy="1541007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7007840" y="4972404"/>
                  <a:ext cx="1541007" cy="1541007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7166897" y="5380679"/>
                <a:ext cx="1222894" cy="724457"/>
                <a:chOff x="7166897" y="5380679"/>
                <a:chExt cx="1222894" cy="724457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7851914" y="5380679"/>
                  <a:ext cx="537877" cy="724457"/>
                  <a:chOff x="7851914" y="5380679"/>
                  <a:chExt cx="537877" cy="724457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7851914" y="5380679"/>
                    <a:ext cx="537877" cy="72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0" name="그룹 1010"/>
                <p:cNvGrpSpPr/>
                <p:nvPr/>
              </p:nvGrpSpPr>
              <p:grpSpPr>
                <a:xfrm>
                  <a:off x="7166897" y="5432878"/>
                  <a:ext cx="620060" cy="620060"/>
                  <a:chOff x="7166897" y="5432878"/>
                  <a:chExt cx="620060" cy="620060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7166897" y="5432878"/>
                    <a:ext cx="620060" cy="62006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54727" y="4048978"/>
              <a:ext cx="3673313" cy="973113"/>
              <a:chOff x="1654727" y="4048978"/>
              <a:chExt cx="3673313" cy="97311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4727" y="4048978"/>
                <a:ext cx="3673313" cy="973113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39837" y="4220162"/>
              <a:ext cx="3138319" cy="701356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654727" y="5376652"/>
              <a:ext cx="3673313" cy="973113"/>
              <a:chOff x="1654727" y="5376652"/>
              <a:chExt cx="3673313" cy="97311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4727" y="5376652"/>
                <a:ext cx="3673313" cy="973113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6783" y="5550278"/>
              <a:ext cx="3219519" cy="695576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654727" y="6704327"/>
              <a:ext cx="3673313" cy="973113"/>
              <a:chOff x="1654727" y="6704327"/>
              <a:chExt cx="3673313" cy="97311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4727" y="6704327"/>
                <a:ext cx="3673313" cy="97311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2812" y="6884595"/>
              <a:ext cx="3104234" cy="699486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058536" y="4145002"/>
              <a:ext cx="781065" cy="781065"/>
              <a:chOff x="5058536" y="4145002"/>
              <a:chExt cx="781065" cy="78106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58536" y="4145002"/>
                <a:ext cx="781065" cy="78106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058536" y="5472676"/>
              <a:ext cx="781065" cy="781065"/>
              <a:chOff x="5058536" y="5472676"/>
              <a:chExt cx="781065" cy="78106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58536" y="5472676"/>
                <a:ext cx="781065" cy="78106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058536" y="6800351"/>
              <a:ext cx="781065" cy="781065"/>
              <a:chOff x="5058536" y="6800351"/>
              <a:chExt cx="781065" cy="78106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58536" y="6800351"/>
                <a:ext cx="781065" cy="78106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156250" y="4221225"/>
              <a:ext cx="618472" cy="618471"/>
              <a:chOff x="5156250" y="4221225"/>
              <a:chExt cx="618472" cy="61847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156250" y="4221225"/>
                <a:ext cx="618472" cy="61847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193288" y="6935059"/>
              <a:ext cx="511560" cy="511649"/>
              <a:chOff x="5193288" y="6935059"/>
              <a:chExt cx="511560" cy="51164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193288" y="6935059"/>
                <a:ext cx="511560" cy="51164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5098622" y="5513157"/>
              <a:ext cx="692770" cy="687390"/>
              <a:chOff x="5098622" y="5513157"/>
              <a:chExt cx="692770" cy="68739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098622" y="5513157"/>
                <a:ext cx="692770" cy="687390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5888355" y="5142358"/>
            <a:ext cx="403589" cy="407196"/>
            <a:chOff x="3312199" y="5142857"/>
            <a:chExt cx="227019" cy="22904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2199" y="5142857"/>
              <a:ext cx="227019" cy="22904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888355" y="7487031"/>
            <a:ext cx="403589" cy="407196"/>
            <a:chOff x="3312199" y="6461736"/>
            <a:chExt cx="227019" cy="22904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2199" y="6461736"/>
              <a:ext cx="227019" cy="22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877" y="659446"/>
            <a:ext cx="2821977" cy="3563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7" y="937621"/>
            <a:ext cx="8646747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1" y="1892411"/>
            <a:ext cx="7213067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5245" y="3353333"/>
            <a:ext cx="5313972" cy="5313972"/>
            <a:chOff x="706074" y="4136530"/>
            <a:chExt cx="2989109" cy="298910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6074" y="4136530"/>
              <a:ext cx="2989109" cy="2989109"/>
              <a:chOff x="706074" y="4136530"/>
              <a:chExt cx="2989109" cy="298910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91477" y="4826651"/>
                <a:ext cx="1608868" cy="1608868"/>
                <a:chOff x="1391477" y="4826651"/>
                <a:chExt cx="1608868" cy="160886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91477" y="4826651"/>
                  <a:ext cx="1608868" cy="1608868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2883225" y="5225106"/>
                <a:ext cx="811958" cy="811958"/>
                <a:chOff x="2883225" y="5225106"/>
                <a:chExt cx="811958" cy="81195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883225" y="5225106"/>
                  <a:ext cx="811958" cy="811958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706074" y="5225106"/>
                <a:ext cx="811958" cy="811958"/>
                <a:chOff x="706074" y="5225106"/>
                <a:chExt cx="811958" cy="811958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706074" y="5225106"/>
                  <a:ext cx="811958" cy="811958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94649" y="6313681"/>
                <a:ext cx="811958" cy="811958"/>
                <a:chOff x="1794649" y="6313681"/>
                <a:chExt cx="811958" cy="811958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-16200000">
                  <a:off x="1794649" y="6313681"/>
                  <a:ext cx="811958" cy="81195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794649" y="4136530"/>
                <a:ext cx="811958" cy="811958"/>
                <a:chOff x="1794649" y="4136530"/>
                <a:chExt cx="811958" cy="811958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6200000">
                  <a:off x="1794649" y="4136530"/>
                  <a:ext cx="811958" cy="811958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74403" y="5311784"/>
                <a:ext cx="1022324" cy="735610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657309" y="4233413"/>
                <a:ext cx="1121990" cy="735181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747684" y="5312015"/>
                <a:ext cx="1141038" cy="735181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45419" y="6386698"/>
                <a:ext cx="1121990" cy="73518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3993" y="5181898"/>
              <a:ext cx="1763724" cy="10240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69110" y="4078693"/>
            <a:ext cx="10136053" cy="4193372"/>
            <a:chOff x="3863874" y="4544545"/>
            <a:chExt cx="5701530" cy="235877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863874" y="4544545"/>
              <a:ext cx="5701530" cy="2358772"/>
              <a:chOff x="3863874" y="4544545"/>
              <a:chExt cx="5701530" cy="235877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863874" y="4544545"/>
                <a:ext cx="5701530" cy="235877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44243" y="5212565"/>
              <a:ext cx="371951" cy="371951"/>
              <a:chOff x="6544243" y="5212565"/>
              <a:chExt cx="371951" cy="37195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544243" y="5212565"/>
                <a:ext cx="371951" cy="37195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666038" y="6042521"/>
              <a:ext cx="134316" cy="207655"/>
              <a:chOff x="6666038" y="6042521"/>
              <a:chExt cx="134316" cy="20765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6666038" y="6042521"/>
                <a:ext cx="134316" cy="207655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99816" y="4741782"/>
              <a:ext cx="5663067" cy="64810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35826" y="5516254"/>
              <a:ext cx="7098429" cy="64810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12002" y="6284660"/>
              <a:ext cx="7235181" cy="648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8791" y="-2663910"/>
            <a:ext cx="7628132" cy="16970399"/>
            <a:chOff x="2997445" y="751831"/>
            <a:chExt cx="4290824" cy="9545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97445" y="751831"/>
              <a:ext cx="4290824" cy="95458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166" y="1325999"/>
            <a:ext cx="2178812" cy="2178812"/>
            <a:chOff x="900093" y="2996155"/>
            <a:chExt cx="1225582" cy="12255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093" y="2996155"/>
              <a:ext cx="1225582" cy="12255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21289" y="2401624"/>
            <a:ext cx="9400788" cy="28362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8263" y="5199379"/>
            <a:ext cx="14969188" cy="3768191"/>
            <a:chOff x="932773" y="5174931"/>
            <a:chExt cx="8420168" cy="21196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773" y="5174931"/>
              <a:ext cx="8420168" cy="2119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2536" y="6024828"/>
            <a:ext cx="2380953" cy="21429"/>
            <a:chOff x="3022051" y="5639247"/>
            <a:chExt cx="1339286" cy="12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2051" y="5639247"/>
              <a:ext cx="1339286" cy="120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1690" y="5569886"/>
            <a:ext cx="2673913" cy="10634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5316" y="5765286"/>
            <a:ext cx="800965" cy="6041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72544" y="7054366"/>
            <a:ext cx="2380953" cy="21429"/>
            <a:chOff x="3022055" y="6218362"/>
            <a:chExt cx="1339286" cy="120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2055" y="6218362"/>
              <a:ext cx="1339286" cy="1205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51679" y="6599420"/>
            <a:ext cx="3446535" cy="10634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2544" y="8083902"/>
            <a:ext cx="2380953" cy="21429"/>
            <a:chOff x="3022055" y="6797476"/>
            <a:chExt cx="1339286" cy="120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2055" y="6797476"/>
              <a:ext cx="1339286" cy="12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3513" y="1617673"/>
            <a:ext cx="1897041" cy="1595465"/>
            <a:chOff x="963850" y="3160221"/>
            <a:chExt cx="1067086" cy="8974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850" y="3160221"/>
              <a:ext cx="1067086" cy="89744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51679" y="7739501"/>
            <a:ext cx="3643751" cy="9570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2083" y="6817151"/>
            <a:ext cx="595335" cy="6057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25113" y="7846694"/>
            <a:ext cx="614875" cy="605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8989" y="4402581"/>
            <a:ext cx="5359244" cy="3959504"/>
            <a:chOff x="820680" y="4726733"/>
            <a:chExt cx="3014575" cy="22272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680" y="4726733"/>
              <a:ext cx="3014575" cy="22272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939" y="654214"/>
            <a:ext cx="2942612" cy="34865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2546" y="1004921"/>
            <a:ext cx="6385956" cy="17451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69471" y="2026216"/>
            <a:ext cx="4554139" cy="8649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71226" y="3666057"/>
            <a:ext cx="9140404" cy="4688180"/>
            <a:chOff x="4202564" y="4312437"/>
            <a:chExt cx="5141477" cy="263710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202564" y="4312437"/>
              <a:ext cx="2484302" cy="1238310"/>
              <a:chOff x="4202564" y="4312437"/>
              <a:chExt cx="2484302" cy="123831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02564" y="4312437"/>
                <a:ext cx="2484302" cy="123831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50825" y="4489545"/>
              <a:ext cx="1309114" cy="87881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1511" y="4850413"/>
              <a:ext cx="1670562" cy="82326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202564" y="5711228"/>
              <a:ext cx="2484302" cy="1238310"/>
              <a:chOff x="4202564" y="5711228"/>
              <a:chExt cx="2484302" cy="12383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02564" y="5711228"/>
                <a:ext cx="2484302" cy="1238310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50825" y="5888335"/>
              <a:ext cx="1755990" cy="87881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71511" y="6249204"/>
              <a:ext cx="1670562" cy="8232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62870" y="4312437"/>
              <a:ext cx="2481170" cy="1238310"/>
              <a:chOff x="6862870" y="4312437"/>
              <a:chExt cx="2481170" cy="123831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62870" y="4312437"/>
                <a:ext cx="2481170" cy="123831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9105" y="4472583"/>
              <a:ext cx="4069829" cy="57294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73024" y="4839099"/>
              <a:ext cx="1865010" cy="60957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862870" y="5711228"/>
              <a:ext cx="2481170" cy="1238310"/>
              <a:chOff x="6862870" y="5711228"/>
              <a:chExt cx="2481170" cy="123831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862870" y="5711228"/>
                <a:ext cx="2481170" cy="123831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86710" y="5871374"/>
              <a:ext cx="2494543" cy="57294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13348" y="6237890"/>
              <a:ext cx="1984514" cy="609571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105366" y="4965688"/>
              <a:ext cx="1335872" cy="1335062"/>
              <a:chOff x="6105366" y="4965688"/>
              <a:chExt cx="1335872" cy="133506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2700000">
                <a:off x="6105366" y="4965688"/>
                <a:ext cx="1335872" cy="1335062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89709" y="5146641"/>
              <a:ext cx="2075273" cy="1044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7939" y="654214"/>
            <a:ext cx="2942612" cy="3486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6" y="1004921"/>
            <a:ext cx="656258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7249" y="2011812"/>
            <a:ext cx="6075120" cy="1343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0583" y="3906744"/>
            <a:ext cx="15464548" cy="4316961"/>
            <a:chOff x="793453" y="4447823"/>
            <a:chExt cx="8698808" cy="24282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85409" y="4469262"/>
              <a:ext cx="2231495" cy="2582210"/>
              <a:chOff x="7085409" y="4469262"/>
              <a:chExt cx="2231495" cy="258221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5969662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085409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37049" y="4469262"/>
              <a:ext cx="2231495" cy="2582210"/>
              <a:chOff x="4037049" y="4469262"/>
              <a:chExt cx="2231495" cy="258221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2921302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4037049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8811" y="4469262"/>
              <a:ext cx="2231495" cy="2582210"/>
              <a:chOff x="968811" y="4469262"/>
              <a:chExt cx="2231495" cy="25822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-146937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68811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7892" y="4447823"/>
              <a:ext cx="1917186" cy="524791"/>
              <a:chOff x="1137892" y="4447823"/>
              <a:chExt cx="1917186" cy="52479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7892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7341" y="4404470"/>
              <a:ext cx="2140171" cy="72683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194203" y="4447823"/>
              <a:ext cx="1917186" cy="524791"/>
              <a:chOff x="4194203" y="4447823"/>
              <a:chExt cx="1917186" cy="52479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94203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4157" y="4404470"/>
              <a:ext cx="2159010" cy="72683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250514" y="4447823"/>
              <a:ext cx="1917186" cy="524791"/>
              <a:chOff x="7250514" y="4447823"/>
              <a:chExt cx="1917186" cy="52479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50514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6534" y="4410434"/>
              <a:ext cx="2140124" cy="72683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4865" y="4925048"/>
              <a:ext cx="2175543" cy="94624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41329" y="4924248"/>
              <a:ext cx="2276029" cy="150251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97640" y="4936975"/>
              <a:ext cx="2177314" cy="946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7939" y="654214"/>
            <a:ext cx="2942612" cy="3486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6" y="937621"/>
            <a:ext cx="6562581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87249" y="2011812"/>
            <a:ext cx="6075120" cy="1343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0583" y="3906744"/>
            <a:ext cx="15464548" cy="4316961"/>
            <a:chOff x="793453" y="4447823"/>
            <a:chExt cx="8698808" cy="24282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85409" y="4469262"/>
              <a:ext cx="2231495" cy="2582210"/>
              <a:chOff x="7085409" y="4469262"/>
              <a:chExt cx="2231495" cy="258221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5969662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085409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37049" y="4469262"/>
              <a:ext cx="2231495" cy="2582210"/>
              <a:chOff x="4037049" y="4469262"/>
              <a:chExt cx="2231495" cy="258221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2921302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4037049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8811" y="4469262"/>
              <a:ext cx="2231495" cy="2582210"/>
              <a:chOff x="968811" y="4469262"/>
              <a:chExt cx="2231495" cy="258221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-146937" y="3263983"/>
                <a:ext cx="4462989" cy="5164420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68811" y="4469262"/>
                <a:ext cx="2231495" cy="258221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37892" y="4447823"/>
              <a:ext cx="1917186" cy="524791"/>
              <a:chOff x="1137892" y="4447823"/>
              <a:chExt cx="1917186" cy="52479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7892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0731" y="4404470"/>
              <a:ext cx="2003962" cy="72683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194203" y="4447823"/>
              <a:ext cx="1917186" cy="524791"/>
              <a:chOff x="4194203" y="4447823"/>
              <a:chExt cx="1917186" cy="52479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94203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41652" y="4457050"/>
              <a:ext cx="1908733" cy="65823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250514" y="4447823"/>
              <a:ext cx="1917186" cy="524791"/>
              <a:chOff x="7250514" y="4447823"/>
              <a:chExt cx="1917186" cy="52479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50514" y="4447823"/>
                <a:ext cx="1917186" cy="52479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54963" y="4381862"/>
              <a:ext cx="2048629" cy="72683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4865" y="4925048"/>
              <a:ext cx="2328952" cy="88910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41176" y="4924248"/>
              <a:ext cx="2012238" cy="948648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97488" y="4936975"/>
              <a:ext cx="1966190" cy="946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40258" y="4270078"/>
            <a:ext cx="3627540" cy="4324969"/>
            <a:chOff x="1485144" y="4652199"/>
            <a:chExt cx="2040491" cy="24327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144" y="4652199"/>
              <a:ext cx="2040491" cy="24327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349" y="659446"/>
            <a:ext cx="2871145" cy="34785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2548" y="937621"/>
            <a:ext cx="7817897" cy="17451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69473" y="2026216"/>
            <a:ext cx="2490188" cy="8649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09998" y="2907850"/>
            <a:ext cx="8083388" cy="6884193"/>
            <a:chOff x="4561873" y="3885946"/>
            <a:chExt cx="4546906" cy="387235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439305" y="3885946"/>
              <a:ext cx="2792042" cy="2792042"/>
              <a:chOff x="5439305" y="3885946"/>
              <a:chExt cx="2792042" cy="279204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39305" y="3885946"/>
                <a:ext cx="2792042" cy="279204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653869" y="4100510"/>
              <a:ext cx="2362913" cy="2362913"/>
              <a:chOff x="5653869" y="4100510"/>
              <a:chExt cx="2362913" cy="236291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53869" y="4100510"/>
                <a:ext cx="2362913" cy="23629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47902" y="4394542"/>
              <a:ext cx="1774849" cy="1774849"/>
              <a:chOff x="5947902" y="4394542"/>
              <a:chExt cx="1774849" cy="17748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47902" y="4394542"/>
                <a:ext cx="1774849" cy="17748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915942" y="4362583"/>
              <a:ext cx="1855068" cy="1855068"/>
              <a:chOff x="5915942" y="4362583"/>
              <a:chExt cx="1855068" cy="185506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915942" y="4362583"/>
                <a:ext cx="1855068" cy="1855068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40265" y="4953779"/>
              <a:ext cx="1513486" cy="715857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4561873" y="6888557"/>
              <a:ext cx="4546906" cy="869747"/>
              <a:chOff x="4561873" y="6888557"/>
              <a:chExt cx="4546906" cy="86974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61873" y="6888557"/>
                <a:ext cx="4546906" cy="86974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67535" y="6819022"/>
              <a:ext cx="3196301" cy="10766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784368" y="5844954"/>
              <a:ext cx="101916" cy="1121490"/>
              <a:chOff x="6784368" y="5844954"/>
              <a:chExt cx="101916" cy="112149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4368" y="5844954"/>
                <a:ext cx="101916" cy="101916"/>
                <a:chOff x="6784368" y="5844954"/>
                <a:chExt cx="101916" cy="101916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784368" y="5844954"/>
                  <a:ext cx="101916" cy="101916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6831111" y="5895911"/>
                <a:ext cx="8429" cy="1070533"/>
                <a:chOff x="6831111" y="5895911"/>
                <a:chExt cx="8429" cy="1070533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6831111" y="5895911"/>
                  <a:ext cx="8429" cy="1070533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349" y="659446"/>
            <a:ext cx="2871145" cy="34785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8" y="937621"/>
            <a:ext cx="7817897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2" y="1992766"/>
            <a:ext cx="5448649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0543" y="4105007"/>
            <a:ext cx="3707936" cy="3826455"/>
            <a:chOff x="860930" y="4559347"/>
            <a:chExt cx="2085714" cy="21523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60930" y="4559347"/>
              <a:ext cx="2081661" cy="2143280"/>
              <a:chOff x="860930" y="4559347"/>
              <a:chExt cx="2081661" cy="214328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0930" y="4559347"/>
                <a:ext cx="2081661" cy="21432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5027" y="5080734"/>
              <a:ext cx="1533466" cy="1100507"/>
              <a:chOff x="1135027" y="5080734"/>
              <a:chExt cx="1533466" cy="11005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5027" y="5080734"/>
                <a:ext cx="1533466" cy="110050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718834" y="3127696"/>
            <a:ext cx="9965783" cy="6719424"/>
            <a:chOff x="3779343" y="4009610"/>
            <a:chExt cx="5605753" cy="377967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779343" y="4009610"/>
              <a:ext cx="5605753" cy="1732206"/>
              <a:chOff x="3779343" y="4009610"/>
              <a:chExt cx="5605753" cy="173220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3779343" y="4009610"/>
                <a:ext cx="5605753" cy="1732206"/>
                <a:chOff x="3779343" y="4009610"/>
                <a:chExt cx="5605753" cy="173220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779343" y="4009610"/>
                  <a:ext cx="5605753" cy="1732206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44444" y="3407928"/>
                <a:ext cx="2184092" cy="283581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18004" y="4121055"/>
                <a:ext cx="973714" cy="673714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539157" y="4587809"/>
                <a:ext cx="3343419" cy="108637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779343" y="6057080"/>
              <a:ext cx="5605753" cy="1732206"/>
              <a:chOff x="3779343" y="6057080"/>
              <a:chExt cx="5605753" cy="173220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3779343" y="6057080"/>
                <a:ext cx="5605753" cy="1732206"/>
                <a:chOff x="3779343" y="6057080"/>
                <a:chExt cx="5605753" cy="1732206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779343" y="6057080"/>
                  <a:ext cx="5605753" cy="1732206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38491" y="5464921"/>
                <a:ext cx="2210273" cy="2816771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18004" y="6168525"/>
                <a:ext cx="954667" cy="67371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39014" y="6635088"/>
                <a:ext cx="3402771" cy="10876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349" y="659446"/>
            <a:ext cx="2871145" cy="34785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547" y="937621"/>
            <a:ext cx="7994523" cy="1745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471" y="1992766"/>
            <a:ext cx="6718896" cy="8649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0464" y="4104196"/>
            <a:ext cx="9946649" cy="1187952"/>
            <a:chOff x="990260" y="4558891"/>
            <a:chExt cx="5594990" cy="6682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260" y="4558891"/>
              <a:ext cx="5594990" cy="6682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41803" y="3781372"/>
            <a:ext cx="2748535" cy="22010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27410" y="4104196"/>
            <a:ext cx="5250105" cy="3919675"/>
            <a:chOff x="6652918" y="4558891"/>
            <a:chExt cx="2953184" cy="22048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2918" y="4558891"/>
              <a:ext cx="2953184" cy="220481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46933" y="4378353"/>
            <a:ext cx="4772911" cy="12797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08174" y="4257232"/>
            <a:ext cx="5550577" cy="26941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08580" y="5999313"/>
            <a:ext cx="3487765" cy="1272692"/>
            <a:chOff x="7148576" y="5624894"/>
            <a:chExt cx="1961868" cy="7158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8576" y="5624894"/>
              <a:ext cx="1961868" cy="7158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7106" y="5902054"/>
            <a:ext cx="3851767" cy="15482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60464" y="5471247"/>
            <a:ext cx="9946649" cy="1187952"/>
            <a:chOff x="990260" y="5327857"/>
            <a:chExt cx="5594990" cy="6682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260" y="5327857"/>
              <a:ext cx="5594990" cy="66822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31894" y="5516831"/>
            <a:ext cx="7208889" cy="17369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60464" y="6838297"/>
            <a:ext cx="9946649" cy="1187952"/>
            <a:chOff x="990260" y="6096823"/>
            <a:chExt cx="5594990" cy="6682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260" y="6096823"/>
              <a:ext cx="5594990" cy="66822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40126" y="7088591"/>
            <a:ext cx="4073413" cy="137247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41803" y="5148421"/>
            <a:ext cx="2748535" cy="220104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41803" y="6515472"/>
            <a:ext cx="2748535" cy="22010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297378" y="5655490"/>
            <a:ext cx="819468" cy="819468"/>
            <a:chOff x="6354774" y="5431493"/>
            <a:chExt cx="460951" cy="46095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54774" y="5431493"/>
              <a:ext cx="460951" cy="4609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03036" y="5880642"/>
            <a:ext cx="238784" cy="369164"/>
            <a:chOff x="6526708" y="5558141"/>
            <a:chExt cx="134316" cy="2076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26708" y="5558141"/>
              <a:ext cx="134316" cy="207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4E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551882"/>
            <a:ext cx="16952380" cy="2773911"/>
            <a:chOff x="375000" y="2560714"/>
            <a:chExt cx="9535714" cy="15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000" y="2560714"/>
              <a:ext cx="9535714" cy="15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05885" y="-2466046"/>
            <a:ext cx="7673951" cy="16952380"/>
            <a:chOff x="2984559" y="863130"/>
            <a:chExt cx="4316597" cy="95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984559" y="863130"/>
              <a:ext cx="4316597" cy="95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5328" y="1292104"/>
            <a:ext cx="1889237" cy="1889237"/>
            <a:chOff x="829872" y="2977090"/>
            <a:chExt cx="1062696" cy="1062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829872" y="2977090"/>
              <a:ext cx="1062696" cy="1062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5974" y="2957983"/>
            <a:ext cx="4572508" cy="6600023"/>
            <a:chOff x="914610" y="3914146"/>
            <a:chExt cx="2572036" cy="37125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610" y="3914146"/>
              <a:ext cx="2572036" cy="37125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349" y="659446"/>
            <a:ext cx="2871145" cy="34785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2547" y="937621"/>
            <a:ext cx="7994523" cy="17451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69471" y="1992766"/>
            <a:ext cx="6718896" cy="8649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36272" y="3084326"/>
            <a:ext cx="9244149" cy="6347337"/>
            <a:chOff x="4239153" y="3985214"/>
            <a:chExt cx="5199834" cy="357037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239153" y="6045508"/>
              <a:ext cx="4405992" cy="1510083"/>
              <a:chOff x="4239153" y="6045508"/>
              <a:chExt cx="4405992" cy="151008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39153" y="6045508"/>
                <a:ext cx="4405992" cy="151008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239153" y="3985214"/>
              <a:ext cx="4405992" cy="1510083"/>
              <a:chOff x="4239153" y="3985214"/>
              <a:chExt cx="4405992" cy="151008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39153" y="3985214"/>
                <a:ext cx="4405992" cy="151008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0292" y="4555399"/>
              <a:ext cx="3170253" cy="92041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1171" y="4026907"/>
              <a:ext cx="2387672" cy="927067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00513" y="6615693"/>
              <a:ext cx="3165413" cy="92197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11171" y="6087201"/>
              <a:ext cx="2387672" cy="9270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226926" y="4134224"/>
              <a:ext cx="1212062" cy="1212062"/>
              <a:chOff x="8226926" y="4134224"/>
              <a:chExt cx="1212062" cy="121206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26926" y="4134224"/>
                <a:ext cx="1212062" cy="121206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26926" y="6194518"/>
              <a:ext cx="1212062" cy="1212062"/>
              <a:chOff x="8226926" y="6194518"/>
              <a:chExt cx="1212062" cy="121206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26926" y="6194518"/>
                <a:ext cx="1212062" cy="121206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382341" y="4317429"/>
              <a:ext cx="986566" cy="811451"/>
              <a:chOff x="8382341" y="4317429"/>
              <a:chExt cx="986566" cy="81145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382341" y="4317429"/>
                <a:ext cx="986566" cy="81145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387609" y="6295506"/>
              <a:ext cx="928198" cy="932551"/>
              <a:chOff x="8387609" y="6295506"/>
              <a:chExt cx="928198" cy="93255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87609" y="6295506"/>
                <a:ext cx="928198" cy="93255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1203</Words>
  <Application>Microsoft Office PowerPoint</Application>
  <PresentationFormat>사용자 지정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Overpass</vt:lpstr>
      <vt:lpstr>Syne</vt:lpstr>
      <vt:lpstr>맑은 고딕</vt:lpstr>
      <vt:lpstr>Arial</vt:lpstr>
      <vt:lpstr>Calibri</vt:lpstr>
      <vt:lpstr>Trebuchet MS</vt:lpstr>
      <vt:lpstr>Wingdings 3</vt:lpstr>
      <vt:lpstr>Office Theme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Ju-shin Hwang</cp:lastModifiedBy>
  <cp:revision>6</cp:revision>
  <dcterms:created xsi:type="dcterms:W3CDTF">2024-03-24T14:32:55Z</dcterms:created>
  <dcterms:modified xsi:type="dcterms:W3CDTF">2024-03-27T09:13:15Z</dcterms:modified>
</cp:coreProperties>
</file>