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2" r:id="rId4"/>
    <p:sldId id="265" r:id="rId5"/>
    <p:sldId id="266" r:id="rId6"/>
    <p:sldId id="267" r:id="rId7"/>
    <p:sldId id="268" r:id="rId8"/>
    <p:sldId id="260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3018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81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0c4f11f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0c4f11f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16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0c4f11f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0c4f11f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09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1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0c4f11f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0c4f11f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315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0c4f11f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0c4f11f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62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0c4f11f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0c4f11f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36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0c4f11f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0c4f11f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1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0c4f11f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0c4f11f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1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0c4f11f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0c4f11f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42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0c4f11f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0c4f11f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9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73304" y="334313"/>
            <a:ext cx="7777536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Classification of respiratory diseases using Convolutional Neural Network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31875" y="2456600"/>
            <a:ext cx="7666500" cy="23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9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ubmitted By</a:t>
            </a:r>
            <a:endParaRPr sz="29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Jushraf Rahman-1812901042</a:t>
            </a:r>
            <a:endParaRPr sz="29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Mir Sadia Afrin</a:t>
            </a:r>
            <a:r>
              <a:rPr lang="en" sz="29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-1712366642</a:t>
            </a:r>
            <a:endParaRPr sz="29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CSE499B  </a:t>
            </a:r>
            <a:r>
              <a:rPr lang="en" sz="29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Senior Project Design -</a:t>
            </a:r>
            <a:r>
              <a:rPr lang="en" sz="29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sz="29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Section: </a:t>
            </a:r>
            <a:r>
              <a:rPr lang="en" sz="29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29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Submitted To: </a:t>
            </a:r>
            <a:r>
              <a:rPr lang="en" sz="29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 Mohammad Ashrafuzzaman Khan</a:t>
            </a:r>
            <a:endParaRPr sz="29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70712" y="0"/>
            <a:ext cx="8439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r>
              <a:rPr lang="en" dirty="0" smtClean="0"/>
              <a:t>. </a:t>
            </a:r>
            <a:r>
              <a:rPr lang="en-US" dirty="0" smtClean="0"/>
              <a:t>Result Analysis</a:t>
            </a:r>
            <a:r>
              <a:rPr lang="en-US" dirty="0" smtClean="0"/>
              <a:t>: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19;p17"/>
          <p:cNvSpPr txBox="1">
            <a:spLocks/>
          </p:cNvSpPr>
          <p:nvPr/>
        </p:nvSpPr>
        <p:spPr>
          <a:xfrm>
            <a:off x="125674" y="553848"/>
            <a:ext cx="8329075" cy="26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200000"/>
              </a:lnSpc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CNN :     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full completion of 250 epochs</a:t>
            </a:r>
          </a:p>
          <a:p>
            <a:pPr marL="0" indent="0" algn="ctr">
              <a:lnSpc>
                <a:spcPct val="200000"/>
              </a:lnSpc>
              <a:spcAft>
                <a:spcPts val="1000"/>
              </a:spcAft>
              <a:buNone/>
            </a:pP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Accuracy :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92 . 9%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: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86 . 95 %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539" y="1792751"/>
            <a:ext cx="4899269" cy="310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0439" y="4835723"/>
            <a:ext cx="272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Fig: ROC Curve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70712" y="0"/>
            <a:ext cx="8439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r>
              <a:rPr lang="en" dirty="0" smtClean="0"/>
              <a:t>. </a:t>
            </a:r>
            <a:r>
              <a:rPr lang="en-US" dirty="0" smtClean="0"/>
              <a:t>Result Analysis</a:t>
            </a:r>
            <a:r>
              <a:rPr lang="en-US" dirty="0" smtClean="0"/>
              <a:t>: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19;p17"/>
          <p:cNvSpPr txBox="1">
            <a:spLocks/>
          </p:cNvSpPr>
          <p:nvPr/>
        </p:nvSpPr>
        <p:spPr>
          <a:xfrm>
            <a:off x="180637" y="734537"/>
            <a:ext cx="8329075" cy="26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200000"/>
              </a:lnSpc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VGG16 :     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only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2/100 epochs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epoch took approximately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hours 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0" indent="0" algn="ctr">
              <a:lnSpc>
                <a:spcPct val="200000"/>
              </a:lnSpc>
              <a:spcAft>
                <a:spcPts val="1000"/>
              </a:spcAft>
              <a:buNone/>
            </a:pP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Accuracy :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83 . 71 %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1.Problem analysis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was the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/>
              <a:t>To classify respiratory diseases from a dataset containing 920 audio recordings of breathing sound</a:t>
            </a:r>
            <a:endParaRPr sz="1600" dirty="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was it difficult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spcAft>
                <a:spcPts val="1200"/>
              </a:spcAft>
            </a:pPr>
            <a:r>
              <a:rPr lang="en-US" sz="1400" dirty="0" smtClean="0"/>
              <a:t>Dataset contained both Tabular data and Audio data.</a:t>
            </a:r>
          </a:p>
          <a:p>
            <a:pPr marL="742950" indent="-285750">
              <a:spcAft>
                <a:spcPts val="1200"/>
              </a:spcAft>
            </a:pPr>
            <a:r>
              <a:rPr lang="en-US" sz="1400" dirty="0"/>
              <a:t>Difficult to combine both.</a:t>
            </a:r>
          </a:p>
          <a:p>
            <a:pPr marL="742950" indent="-285750">
              <a:spcAft>
                <a:spcPts val="1200"/>
              </a:spcAft>
            </a:pPr>
            <a:r>
              <a:rPr lang="en-US" sz="1400" dirty="0" smtClean="0"/>
              <a:t>Small Dataset</a:t>
            </a:r>
          </a:p>
          <a:p>
            <a:pPr marL="742950" indent="-285750">
              <a:spcAft>
                <a:spcPts val="1200"/>
              </a:spcAft>
            </a:pPr>
            <a:r>
              <a:rPr lang="en-US" sz="1400" dirty="0" smtClean="0"/>
              <a:t>Lack of computational power</a:t>
            </a:r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</a:rPr>
              <a:t>How did we address those</a:t>
            </a:r>
            <a:endParaRPr sz="6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600" dirty="0" smtClean="0"/>
              <a:t>We converted audio files to image data (MFCC).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 smtClean="0"/>
              <a:t>We fed them as input to our CNN and VGG16 models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 smtClean="0"/>
              <a:t>We used Google </a:t>
            </a:r>
            <a:r>
              <a:rPr lang="en-US" sz="1600" dirty="0" err="1" smtClean="0"/>
              <a:t>Colab</a:t>
            </a:r>
            <a:r>
              <a:rPr lang="en-US" sz="1600" dirty="0" smtClean="0"/>
              <a:t> to handle the computation.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4294967295"/>
          </p:nvPr>
        </p:nvSpPr>
        <p:spPr>
          <a:xfrm>
            <a:off x="432350" y="1176722"/>
            <a:ext cx="7858895" cy="3549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lnSpc>
                <a:spcPct val="150000"/>
              </a:lnSpc>
              <a:spcBef>
                <a:spcPts val="1000"/>
              </a:spcBef>
              <a:buClr>
                <a:srgbClr val="89C3E0"/>
              </a:buClr>
              <a:buSzPts val="2000"/>
              <a:buFont typeface="+mj-lt"/>
              <a:buAutoNum type="arabicPeriod"/>
            </a:pPr>
            <a:r>
              <a:rPr lang="en-US" sz="1600" b="1" i="1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Lung </a:t>
            </a:r>
            <a:r>
              <a:rPr lang="en-US" sz="1600" b="1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Disease Classification using Deep Convolutional Neural Network </a:t>
            </a:r>
            <a:endParaRPr lang="en-US" sz="1600" b="1" i="1" dirty="0" smtClean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lnSpc>
                <a:spcPct val="150000"/>
              </a:lnSpc>
              <a:spcBef>
                <a:spcPts val="1000"/>
              </a:spcBef>
              <a:buClr>
                <a:srgbClr val="89C3E0"/>
              </a:buClr>
              <a:buSzPts val="2000"/>
              <a:buFont typeface="+mj-lt"/>
              <a:buAutoNum type="arabicPeriod"/>
            </a:pPr>
            <a:r>
              <a:rPr lang="en-US" sz="1600" b="1" i="1" dirty="0" err="1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LungBRN</a:t>
            </a:r>
            <a:r>
              <a:rPr lang="en-US" sz="1600" b="1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 A Smart Digital Stethoscope for Detecting Respiratory Disease Using bi-</a:t>
            </a:r>
            <a:r>
              <a:rPr lang="en-US" sz="1600" b="1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ResNet</a:t>
            </a:r>
            <a:r>
              <a:rPr lang="en-US" sz="1600" b="1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Deep Learning </a:t>
            </a:r>
            <a:r>
              <a:rPr lang="en-US" sz="1600" b="1" i="1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  <a:p>
            <a:pPr marL="342900">
              <a:lnSpc>
                <a:spcPct val="150000"/>
              </a:lnSpc>
              <a:spcBef>
                <a:spcPts val="1000"/>
              </a:spcBef>
              <a:buClr>
                <a:srgbClr val="89C3E0"/>
              </a:buClr>
              <a:buSzPts val="2000"/>
              <a:buFont typeface="+mj-lt"/>
              <a:buAutoNum type="arabicPeriod"/>
            </a:pPr>
            <a:r>
              <a:rPr lang="el-GR" sz="1600" b="1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Α </a:t>
            </a:r>
            <a:r>
              <a:rPr lang="en-US" sz="1600" b="1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Respiratory Sound Database for the Development of Automated </a:t>
            </a:r>
            <a:r>
              <a:rPr lang="en-US" sz="1600" b="1" i="1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</a:p>
          <a:p>
            <a:pPr marL="342900">
              <a:lnSpc>
                <a:spcPct val="150000"/>
              </a:lnSpc>
              <a:spcBef>
                <a:spcPts val="1000"/>
              </a:spcBef>
              <a:buClr>
                <a:srgbClr val="89C3E0"/>
              </a:buClr>
              <a:buSzPts val="2000"/>
              <a:buFont typeface="+mj-lt"/>
              <a:buAutoNum type="arabicPeriod"/>
            </a:pPr>
            <a:r>
              <a:rPr lang="en-US" sz="1600" b="1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Deep learning based respiratory </a:t>
            </a:r>
            <a:r>
              <a:rPr lang="en-US" sz="1600" b="1" i="1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sound analysis </a:t>
            </a:r>
            <a:r>
              <a:rPr lang="en-US" sz="1600" b="1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detection of </a:t>
            </a:r>
            <a:r>
              <a:rPr lang="en-US" sz="1600" b="1" i="1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COPD</a:t>
            </a:r>
            <a:endParaRPr lang="en-US" sz="1600" b="1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lnSpc>
                <a:spcPct val="150000"/>
              </a:lnSpc>
              <a:spcBef>
                <a:spcPts val="1000"/>
              </a:spcBef>
              <a:buClr>
                <a:srgbClr val="89C3E0"/>
              </a:buClr>
              <a:buSzPts val="2000"/>
              <a:buFont typeface="+mj-lt"/>
              <a:buAutoNum type="arabicPeriod"/>
            </a:pPr>
            <a:r>
              <a:rPr lang="en-US" sz="1600" b="1" i="1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Convolutional </a:t>
            </a:r>
            <a:r>
              <a:rPr lang="en-US" sz="1600" b="1" i="1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neural </a:t>
            </a:r>
            <a:r>
              <a:rPr lang="en-US" sz="1600" b="1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networks based efficient approach for classification of lung diseases</a:t>
            </a:r>
            <a:endParaRPr lang="en-US" sz="1600" b="1" i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Clr>
                <a:srgbClr val="89C3E0"/>
              </a:buClr>
              <a:buSzPts val="2000"/>
              <a:buNone/>
            </a:pPr>
            <a:endParaRPr lang="en-US" sz="1600" b="1" i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rgbClr val="89C3E0"/>
              </a:buClr>
              <a:buSzPts val="2000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rgbClr val="89C3E0"/>
              </a:buClr>
              <a:buSzPts val="2000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rgbClr val="89C3E0"/>
              </a:buClr>
              <a:buSzPts val="2000"/>
            </a:pPr>
            <a:endParaRPr lang="en-US" sz="1600" b="1" i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rgbClr val="89C3E0"/>
              </a:buClr>
              <a:buSzPts val="2000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</a:pPr>
            <a:endParaRPr sz="16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  <p:sp>
        <p:nvSpPr>
          <p:cNvPr id="4" name="Google Shape;85;p15"/>
          <p:cNvSpPr txBox="1">
            <a:spLocks/>
          </p:cNvSpPr>
          <p:nvPr/>
        </p:nvSpPr>
        <p:spPr>
          <a:xfrm>
            <a:off x="336587" y="502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 smtClean="0"/>
              <a:t>2.Related 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350" y="4556834"/>
            <a:ext cx="8350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far Paper 4 had the best accuracy which is 93 %</a:t>
            </a:r>
            <a:endParaRPr lang="en-US" sz="1600" b="1" i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092522" y="-58115"/>
            <a:ext cx="8439000" cy="449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Data Exploration: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178" r="1" b="13705"/>
          <a:stretch/>
        </p:blipFill>
        <p:spPr>
          <a:xfrm>
            <a:off x="1184720" y="2764617"/>
            <a:ext cx="7287950" cy="2129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0021" y="2428028"/>
            <a:ext cx="272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Fig: Demographic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7369" y="4862001"/>
            <a:ext cx="272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Fig: Audio File 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086" y="2428028"/>
            <a:ext cx="272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Fig: Disease Count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7154"/>
          <a:stretch/>
        </p:blipFill>
        <p:spPr>
          <a:xfrm>
            <a:off x="205225" y="392958"/>
            <a:ext cx="3656646" cy="2044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29625"/>
          <a:stretch/>
        </p:blipFill>
        <p:spPr>
          <a:xfrm>
            <a:off x="4491428" y="391240"/>
            <a:ext cx="4515480" cy="206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4294967295"/>
          </p:nvPr>
        </p:nvSpPr>
        <p:spPr>
          <a:xfrm>
            <a:off x="303716" y="409974"/>
            <a:ext cx="8526715" cy="453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800"/>
              </a:spcAft>
            </a:pPr>
            <a:r>
              <a:rPr lang="en-US" sz="1600" dirty="0" smtClean="0"/>
              <a:t>Feature Extraction and </a:t>
            </a:r>
            <a:r>
              <a:rPr lang="en-US" sz="1600" dirty="0"/>
              <a:t>c</a:t>
            </a:r>
            <a:r>
              <a:rPr lang="en-US" sz="1600" dirty="0" smtClean="0"/>
              <a:t>onversion of audio file to spectrogram and MFCC</a:t>
            </a:r>
          </a:p>
          <a:p>
            <a:pPr marL="285750" indent="-285750">
              <a:spcAft>
                <a:spcPts val="800"/>
              </a:spcAft>
            </a:pPr>
            <a:endParaRPr lang="en-US" sz="1600" dirty="0"/>
          </a:p>
          <a:p>
            <a:pPr marL="285750" indent="-285750">
              <a:spcAft>
                <a:spcPts val="800"/>
              </a:spcAft>
            </a:pPr>
            <a:endParaRPr lang="en-US" sz="1600" dirty="0" smtClean="0"/>
          </a:p>
          <a:p>
            <a:pPr marL="285750" indent="-285750">
              <a:spcAft>
                <a:spcPts val="800"/>
              </a:spcAft>
            </a:pPr>
            <a:endParaRPr lang="en-US" sz="1600" dirty="0"/>
          </a:p>
          <a:p>
            <a:pPr marL="285750" indent="-285750">
              <a:spcAft>
                <a:spcPts val="800"/>
              </a:spcAft>
            </a:pPr>
            <a:endParaRPr lang="en-US" sz="1600" dirty="0" smtClean="0"/>
          </a:p>
          <a:p>
            <a:pPr marL="285750" indent="-285750">
              <a:spcAft>
                <a:spcPts val="800"/>
              </a:spcAft>
            </a:pPr>
            <a:endParaRPr lang="en-US" sz="1600" dirty="0"/>
          </a:p>
          <a:p>
            <a:pPr marL="285750" indent="-285750">
              <a:spcAft>
                <a:spcPts val="800"/>
              </a:spcAft>
            </a:pPr>
            <a:endParaRPr lang="en-US" sz="1600" dirty="0" smtClean="0"/>
          </a:p>
          <a:p>
            <a:pPr marL="285750" indent="-285750">
              <a:spcAft>
                <a:spcPts val="800"/>
              </a:spcAft>
            </a:pPr>
            <a:endParaRPr lang="en-US" sz="1600" dirty="0"/>
          </a:p>
          <a:p>
            <a:pPr marL="285750" indent="-285750">
              <a:spcAft>
                <a:spcPts val="800"/>
              </a:spcAft>
            </a:pPr>
            <a:endParaRPr lang="en-US" sz="1600" dirty="0" smtClean="0"/>
          </a:p>
          <a:p>
            <a:pPr marL="285750" indent="-285750">
              <a:spcAft>
                <a:spcPts val="800"/>
              </a:spcAft>
            </a:pPr>
            <a:r>
              <a:rPr lang="en-US" sz="1600" dirty="0" smtClean="0"/>
              <a:t>Removing least frequent diseases for better distribution.</a:t>
            </a: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325824" y="-51719"/>
            <a:ext cx="8439000" cy="386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Pre-Processing: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88" y="942210"/>
            <a:ext cx="4111702" cy="2572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618"/>
          <a:stretch/>
        </p:blipFill>
        <p:spPr>
          <a:xfrm>
            <a:off x="388780" y="920947"/>
            <a:ext cx="3591426" cy="25721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1899" y="3475732"/>
            <a:ext cx="272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Fig: Audio Spectrogram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8612" y="3528888"/>
            <a:ext cx="346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Fig: MFCC (Mel-frequency </a:t>
            </a:r>
            <a:r>
              <a:rPr lang="en-US" dirty="0" err="1" smtClean="0">
                <a:solidFill>
                  <a:schemeClr val="tx1"/>
                </a:solidFill>
              </a:rPr>
              <a:t>cepstrum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80" y="4248043"/>
            <a:ext cx="6416057" cy="7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4294967295"/>
          </p:nvPr>
        </p:nvSpPr>
        <p:spPr>
          <a:xfrm>
            <a:off x="356879" y="558833"/>
            <a:ext cx="8526715" cy="120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800"/>
              </a:spcAft>
            </a:pPr>
            <a:r>
              <a:rPr lang="en-US" sz="1600" dirty="0" smtClean="0"/>
              <a:t>Convolutional Neural Network, VGG16 and </a:t>
            </a:r>
            <a:r>
              <a:rPr lang="en-US" sz="1600" dirty="0" err="1" smtClean="0"/>
              <a:t>ResNET</a:t>
            </a:r>
            <a:endParaRPr lang="en-US" sz="1600" dirty="0" smtClean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325824" y="-9187"/>
            <a:ext cx="4776185" cy="386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Models Used</a:t>
            </a:r>
            <a:r>
              <a:rPr lang="en-US" sz="2400" dirty="0" smtClean="0"/>
              <a:t>:</a:t>
            </a:r>
            <a:endParaRPr sz="24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" name="Google Shape;122;p17"/>
          <p:cNvSpPr txBox="1">
            <a:spLocks/>
          </p:cNvSpPr>
          <p:nvPr/>
        </p:nvSpPr>
        <p:spPr>
          <a:xfrm>
            <a:off x="3123806" y="1392577"/>
            <a:ext cx="4581255" cy="74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smtClean="0"/>
              <a:t>Work Distribution:</a:t>
            </a:r>
            <a:endParaRPr lang="en-US" sz="2400" dirty="0"/>
          </a:p>
        </p:txBody>
      </p:sp>
      <p:sp>
        <p:nvSpPr>
          <p:cNvPr id="10" name="Google Shape;119;p17"/>
          <p:cNvSpPr txBox="1">
            <a:spLocks/>
          </p:cNvSpPr>
          <p:nvPr/>
        </p:nvSpPr>
        <p:spPr>
          <a:xfrm>
            <a:off x="434851" y="2137438"/>
            <a:ext cx="8526715" cy="120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spcAft>
                <a:spcPts val="800"/>
              </a:spcAft>
            </a:pPr>
            <a:r>
              <a:rPr lang="en-US" sz="1600" dirty="0" err="1" smtClean="0"/>
              <a:t>Jushraf</a:t>
            </a:r>
            <a:r>
              <a:rPr lang="en-US" sz="1600" dirty="0" smtClean="0"/>
              <a:t> Rahman :  Mostly in charge of the coding</a:t>
            </a:r>
          </a:p>
          <a:p>
            <a:pPr marL="1828800" lvl="4" indent="0">
              <a:spcAft>
                <a:spcPts val="800"/>
              </a:spcAft>
              <a:buNone/>
            </a:pPr>
            <a:r>
              <a:rPr lang="en-US" sz="1600" dirty="0" smtClean="0"/>
              <a:t>Pre-Processing and Model construction of CNN </a:t>
            </a:r>
          </a:p>
          <a:p>
            <a:pPr marL="1828800" lvl="4" indent="0">
              <a:spcAft>
                <a:spcPts val="800"/>
              </a:spcAft>
              <a:buNone/>
            </a:pPr>
            <a:r>
              <a:rPr lang="en-US" sz="1600" dirty="0" smtClean="0"/>
              <a:t>Implemented VGG16 model</a:t>
            </a:r>
          </a:p>
          <a:p>
            <a:pPr marL="1828800" lvl="4" indent="0">
              <a:spcAft>
                <a:spcPts val="800"/>
              </a:spcAft>
              <a:buNone/>
            </a:pPr>
            <a:endParaRPr lang="en-US" sz="1600" dirty="0" smtClean="0"/>
          </a:p>
          <a:p>
            <a:pPr marL="1828800" lvl="4" indent="0">
              <a:spcAft>
                <a:spcPts val="800"/>
              </a:spcAft>
              <a:buNone/>
            </a:pPr>
            <a:endParaRPr lang="en-US" sz="1600" dirty="0" smtClean="0"/>
          </a:p>
          <a:p>
            <a:pPr marL="1828800" lvl="4" indent="0">
              <a:spcAft>
                <a:spcPts val="800"/>
              </a:spcAft>
              <a:buNone/>
            </a:pPr>
            <a:endParaRPr lang="en-US" sz="1600" dirty="0" smtClean="0"/>
          </a:p>
        </p:txBody>
      </p:sp>
      <p:sp>
        <p:nvSpPr>
          <p:cNvPr id="13" name="Google Shape;119;p17"/>
          <p:cNvSpPr txBox="1">
            <a:spLocks/>
          </p:cNvSpPr>
          <p:nvPr/>
        </p:nvSpPr>
        <p:spPr>
          <a:xfrm>
            <a:off x="434851" y="3576258"/>
            <a:ext cx="8526715" cy="138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spcAft>
                <a:spcPts val="800"/>
              </a:spcAft>
            </a:pPr>
            <a:r>
              <a:rPr lang="en-US" sz="1600" dirty="0" smtClean="0"/>
              <a:t>Mir Sadia Afrin :   Mostly in charge of the documentation</a:t>
            </a:r>
          </a:p>
          <a:p>
            <a:pPr marL="1828800" lvl="4" indent="0">
              <a:spcAft>
                <a:spcPts val="800"/>
              </a:spcAft>
              <a:buNone/>
            </a:pPr>
            <a:r>
              <a:rPr lang="en-US" sz="1600" dirty="0" smtClean="0"/>
              <a:t>Training and Testing of CNN model</a:t>
            </a:r>
          </a:p>
          <a:p>
            <a:pPr marL="1828800" lvl="4" indent="0">
              <a:spcAft>
                <a:spcPts val="800"/>
              </a:spcAft>
              <a:buNone/>
            </a:pPr>
            <a:r>
              <a:rPr lang="en-US" sz="1600" dirty="0"/>
              <a:t>Attempted ResNET50 model</a:t>
            </a:r>
          </a:p>
          <a:p>
            <a:pPr marL="1828800" lvl="4" indent="0">
              <a:spcAft>
                <a:spcPts val="800"/>
              </a:spcAft>
              <a:buNone/>
            </a:pPr>
            <a:endParaRPr lang="en-US" sz="1600" dirty="0" smtClean="0"/>
          </a:p>
          <a:p>
            <a:pPr marL="1828800" lvl="4" indent="0">
              <a:spcAft>
                <a:spcPts val="800"/>
              </a:spcAft>
              <a:buNone/>
            </a:pPr>
            <a:endParaRPr lang="en-US" sz="1600" dirty="0" smtClean="0"/>
          </a:p>
          <a:p>
            <a:pPr marL="1828800" lvl="4" indent="0">
              <a:spcAft>
                <a:spcPts val="800"/>
              </a:spcAft>
              <a:buNone/>
            </a:pPr>
            <a:endParaRPr lang="en-US" sz="1600" dirty="0" smtClean="0"/>
          </a:p>
          <a:p>
            <a:pPr marL="1828800" lvl="4" indent="0">
              <a:spcAft>
                <a:spcPts val="800"/>
              </a:spcAft>
              <a:buNone/>
            </a:pPr>
            <a:endParaRPr lang="en-US" sz="1600" dirty="0" smtClean="0"/>
          </a:p>
          <a:p>
            <a:pPr marL="1828800" lvl="4" indent="0">
              <a:spcAft>
                <a:spcPts val="800"/>
              </a:spcAft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887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4294967295"/>
          </p:nvPr>
        </p:nvSpPr>
        <p:spPr>
          <a:xfrm>
            <a:off x="432350" y="1279465"/>
            <a:ext cx="8329075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257300" lvl="2" indent="-342900">
              <a:lnSpc>
                <a:spcPct val="107000"/>
              </a:lnSpc>
              <a:spcAft>
                <a:spcPts val="1000"/>
              </a:spcAft>
            </a:pPr>
            <a:r>
              <a:rPr lang="en-US" sz="2400" dirty="0" err="1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sz="2400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-learn, </a:t>
            </a:r>
            <a:r>
              <a:rPr lang="en-US" sz="2400" dirty="0" err="1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Pandas</a:t>
            </a: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</a:pPr>
            <a:r>
              <a:rPr lang="en-US" sz="2400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 err="1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400" dirty="0">
              <a:latin typeface="Averag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</a:pPr>
            <a:r>
              <a:rPr lang="en-US" sz="2400" dirty="0" err="1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</a:pPr>
            <a:r>
              <a:rPr lang="en-US" sz="2400" dirty="0" err="1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</a:pPr>
            <a:r>
              <a:rPr lang="en-US" sz="2400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</a:pPr>
            <a:r>
              <a:rPr lang="en-US" sz="2400" dirty="0" err="1">
                <a:latin typeface="Average" panose="020B0604020202020204" charset="0"/>
                <a:ea typeface="Times New Roman" panose="02020603050405020304" pitchFamily="18" charset="0"/>
              </a:rPr>
              <a:t>Youtube</a:t>
            </a:r>
            <a:r>
              <a:rPr lang="en-US" sz="2400" dirty="0">
                <a:latin typeface="Average" panose="020B0604020202020204" charset="0"/>
                <a:ea typeface="Times New Roman" panose="02020603050405020304" pitchFamily="18" charset="0"/>
              </a:rPr>
              <a:t> Sources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Averag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</a:pPr>
            <a:endParaRPr sz="1600" dirty="0">
              <a:latin typeface="Average" panose="020B0604020202020204" charset="0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22425" y="414550"/>
            <a:ext cx="8439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r>
              <a:rPr lang="en" dirty="0" smtClean="0"/>
              <a:t>. </a:t>
            </a:r>
            <a:r>
              <a:rPr lang="en-US" dirty="0" smtClean="0"/>
              <a:t>Tools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4294967295"/>
          </p:nvPr>
        </p:nvSpPr>
        <p:spPr>
          <a:xfrm>
            <a:off x="432350" y="1279465"/>
            <a:ext cx="8329075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Areas where there is lack of skilled medical staff , a sound classification using our model can provide immediate diagnostic reports.</a:t>
            </a:r>
          </a:p>
          <a:p>
            <a:pPr marL="34290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the medically under-served population</a:t>
            </a:r>
          </a:p>
          <a:p>
            <a:pPr marL="34290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model aims to improve the existing architecture by providing better accuracy</a:t>
            </a:r>
          </a:p>
          <a:p>
            <a:pPr marL="0" indent="0">
              <a:lnSpc>
                <a:spcPct val="200000"/>
              </a:lnSpc>
              <a:spcAft>
                <a:spcPts val="800"/>
              </a:spcAft>
              <a:buNone/>
            </a:pPr>
            <a:endParaRPr sz="1600" dirty="0">
              <a:latin typeface="Average" panose="020B0604020202020204" charset="0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22425" y="414550"/>
            <a:ext cx="8439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n" dirty="0" smtClean="0"/>
              <a:t>Unique/original </a:t>
            </a:r>
            <a:r>
              <a:rPr lang="en" dirty="0">
                <a:highlight>
                  <a:schemeClr val="lt1"/>
                </a:highlight>
              </a:rPr>
              <a:t>part of the project 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88861" y="147422"/>
            <a:ext cx="8439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en" dirty="0" smtClean="0"/>
              <a:t>. </a:t>
            </a:r>
            <a:r>
              <a:rPr lang="en-US" dirty="0" smtClean="0"/>
              <a:t>Project Design: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43" y="861412"/>
            <a:ext cx="7082945" cy="3783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8668" y="4644804"/>
            <a:ext cx="346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Fig: Overall Workflow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413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Average</vt:lpstr>
      <vt:lpstr>Oswald</vt:lpstr>
      <vt:lpstr>Calibri</vt:lpstr>
      <vt:lpstr>Times New Roman</vt:lpstr>
      <vt:lpstr>Slate</vt:lpstr>
      <vt:lpstr>Classification of respiratory diseases using Convolutional Neural Network</vt:lpstr>
      <vt:lpstr>1.Problem analysis</vt:lpstr>
      <vt:lpstr>PowerPoint Presentation</vt:lpstr>
      <vt:lpstr>Data Exploration:</vt:lpstr>
      <vt:lpstr>Pre-Processing: </vt:lpstr>
      <vt:lpstr>Models Used: </vt:lpstr>
      <vt:lpstr>5. Tools </vt:lpstr>
      <vt:lpstr>4. Unique/original part of the project  </vt:lpstr>
      <vt:lpstr>6. Project Design: </vt:lpstr>
      <vt:lpstr>7. Result Analysis: </vt:lpstr>
      <vt:lpstr>7. Result Analysis: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respiratory diseases using Convolutional Neural Network</dc:title>
  <cp:lastModifiedBy>DELL</cp:lastModifiedBy>
  <cp:revision>16</cp:revision>
  <dcterms:modified xsi:type="dcterms:W3CDTF">2021-12-29T04:09:52Z</dcterms:modified>
</cp:coreProperties>
</file>