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52"/>
  </p:notesMasterIdLst>
  <p:sldIdLst>
    <p:sldId id="282" r:id="rId2"/>
    <p:sldId id="284"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274" r:id="rId21"/>
    <p:sldId id="275" r:id="rId22"/>
    <p:sldId id="276" r:id="rId23"/>
    <p:sldId id="277" r:id="rId24"/>
    <p:sldId id="278" r:id="rId25"/>
    <p:sldId id="279" r:id="rId26"/>
    <p:sldId id="280" r:id="rId27"/>
    <p:sldId id="281" r:id="rId28"/>
    <p:sldId id="256" r:id="rId29"/>
    <p:sldId id="257" r:id="rId30"/>
    <p:sldId id="258" r:id="rId31"/>
    <p:sldId id="259" r:id="rId32"/>
    <p:sldId id="260" r:id="rId33"/>
    <p:sldId id="261" r:id="rId34"/>
    <p:sldId id="262" r:id="rId35"/>
    <p:sldId id="263" r:id="rId36"/>
    <p:sldId id="264" r:id="rId37"/>
    <p:sldId id="267" r:id="rId38"/>
    <p:sldId id="265" r:id="rId39"/>
    <p:sldId id="268" r:id="rId40"/>
    <p:sldId id="269" r:id="rId41"/>
    <p:sldId id="270" r:id="rId42"/>
    <p:sldId id="271" r:id="rId43"/>
    <p:sldId id="272" r:id="rId44"/>
    <p:sldId id="302" r:id="rId45"/>
    <p:sldId id="303" r:id="rId46"/>
    <p:sldId id="304" r:id="rId47"/>
    <p:sldId id="305" r:id="rId48"/>
    <p:sldId id="307" r:id="rId49"/>
    <p:sldId id="308" r:id="rId50"/>
    <p:sldId id="306" r:id="rId5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02" y="-113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2ABBAF-80AB-4B2B-A3F0-F2CEF87D742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A4FAA3AA-C029-4DE6-A156-C57733AAE7A0}">
      <dgm:prSet phldrT="[文本]"/>
      <dgm:spPr/>
      <dgm:t>
        <a:bodyPr/>
        <a:lstStyle/>
        <a:p>
          <a:r>
            <a:rPr lang="zh-CN" altLang="en-US" dirty="0" smtClean="0"/>
            <a:t>打开</a:t>
          </a:r>
          <a:r>
            <a:rPr lang="en-US" altLang="zh-CN" dirty="0" err="1" smtClean="0"/>
            <a:t>chidb</a:t>
          </a:r>
          <a:r>
            <a:rPr lang="zh-CN" altLang="en-US" dirty="0" smtClean="0"/>
            <a:t>文件</a:t>
          </a:r>
          <a:endParaRPr lang="zh-CN" altLang="en-US" dirty="0"/>
        </a:p>
      </dgm:t>
    </dgm:pt>
    <dgm:pt modelId="{FFD461A3-3B93-4625-8826-B944608B6BA6}" type="parTrans" cxnId="{19F1CECF-44A0-4F75-B5DD-5BA41994D745}">
      <dgm:prSet/>
      <dgm:spPr/>
      <dgm:t>
        <a:bodyPr/>
        <a:lstStyle/>
        <a:p>
          <a:endParaRPr lang="zh-CN" altLang="en-US"/>
        </a:p>
      </dgm:t>
    </dgm:pt>
    <dgm:pt modelId="{E7B62C47-DAC8-40E6-883D-5315C2BB6772}" type="sibTrans" cxnId="{19F1CECF-44A0-4F75-B5DD-5BA41994D745}">
      <dgm:prSet/>
      <dgm:spPr/>
      <dgm:t>
        <a:bodyPr/>
        <a:lstStyle/>
        <a:p>
          <a:endParaRPr lang="zh-CN" altLang="en-US"/>
        </a:p>
      </dgm:t>
    </dgm:pt>
    <dgm:pt modelId="{E56EEDB2-FD38-417A-B350-E690C4A600FF}">
      <dgm:prSet phldrT="[文本]"/>
      <dgm:spPr/>
      <dgm:t>
        <a:bodyPr/>
        <a:lstStyle/>
        <a:p>
          <a:r>
            <a:rPr lang="zh-CN" altLang="en-US" dirty="0" smtClean="0"/>
            <a:t>从文件加载</a:t>
          </a:r>
          <a:r>
            <a:rPr lang="en-US" altLang="zh-CN" dirty="0" smtClean="0"/>
            <a:t>B</a:t>
          </a:r>
          <a:r>
            <a:rPr lang="zh-CN" altLang="en-US" dirty="0" smtClean="0"/>
            <a:t>树节点</a:t>
          </a:r>
          <a:endParaRPr lang="zh-CN" altLang="en-US" dirty="0"/>
        </a:p>
      </dgm:t>
    </dgm:pt>
    <dgm:pt modelId="{96A26EB6-07B3-4B9F-A80A-54AD29CE7411}" type="parTrans" cxnId="{5F0FC35F-141E-4391-885F-C72F58F0ACE3}">
      <dgm:prSet/>
      <dgm:spPr/>
      <dgm:t>
        <a:bodyPr/>
        <a:lstStyle/>
        <a:p>
          <a:endParaRPr lang="zh-CN" altLang="en-US"/>
        </a:p>
      </dgm:t>
    </dgm:pt>
    <dgm:pt modelId="{7A08ACC9-1C9D-40A4-A1BF-36666C2E6F52}" type="sibTrans" cxnId="{5F0FC35F-141E-4391-885F-C72F58F0ACE3}">
      <dgm:prSet/>
      <dgm:spPr/>
      <dgm:t>
        <a:bodyPr/>
        <a:lstStyle/>
        <a:p>
          <a:endParaRPr lang="zh-CN" altLang="en-US"/>
        </a:p>
      </dgm:t>
    </dgm:pt>
    <dgm:pt modelId="{C0CEB6A1-B4DE-4248-BF6A-589737FFC9DA}">
      <dgm:prSet phldrT="[文本]"/>
      <dgm:spPr/>
      <dgm:t>
        <a:bodyPr/>
        <a:lstStyle/>
        <a:p>
          <a:r>
            <a:rPr lang="zh-CN" altLang="en-US" dirty="0" smtClean="0"/>
            <a:t>控制</a:t>
          </a:r>
          <a:r>
            <a:rPr lang="en-US" altLang="zh-CN" dirty="0" smtClean="0"/>
            <a:t>B</a:t>
          </a:r>
          <a:r>
            <a:rPr lang="zh-CN" altLang="en-US" dirty="0" smtClean="0"/>
            <a:t>树</a:t>
          </a:r>
          <a:r>
            <a:rPr lang="en-US" altLang="zh-CN" dirty="0" smtClean="0"/>
            <a:t>cell</a:t>
          </a:r>
          <a:endParaRPr lang="zh-CN" altLang="en-US" dirty="0"/>
        </a:p>
      </dgm:t>
    </dgm:pt>
    <dgm:pt modelId="{7CA4CA85-59FB-460A-9882-ED5623781380}" type="parTrans" cxnId="{A607F7C4-17FE-461E-9171-BD7DE5B76844}">
      <dgm:prSet/>
      <dgm:spPr/>
      <dgm:t>
        <a:bodyPr/>
        <a:lstStyle/>
        <a:p>
          <a:endParaRPr lang="zh-CN" altLang="en-US"/>
        </a:p>
      </dgm:t>
    </dgm:pt>
    <dgm:pt modelId="{DCD7585B-4492-4996-872E-6B320358DCF1}" type="sibTrans" cxnId="{A607F7C4-17FE-461E-9171-BD7DE5B76844}">
      <dgm:prSet/>
      <dgm:spPr/>
      <dgm:t>
        <a:bodyPr/>
        <a:lstStyle/>
        <a:p>
          <a:endParaRPr lang="zh-CN" altLang="en-US"/>
        </a:p>
      </dgm:t>
    </dgm:pt>
    <dgm:pt modelId="{D5CB82B8-50C4-4982-BB97-7A4BE19401FE}">
      <dgm:prSet phldrT="[文本]"/>
      <dgm:spPr/>
      <dgm:t>
        <a:bodyPr/>
        <a:lstStyle/>
        <a:p>
          <a:r>
            <a:rPr lang="zh-CN" altLang="en-US" dirty="0" smtClean="0"/>
            <a:t>创建</a:t>
          </a:r>
          <a:r>
            <a:rPr lang="en-US" altLang="zh-CN" dirty="0" smtClean="0"/>
            <a:t>B</a:t>
          </a:r>
          <a:r>
            <a:rPr lang="zh-CN" altLang="en-US" dirty="0" smtClean="0"/>
            <a:t>树节点并将其写入磁盘</a:t>
          </a:r>
          <a:endParaRPr lang="zh-CN" altLang="en-US" dirty="0"/>
        </a:p>
      </dgm:t>
    </dgm:pt>
    <dgm:pt modelId="{239D3BB6-4037-4174-B66B-438DF13B1B74}" type="parTrans" cxnId="{EE095E61-5450-4977-9B11-3BD8A0F78682}">
      <dgm:prSet/>
      <dgm:spPr/>
      <dgm:t>
        <a:bodyPr/>
        <a:lstStyle/>
        <a:p>
          <a:endParaRPr lang="zh-CN" altLang="en-US"/>
        </a:p>
      </dgm:t>
    </dgm:pt>
    <dgm:pt modelId="{A325D963-4C25-4D70-A7E9-1067C2FCC09F}" type="sibTrans" cxnId="{EE095E61-5450-4977-9B11-3BD8A0F78682}">
      <dgm:prSet/>
      <dgm:spPr/>
      <dgm:t>
        <a:bodyPr/>
        <a:lstStyle/>
        <a:p>
          <a:endParaRPr lang="zh-CN" altLang="en-US"/>
        </a:p>
      </dgm:t>
    </dgm:pt>
    <dgm:pt modelId="{89AB2C83-7CE3-412C-8300-60A33DFDE7DF}">
      <dgm:prSet phldrT="[文本]"/>
      <dgm:spPr/>
      <dgm:t>
        <a:bodyPr/>
        <a:lstStyle/>
        <a:p>
          <a:r>
            <a:rPr lang="zh-CN" altLang="en-US" smtClean="0"/>
            <a:t>在</a:t>
          </a:r>
          <a:r>
            <a:rPr lang="en-US" altLang="zh-CN" smtClean="0"/>
            <a:t>B</a:t>
          </a:r>
          <a:r>
            <a:rPr lang="zh-CN" altLang="en-US" smtClean="0"/>
            <a:t>树中查找值</a:t>
          </a:r>
          <a:endParaRPr lang="zh-CN" altLang="en-US" dirty="0"/>
        </a:p>
      </dgm:t>
    </dgm:pt>
    <dgm:pt modelId="{DED21AE7-8DBA-493A-AFAC-D60B4230B72E}" type="parTrans" cxnId="{3EA935A1-7096-49F0-B5BA-58A7C637407B}">
      <dgm:prSet/>
      <dgm:spPr/>
      <dgm:t>
        <a:bodyPr/>
        <a:lstStyle/>
        <a:p>
          <a:endParaRPr lang="zh-CN" altLang="en-US"/>
        </a:p>
      </dgm:t>
    </dgm:pt>
    <dgm:pt modelId="{75D8F1B3-1D63-4E46-9FA6-9357DCFC6088}" type="sibTrans" cxnId="{3EA935A1-7096-49F0-B5BA-58A7C637407B}">
      <dgm:prSet/>
      <dgm:spPr/>
      <dgm:t>
        <a:bodyPr/>
        <a:lstStyle/>
        <a:p>
          <a:endParaRPr lang="zh-CN" altLang="en-US"/>
        </a:p>
      </dgm:t>
    </dgm:pt>
    <dgm:pt modelId="{AC084CB8-2650-4D26-B602-8EF2CC9C887E}">
      <dgm:prSet/>
      <dgm:spPr/>
      <dgm:t>
        <a:bodyPr/>
        <a:lstStyle/>
        <a:p>
          <a:r>
            <a:rPr lang="zh-CN" altLang="en-US" dirty="0" smtClean="0"/>
            <a:t>插入叶片而不分裂</a:t>
          </a:r>
          <a:endParaRPr lang="zh-CN" altLang="en-US" dirty="0"/>
        </a:p>
      </dgm:t>
    </dgm:pt>
    <dgm:pt modelId="{2D2F42D0-3121-451E-80C8-4CA6C67820BE}" type="parTrans" cxnId="{AA65B3C8-4E99-4F6C-91C2-6E7C5FD5BC29}">
      <dgm:prSet/>
      <dgm:spPr/>
      <dgm:t>
        <a:bodyPr/>
        <a:lstStyle/>
        <a:p>
          <a:endParaRPr lang="zh-CN" altLang="en-US"/>
        </a:p>
      </dgm:t>
    </dgm:pt>
    <dgm:pt modelId="{4A5F23EE-1752-4F59-979F-17647E1441EF}" type="sibTrans" cxnId="{AA65B3C8-4E99-4F6C-91C2-6E7C5FD5BC29}">
      <dgm:prSet/>
      <dgm:spPr/>
      <dgm:t>
        <a:bodyPr/>
        <a:lstStyle/>
        <a:p>
          <a:endParaRPr lang="zh-CN" altLang="en-US"/>
        </a:p>
      </dgm:t>
    </dgm:pt>
    <dgm:pt modelId="{E3DAA1AC-7551-4C79-9E19-22A61298773B}">
      <dgm:prSet/>
      <dgm:spPr/>
      <dgm:t>
        <a:bodyPr/>
        <a:lstStyle/>
        <a:p>
          <a:r>
            <a:rPr lang="zh-CN" altLang="en-US" dirty="0" smtClean="0"/>
            <a:t>拆分插入</a:t>
          </a:r>
          <a:endParaRPr lang="zh-CN" altLang="en-US" dirty="0"/>
        </a:p>
      </dgm:t>
    </dgm:pt>
    <dgm:pt modelId="{84C7BAD5-6882-465C-9F46-C66D4AA96D2D}" type="parTrans" cxnId="{AF353682-0CC3-438D-87EC-B6E7D4B9B491}">
      <dgm:prSet/>
      <dgm:spPr/>
      <dgm:t>
        <a:bodyPr/>
        <a:lstStyle/>
        <a:p>
          <a:endParaRPr lang="zh-CN" altLang="en-US"/>
        </a:p>
      </dgm:t>
    </dgm:pt>
    <dgm:pt modelId="{549B1D15-DE7F-486B-8AD8-1CCEDEDF34A2}" type="sibTrans" cxnId="{AF353682-0CC3-438D-87EC-B6E7D4B9B491}">
      <dgm:prSet/>
      <dgm:spPr/>
      <dgm:t>
        <a:bodyPr/>
        <a:lstStyle/>
        <a:p>
          <a:endParaRPr lang="zh-CN" altLang="en-US"/>
        </a:p>
      </dgm:t>
    </dgm:pt>
    <dgm:pt modelId="{F15A21C3-CC13-4ED1-B62E-D5D4FE1D63A5}" type="pres">
      <dgm:prSet presAssocID="{A02ABBAF-80AB-4B2B-A3F0-F2CEF87D7427}" presName="Name0" presStyleCnt="0">
        <dgm:presLayoutVars>
          <dgm:chMax val="7"/>
          <dgm:chPref val="7"/>
          <dgm:dir/>
        </dgm:presLayoutVars>
      </dgm:prSet>
      <dgm:spPr/>
      <dgm:t>
        <a:bodyPr/>
        <a:lstStyle/>
        <a:p>
          <a:endParaRPr lang="zh-CN" altLang="en-US"/>
        </a:p>
      </dgm:t>
    </dgm:pt>
    <dgm:pt modelId="{F663991C-DD57-4724-9E70-9F92780B3A45}" type="pres">
      <dgm:prSet presAssocID="{A02ABBAF-80AB-4B2B-A3F0-F2CEF87D7427}" presName="Name1" presStyleCnt="0"/>
      <dgm:spPr/>
    </dgm:pt>
    <dgm:pt modelId="{5F2BCD2D-2113-4158-9F93-03F32702E4F6}" type="pres">
      <dgm:prSet presAssocID="{A02ABBAF-80AB-4B2B-A3F0-F2CEF87D7427}" presName="cycle" presStyleCnt="0"/>
      <dgm:spPr/>
    </dgm:pt>
    <dgm:pt modelId="{8BA1FAC2-9877-4CB0-966C-69AF023ECF73}" type="pres">
      <dgm:prSet presAssocID="{A02ABBAF-80AB-4B2B-A3F0-F2CEF87D7427}" presName="srcNode" presStyleLbl="node1" presStyleIdx="0" presStyleCnt="7"/>
      <dgm:spPr/>
    </dgm:pt>
    <dgm:pt modelId="{F62212AD-AE54-444F-B7EB-0944074DE6F5}" type="pres">
      <dgm:prSet presAssocID="{A02ABBAF-80AB-4B2B-A3F0-F2CEF87D7427}" presName="conn" presStyleLbl="parChTrans1D2" presStyleIdx="0" presStyleCnt="1"/>
      <dgm:spPr/>
      <dgm:t>
        <a:bodyPr/>
        <a:lstStyle/>
        <a:p>
          <a:endParaRPr lang="zh-CN" altLang="en-US"/>
        </a:p>
      </dgm:t>
    </dgm:pt>
    <dgm:pt modelId="{74DB79CB-C14E-486E-BF57-2102C0074685}" type="pres">
      <dgm:prSet presAssocID="{A02ABBAF-80AB-4B2B-A3F0-F2CEF87D7427}" presName="extraNode" presStyleLbl="node1" presStyleIdx="0" presStyleCnt="7"/>
      <dgm:spPr/>
    </dgm:pt>
    <dgm:pt modelId="{BB1EAA2D-0024-4058-9947-9FBFC65A166F}" type="pres">
      <dgm:prSet presAssocID="{A02ABBAF-80AB-4B2B-A3F0-F2CEF87D7427}" presName="dstNode" presStyleLbl="node1" presStyleIdx="0" presStyleCnt="7"/>
      <dgm:spPr/>
    </dgm:pt>
    <dgm:pt modelId="{C74D45E1-8754-4BAC-A4CD-1DADE0320849}" type="pres">
      <dgm:prSet presAssocID="{A4FAA3AA-C029-4DE6-A156-C57733AAE7A0}" presName="text_1" presStyleLbl="node1" presStyleIdx="0" presStyleCnt="7">
        <dgm:presLayoutVars>
          <dgm:bulletEnabled val="1"/>
        </dgm:presLayoutVars>
      </dgm:prSet>
      <dgm:spPr/>
      <dgm:t>
        <a:bodyPr/>
        <a:lstStyle/>
        <a:p>
          <a:endParaRPr lang="zh-CN" altLang="en-US"/>
        </a:p>
      </dgm:t>
    </dgm:pt>
    <dgm:pt modelId="{44936FC1-1B22-4065-9622-06CF72D1E1D1}" type="pres">
      <dgm:prSet presAssocID="{A4FAA3AA-C029-4DE6-A156-C57733AAE7A0}" presName="accent_1" presStyleCnt="0"/>
      <dgm:spPr/>
    </dgm:pt>
    <dgm:pt modelId="{D2A5C4DE-AFD9-4C6E-9802-22DE1B5562B6}" type="pres">
      <dgm:prSet presAssocID="{A4FAA3AA-C029-4DE6-A156-C57733AAE7A0}" presName="accentRepeatNode" presStyleLbl="solidFgAcc1" presStyleIdx="0" presStyleCnt="7"/>
      <dgm:spPr/>
    </dgm:pt>
    <dgm:pt modelId="{38542C04-46A7-4591-B09A-795E77FC01CA}" type="pres">
      <dgm:prSet presAssocID="{E56EEDB2-FD38-417A-B350-E690C4A600FF}" presName="text_2" presStyleLbl="node1" presStyleIdx="1" presStyleCnt="7">
        <dgm:presLayoutVars>
          <dgm:bulletEnabled val="1"/>
        </dgm:presLayoutVars>
      </dgm:prSet>
      <dgm:spPr/>
      <dgm:t>
        <a:bodyPr/>
        <a:lstStyle/>
        <a:p>
          <a:endParaRPr lang="zh-CN" altLang="en-US"/>
        </a:p>
      </dgm:t>
    </dgm:pt>
    <dgm:pt modelId="{F15F68C8-CE2B-41E8-AB13-844D61AE9D3A}" type="pres">
      <dgm:prSet presAssocID="{E56EEDB2-FD38-417A-B350-E690C4A600FF}" presName="accent_2" presStyleCnt="0"/>
      <dgm:spPr/>
    </dgm:pt>
    <dgm:pt modelId="{976F545E-3B87-4060-85D5-B3BF6D03FE44}" type="pres">
      <dgm:prSet presAssocID="{E56EEDB2-FD38-417A-B350-E690C4A600FF}" presName="accentRepeatNode" presStyleLbl="solidFgAcc1" presStyleIdx="1" presStyleCnt="7"/>
      <dgm:spPr/>
    </dgm:pt>
    <dgm:pt modelId="{379C6CE0-3CBE-429B-80DB-CDB64788DF15}" type="pres">
      <dgm:prSet presAssocID="{D5CB82B8-50C4-4982-BB97-7A4BE19401FE}" presName="text_3" presStyleLbl="node1" presStyleIdx="2" presStyleCnt="7">
        <dgm:presLayoutVars>
          <dgm:bulletEnabled val="1"/>
        </dgm:presLayoutVars>
      </dgm:prSet>
      <dgm:spPr/>
      <dgm:t>
        <a:bodyPr/>
        <a:lstStyle/>
        <a:p>
          <a:endParaRPr lang="zh-CN" altLang="en-US"/>
        </a:p>
      </dgm:t>
    </dgm:pt>
    <dgm:pt modelId="{C194D665-AAEF-4AF9-8780-F29660C6C1C0}" type="pres">
      <dgm:prSet presAssocID="{D5CB82B8-50C4-4982-BB97-7A4BE19401FE}" presName="accent_3" presStyleCnt="0"/>
      <dgm:spPr/>
    </dgm:pt>
    <dgm:pt modelId="{54F87E09-BADC-4056-8527-4C7B1982628A}" type="pres">
      <dgm:prSet presAssocID="{D5CB82B8-50C4-4982-BB97-7A4BE19401FE}" presName="accentRepeatNode" presStyleLbl="solidFgAcc1" presStyleIdx="2" presStyleCnt="7"/>
      <dgm:spPr/>
    </dgm:pt>
    <dgm:pt modelId="{93A95A73-5C8E-49E9-BD5D-17EE6DF931C8}" type="pres">
      <dgm:prSet presAssocID="{C0CEB6A1-B4DE-4248-BF6A-589737FFC9DA}" presName="text_4" presStyleLbl="node1" presStyleIdx="3" presStyleCnt="7">
        <dgm:presLayoutVars>
          <dgm:bulletEnabled val="1"/>
        </dgm:presLayoutVars>
      </dgm:prSet>
      <dgm:spPr/>
      <dgm:t>
        <a:bodyPr/>
        <a:lstStyle/>
        <a:p>
          <a:endParaRPr lang="zh-CN" altLang="en-US"/>
        </a:p>
      </dgm:t>
    </dgm:pt>
    <dgm:pt modelId="{D54ABCB8-8A7D-4156-AB3F-D9805CA1B46F}" type="pres">
      <dgm:prSet presAssocID="{C0CEB6A1-B4DE-4248-BF6A-589737FFC9DA}" presName="accent_4" presStyleCnt="0"/>
      <dgm:spPr/>
    </dgm:pt>
    <dgm:pt modelId="{34EDA692-F42D-4A3D-8CA6-2CC7C3F43291}" type="pres">
      <dgm:prSet presAssocID="{C0CEB6A1-B4DE-4248-BF6A-589737FFC9DA}" presName="accentRepeatNode" presStyleLbl="solidFgAcc1" presStyleIdx="3" presStyleCnt="7"/>
      <dgm:spPr/>
    </dgm:pt>
    <dgm:pt modelId="{8FBB5E65-3659-4D28-B901-960C09BDBB4B}" type="pres">
      <dgm:prSet presAssocID="{89AB2C83-7CE3-412C-8300-60A33DFDE7DF}" presName="text_5" presStyleLbl="node1" presStyleIdx="4" presStyleCnt="7">
        <dgm:presLayoutVars>
          <dgm:bulletEnabled val="1"/>
        </dgm:presLayoutVars>
      </dgm:prSet>
      <dgm:spPr/>
      <dgm:t>
        <a:bodyPr/>
        <a:lstStyle/>
        <a:p>
          <a:endParaRPr lang="zh-CN" altLang="en-US"/>
        </a:p>
      </dgm:t>
    </dgm:pt>
    <dgm:pt modelId="{8FE08B0A-FAFE-4D89-91F8-374E205C748D}" type="pres">
      <dgm:prSet presAssocID="{89AB2C83-7CE3-412C-8300-60A33DFDE7DF}" presName="accent_5" presStyleCnt="0"/>
      <dgm:spPr/>
    </dgm:pt>
    <dgm:pt modelId="{540779D7-B59F-4616-B122-0973F8457F4A}" type="pres">
      <dgm:prSet presAssocID="{89AB2C83-7CE3-412C-8300-60A33DFDE7DF}" presName="accentRepeatNode" presStyleLbl="solidFgAcc1" presStyleIdx="4" presStyleCnt="7"/>
      <dgm:spPr/>
    </dgm:pt>
    <dgm:pt modelId="{87A6DBB1-7F2F-4F37-BA63-E3B237ADAD39}" type="pres">
      <dgm:prSet presAssocID="{AC084CB8-2650-4D26-B602-8EF2CC9C887E}" presName="text_6" presStyleLbl="node1" presStyleIdx="5" presStyleCnt="7">
        <dgm:presLayoutVars>
          <dgm:bulletEnabled val="1"/>
        </dgm:presLayoutVars>
      </dgm:prSet>
      <dgm:spPr/>
      <dgm:t>
        <a:bodyPr/>
        <a:lstStyle/>
        <a:p>
          <a:endParaRPr lang="zh-CN" altLang="en-US"/>
        </a:p>
      </dgm:t>
    </dgm:pt>
    <dgm:pt modelId="{82D283CF-3B51-45B2-B1FB-F9CABC542826}" type="pres">
      <dgm:prSet presAssocID="{AC084CB8-2650-4D26-B602-8EF2CC9C887E}" presName="accent_6" presStyleCnt="0"/>
      <dgm:spPr/>
    </dgm:pt>
    <dgm:pt modelId="{137336E2-E04F-4862-8E3B-3408791A7507}" type="pres">
      <dgm:prSet presAssocID="{AC084CB8-2650-4D26-B602-8EF2CC9C887E}" presName="accentRepeatNode" presStyleLbl="solidFgAcc1" presStyleIdx="5" presStyleCnt="7"/>
      <dgm:spPr/>
    </dgm:pt>
    <dgm:pt modelId="{E3126A55-55B1-45F7-9454-C01AC4B9FABA}" type="pres">
      <dgm:prSet presAssocID="{E3DAA1AC-7551-4C79-9E19-22A61298773B}" presName="text_7" presStyleLbl="node1" presStyleIdx="6" presStyleCnt="7">
        <dgm:presLayoutVars>
          <dgm:bulletEnabled val="1"/>
        </dgm:presLayoutVars>
      </dgm:prSet>
      <dgm:spPr/>
      <dgm:t>
        <a:bodyPr/>
        <a:lstStyle/>
        <a:p>
          <a:endParaRPr lang="zh-CN" altLang="en-US"/>
        </a:p>
      </dgm:t>
    </dgm:pt>
    <dgm:pt modelId="{2701B790-2739-4275-8E24-50DC8266D396}" type="pres">
      <dgm:prSet presAssocID="{E3DAA1AC-7551-4C79-9E19-22A61298773B}" presName="accent_7" presStyleCnt="0"/>
      <dgm:spPr/>
    </dgm:pt>
    <dgm:pt modelId="{F8FDE523-79FC-4DEE-BF60-A096D2C1322C}" type="pres">
      <dgm:prSet presAssocID="{E3DAA1AC-7551-4C79-9E19-22A61298773B}" presName="accentRepeatNode" presStyleLbl="solidFgAcc1" presStyleIdx="6" presStyleCnt="7"/>
      <dgm:spPr/>
    </dgm:pt>
  </dgm:ptLst>
  <dgm:cxnLst>
    <dgm:cxn modelId="{19F1CECF-44A0-4F75-B5DD-5BA41994D745}" srcId="{A02ABBAF-80AB-4B2B-A3F0-F2CEF87D7427}" destId="{A4FAA3AA-C029-4DE6-A156-C57733AAE7A0}" srcOrd="0" destOrd="0" parTransId="{FFD461A3-3B93-4625-8826-B944608B6BA6}" sibTransId="{E7B62C47-DAC8-40E6-883D-5315C2BB6772}"/>
    <dgm:cxn modelId="{3EA935A1-7096-49F0-B5BA-58A7C637407B}" srcId="{A02ABBAF-80AB-4B2B-A3F0-F2CEF87D7427}" destId="{89AB2C83-7CE3-412C-8300-60A33DFDE7DF}" srcOrd="4" destOrd="0" parTransId="{DED21AE7-8DBA-493A-AFAC-D60B4230B72E}" sibTransId="{75D8F1B3-1D63-4E46-9FA6-9357DCFC6088}"/>
    <dgm:cxn modelId="{B2E3B05D-C52F-4B9C-B23F-0A9969EF99FA}" type="presOf" srcId="{89AB2C83-7CE3-412C-8300-60A33DFDE7DF}" destId="{8FBB5E65-3659-4D28-B901-960C09BDBB4B}" srcOrd="0" destOrd="0" presId="urn:microsoft.com/office/officeart/2008/layout/VerticalCurvedList"/>
    <dgm:cxn modelId="{3092B29B-CC1C-4C83-9CCF-9E7E75A73B08}" type="presOf" srcId="{E7B62C47-DAC8-40E6-883D-5315C2BB6772}" destId="{F62212AD-AE54-444F-B7EB-0944074DE6F5}" srcOrd="0" destOrd="0" presId="urn:microsoft.com/office/officeart/2008/layout/VerticalCurvedList"/>
    <dgm:cxn modelId="{A607F7C4-17FE-461E-9171-BD7DE5B76844}" srcId="{A02ABBAF-80AB-4B2B-A3F0-F2CEF87D7427}" destId="{C0CEB6A1-B4DE-4248-BF6A-589737FFC9DA}" srcOrd="3" destOrd="0" parTransId="{7CA4CA85-59FB-460A-9882-ED5623781380}" sibTransId="{DCD7585B-4492-4996-872E-6B320358DCF1}"/>
    <dgm:cxn modelId="{190131D1-AD62-411D-9F7B-BBECC14556A2}" type="presOf" srcId="{E56EEDB2-FD38-417A-B350-E690C4A600FF}" destId="{38542C04-46A7-4591-B09A-795E77FC01CA}" srcOrd="0" destOrd="0" presId="urn:microsoft.com/office/officeart/2008/layout/VerticalCurvedList"/>
    <dgm:cxn modelId="{C9D6887F-DFC3-4D74-BE1C-7528633B292A}" type="presOf" srcId="{A02ABBAF-80AB-4B2B-A3F0-F2CEF87D7427}" destId="{F15A21C3-CC13-4ED1-B62E-D5D4FE1D63A5}" srcOrd="0" destOrd="0" presId="urn:microsoft.com/office/officeart/2008/layout/VerticalCurvedList"/>
    <dgm:cxn modelId="{5E993346-8D17-4B39-8BD1-097C602AA2FF}" type="presOf" srcId="{A4FAA3AA-C029-4DE6-A156-C57733AAE7A0}" destId="{C74D45E1-8754-4BAC-A4CD-1DADE0320849}" srcOrd="0" destOrd="0" presId="urn:microsoft.com/office/officeart/2008/layout/VerticalCurvedList"/>
    <dgm:cxn modelId="{EE095E61-5450-4977-9B11-3BD8A0F78682}" srcId="{A02ABBAF-80AB-4B2B-A3F0-F2CEF87D7427}" destId="{D5CB82B8-50C4-4982-BB97-7A4BE19401FE}" srcOrd="2" destOrd="0" parTransId="{239D3BB6-4037-4174-B66B-438DF13B1B74}" sibTransId="{A325D963-4C25-4D70-A7E9-1067C2FCC09F}"/>
    <dgm:cxn modelId="{AF353682-0CC3-438D-87EC-B6E7D4B9B491}" srcId="{A02ABBAF-80AB-4B2B-A3F0-F2CEF87D7427}" destId="{E3DAA1AC-7551-4C79-9E19-22A61298773B}" srcOrd="6" destOrd="0" parTransId="{84C7BAD5-6882-465C-9F46-C66D4AA96D2D}" sibTransId="{549B1D15-DE7F-486B-8AD8-1CCEDEDF34A2}"/>
    <dgm:cxn modelId="{5F0FC35F-141E-4391-885F-C72F58F0ACE3}" srcId="{A02ABBAF-80AB-4B2B-A3F0-F2CEF87D7427}" destId="{E56EEDB2-FD38-417A-B350-E690C4A600FF}" srcOrd="1" destOrd="0" parTransId="{96A26EB6-07B3-4B9F-A80A-54AD29CE7411}" sibTransId="{7A08ACC9-1C9D-40A4-A1BF-36666C2E6F52}"/>
    <dgm:cxn modelId="{EC0C268D-3AFE-4B46-88B0-07225B575D9C}" type="presOf" srcId="{E3DAA1AC-7551-4C79-9E19-22A61298773B}" destId="{E3126A55-55B1-45F7-9454-C01AC4B9FABA}" srcOrd="0" destOrd="0" presId="urn:microsoft.com/office/officeart/2008/layout/VerticalCurvedList"/>
    <dgm:cxn modelId="{E295AB4E-0A57-432F-86B6-549FB043D7ED}" type="presOf" srcId="{C0CEB6A1-B4DE-4248-BF6A-589737FFC9DA}" destId="{93A95A73-5C8E-49E9-BD5D-17EE6DF931C8}" srcOrd="0" destOrd="0" presId="urn:microsoft.com/office/officeart/2008/layout/VerticalCurvedList"/>
    <dgm:cxn modelId="{3893BDD4-8FED-487E-AFFD-8674B168E109}" type="presOf" srcId="{AC084CB8-2650-4D26-B602-8EF2CC9C887E}" destId="{87A6DBB1-7F2F-4F37-BA63-E3B237ADAD39}" srcOrd="0" destOrd="0" presId="urn:microsoft.com/office/officeart/2008/layout/VerticalCurvedList"/>
    <dgm:cxn modelId="{AA65B3C8-4E99-4F6C-91C2-6E7C5FD5BC29}" srcId="{A02ABBAF-80AB-4B2B-A3F0-F2CEF87D7427}" destId="{AC084CB8-2650-4D26-B602-8EF2CC9C887E}" srcOrd="5" destOrd="0" parTransId="{2D2F42D0-3121-451E-80C8-4CA6C67820BE}" sibTransId="{4A5F23EE-1752-4F59-979F-17647E1441EF}"/>
    <dgm:cxn modelId="{2E2B6B97-5354-4B32-9C07-F3596CC18937}" type="presOf" srcId="{D5CB82B8-50C4-4982-BB97-7A4BE19401FE}" destId="{379C6CE0-3CBE-429B-80DB-CDB64788DF15}" srcOrd="0" destOrd="0" presId="urn:microsoft.com/office/officeart/2008/layout/VerticalCurvedList"/>
    <dgm:cxn modelId="{0C84B59A-2C61-47A7-98B1-BA7F69AC606F}" type="presParOf" srcId="{F15A21C3-CC13-4ED1-B62E-D5D4FE1D63A5}" destId="{F663991C-DD57-4724-9E70-9F92780B3A45}" srcOrd="0" destOrd="0" presId="urn:microsoft.com/office/officeart/2008/layout/VerticalCurvedList"/>
    <dgm:cxn modelId="{A1A6A96B-1BFF-4369-A1E3-91B8E93E3A21}" type="presParOf" srcId="{F663991C-DD57-4724-9E70-9F92780B3A45}" destId="{5F2BCD2D-2113-4158-9F93-03F32702E4F6}" srcOrd="0" destOrd="0" presId="urn:microsoft.com/office/officeart/2008/layout/VerticalCurvedList"/>
    <dgm:cxn modelId="{698BF4BE-D291-42B8-A2EF-8F7DA371CFBA}" type="presParOf" srcId="{5F2BCD2D-2113-4158-9F93-03F32702E4F6}" destId="{8BA1FAC2-9877-4CB0-966C-69AF023ECF73}" srcOrd="0" destOrd="0" presId="urn:microsoft.com/office/officeart/2008/layout/VerticalCurvedList"/>
    <dgm:cxn modelId="{BC360055-1210-4B93-B4E5-2DF8AAA4ED8C}" type="presParOf" srcId="{5F2BCD2D-2113-4158-9F93-03F32702E4F6}" destId="{F62212AD-AE54-444F-B7EB-0944074DE6F5}" srcOrd="1" destOrd="0" presId="urn:microsoft.com/office/officeart/2008/layout/VerticalCurvedList"/>
    <dgm:cxn modelId="{4F8F0737-14C3-4C84-9462-4B140DF42790}" type="presParOf" srcId="{5F2BCD2D-2113-4158-9F93-03F32702E4F6}" destId="{74DB79CB-C14E-486E-BF57-2102C0074685}" srcOrd="2" destOrd="0" presId="urn:microsoft.com/office/officeart/2008/layout/VerticalCurvedList"/>
    <dgm:cxn modelId="{E857110A-66DC-4CC7-B0CE-1A33039F6BA0}" type="presParOf" srcId="{5F2BCD2D-2113-4158-9F93-03F32702E4F6}" destId="{BB1EAA2D-0024-4058-9947-9FBFC65A166F}" srcOrd="3" destOrd="0" presId="urn:microsoft.com/office/officeart/2008/layout/VerticalCurvedList"/>
    <dgm:cxn modelId="{E1DD85B3-2FEB-497C-872B-F4FDC52309B8}" type="presParOf" srcId="{F663991C-DD57-4724-9E70-9F92780B3A45}" destId="{C74D45E1-8754-4BAC-A4CD-1DADE0320849}" srcOrd="1" destOrd="0" presId="urn:microsoft.com/office/officeart/2008/layout/VerticalCurvedList"/>
    <dgm:cxn modelId="{90CD7A1C-2812-401E-B2DC-B125733FE528}" type="presParOf" srcId="{F663991C-DD57-4724-9E70-9F92780B3A45}" destId="{44936FC1-1B22-4065-9622-06CF72D1E1D1}" srcOrd="2" destOrd="0" presId="urn:microsoft.com/office/officeart/2008/layout/VerticalCurvedList"/>
    <dgm:cxn modelId="{D7EF9615-D6F2-4612-98C9-8DE3B08F9FFE}" type="presParOf" srcId="{44936FC1-1B22-4065-9622-06CF72D1E1D1}" destId="{D2A5C4DE-AFD9-4C6E-9802-22DE1B5562B6}" srcOrd="0" destOrd="0" presId="urn:microsoft.com/office/officeart/2008/layout/VerticalCurvedList"/>
    <dgm:cxn modelId="{AF85E4D7-D2B9-4755-9ED5-5E5948EECE60}" type="presParOf" srcId="{F663991C-DD57-4724-9E70-9F92780B3A45}" destId="{38542C04-46A7-4591-B09A-795E77FC01CA}" srcOrd="3" destOrd="0" presId="urn:microsoft.com/office/officeart/2008/layout/VerticalCurvedList"/>
    <dgm:cxn modelId="{5222C3D1-C284-4ACF-A808-64897488192C}" type="presParOf" srcId="{F663991C-DD57-4724-9E70-9F92780B3A45}" destId="{F15F68C8-CE2B-41E8-AB13-844D61AE9D3A}" srcOrd="4" destOrd="0" presId="urn:microsoft.com/office/officeart/2008/layout/VerticalCurvedList"/>
    <dgm:cxn modelId="{3C5D3F4C-F6C6-436B-8CBF-0F0EEEB63F63}" type="presParOf" srcId="{F15F68C8-CE2B-41E8-AB13-844D61AE9D3A}" destId="{976F545E-3B87-4060-85D5-B3BF6D03FE44}" srcOrd="0" destOrd="0" presId="urn:microsoft.com/office/officeart/2008/layout/VerticalCurvedList"/>
    <dgm:cxn modelId="{E60F1E5A-063D-447B-BA68-C1B838CF3747}" type="presParOf" srcId="{F663991C-DD57-4724-9E70-9F92780B3A45}" destId="{379C6CE0-3CBE-429B-80DB-CDB64788DF15}" srcOrd="5" destOrd="0" presId="urn:microsoft.com/office/officeart/2008/layout/VerticalCurvedList"/>
    <dgm:cxn modelId="{4237AF78-D8DC-4E6B-9818-413CF76CBFBF}" type="presParOf" srcId="{F663991C-DD57-4724-9E70-9F92780B3A45}" destId="{C194D665-AAEF-4AF9-8780-F29660C6C1C0}" srcOrd="6" destOrd="0" presId="urn:microsoft.com/office/officeart/2008/layout/VerticalCurvedList"/>
    <dgm:cxn modelId="{85E0C45E-0F8E-4EAF-800A-40AC65FF5F09}" type="presParOf" srcId="{C194D665-AAEF-4AF9-8780-F29660C6C1C0}" destId="{54F87E09-BADC-4056-8527-4C7B1982628A}" srcOrd="0" destOrd="0" presId="urn:microsoft.com/office/officeart/2008/layout/VerticalCurvedList"/>
    <dgm:cxn modelId="{EF9CDEDE-E908-47B8-8A73-78EABA0A237E}" type="presParOf" srcId="{F663991C-DD57-4724-9E70-9F92780B3A45}" destId="{93A95A73-5C8E-49E9-BD5D-17EE6DF931C8}" srcOrd="7" destOrd="0" presId="urn:microsoft.com/office/officeart/2008/layout/VerticalCurvedList"/>
    <dgm:cxn modelId="{C6FE920F-2D5A-4577-BCA6-E764144F7C86}" type="presParOf" srcId="{F663991C-DD57-4724-9E70-9F92780B3A45}" destId="{D54ABCB8-8A7D-4156-AB3F-D9805CA1B46F}" srcOrd="8" destOrd="0" presId="urn:microsoft.com/office/officeart/2008/layout/VerticalCurvedList"/>
    <dgm:cxn modelId="{48EC3893-064A-4EC9-A1D6-F395B8D7631E}" type="presParOf" srcId="{D54ABCB8-8A7D-4156-AB3F-D9805CA1B46F}" destId="{34EDA692-F42D-4A3D-8CA6-2CC7C3F43291}" srcOrd="0" destOrd="0" presId="urn:microsoft.com/office/officeart/2008/layout/VerticalCurvedList"/>
    <dgm:cxn modelId="{6E557C39-C165-4BD0-BC01-A75FA8284457}" type="presParOf" srcId="{F663991C-DD57-4724-9E70-9F92780B3A45}" destId="{8FBB5E65-3659-4D28-B901-960C09BDBB4B}" srcOrd="9" destOrd="0" presId="urn:microsoft.com/office/officeart/2008/layout/VerticalCurvedList"/>
    <dgm:cxn modelId="{2B3BA46C-0B02-4DC8-8045-891B91448116}" type="presParOf" srcId="{F663991C-DD57-4724-9E70-9F92780B3A45}" destId="{8FE08B0A-FAFE-4D89-91F8-374E205C748D}" srcOrd="10" destOrd="0" presId="urn:microsoft.com/office/officeart/2008/layout/VerticalCurvedList"/>
    <dgm:cxn modelId="{289CE31E-4471-4A0B-81CA-BBF073C17FA5}" type="presParOf" srcId="{8FE08B0A-FAFE-4D89-91F8-374E205C748D}" destId="{540779D7-B59F-4616-B122-0973F8457F4A}" srcOrd="0" destOrd="0" presId="urn:microsoft.com/office/officeart/2008/layout/VerticalCurvedList"/>
    <dgm:cxn modelId="{479F8E41-33BA-480C-9F26-F553E03D5783}" type="presParOf" srcId="{F663991C-DD57-4724-9E70-9F92780B3A45}" destId="{87A6DBB1-7F2F-4F37-BA63-E3B237ADAD39}" srcOrd="11" destOrd="0" presId="urn:microsoft.com/office/officeart/2008/layout/VerticalCurvedList"/>
    <dgm:cxn modelId="{AA48F453-769B-4DC1-B0EF-0301764A153C}" type="presParOf" srcId="{F663991C-DD57-4724-9E70-9F92780B3A45}" destId="{82D283CF-3B51-45B2-B1FB-F9CABC542826}" srcOrd="12" destOrd="0" presId="urn:microsoft.com/office/officeart/2008/layout/VerticalCurvedList"/>
    <dgm:cxn modelId="{D4534A7C-B896-47D4-9D52-2277D39D84A2}" type="presParOf" srcId="{82D283CF-3B51-45B2-B1FB-F9CABC542826}" destId="{137336E2-E04F-4862-8E3B-3408791A7507}" srcOrd="0" destOrd="0" presId="urn:microsoft.com/office/officeart/2008/layout/VerticalCurvedList"/>
    <dgm:cxn modelId="{27CECCB0-8F5C-4233-B490-7C64B1FF5624}" type="presParOf" srcId="{F663991C-DD57-4724-9E70-9F92780B3A45}" destId="{E3126A55-55B1-45F7-9454-C01AC4B9FABA}" srcOrd="13" destOrd="0" presId="urn:microsoft.com/office/officeart/2008/layout/VerticalCurvedList"/>
    <dgm:cxn modelId="{0E43F578-B892-4226-B575-A6483D847150}" type="presParOf" srcId="{F663991C-DD57-4724-9E70-9F92780B3A45}" destId="{2701B790-2739-4275-8E24-50DC8266D396}" srcOrd="14" destOrd="0" presId="urn:microsoft.com/office/officeart/2008/layout/VerticalCurvedList"/>
    <dgm:cxn modelId="{C04C5D00-0FC9-4BC6-8E09-4B88AF6E0478}" type="presParOf" srcId="{2701B790-2739-4275-8E24-50DC8266D396}" destId="{F8FDE523-79FC-4DEE-BF60-A096D2C1322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EC6EAF-D9CC-4F6D-B842-72B7DE4FE54A}" type="doc">
      <dgm:prSet loTypeId="urn:microsoft.com/office/officeart/2005/8/layout/process1" loCatId="process" qsTypeId="urn:microsoft.com/office/officeart/2005/8/quickstyle/simple1" qsCatId="simple" csTypeId="urn:microsoft.com/office/officeart/2005/8/colors/accent1_2" csCatId="accent1" phldr="1"/>
      <dgm:spPr/>
    </dgm:pt>
    <dgm:pt modelId="{9EE28E1B-3433-4643-8FAE-657FB55EDB7A}">
      <dgm:prSet phldrT="[文本]"/>
      <dgm:spPr/>
      <dgm:t>
        <a:bodyPr/>
        <a:lstStyle/>
        <a:p>
          <a:r>
            <a:rPr lang="en-US" altLang="zh-CN" dirty="0" smtClean="0"/>
            <a:t>SQL</a:t>
          </a:r>
          <a:r>
            <a:rPr lang="zh-CN" altLang="en-US" dirty="0" smtClean="0"/>
            <a:t>语句</a:t>
          </a:r>
          <a:endParaRPr lang="zh-CN" altLang="en-US" dirty="0"/>
        </a:p>
      </dgm:t>
    </dgm:pt>
    <dgm:pt modelId="{4919FAFB-21B4-4E34-A669-BD96183172AD}" type="parTrans" cxnId="{85376649-5BBC-4431-89B7-FF0C36300D14}">
      <dgm:prSet/>
      <dgm:spPr/>
      <dgm:t>
        <a:bodyPr/>
        <a:lstStyle/>
        <a:p>
          <a:endParaRPr lang="zh-CN" altLang="en-US"/>
        </a:p>
      </dgm:t>
    </dgm:pt>
    <dgm:pt modelId="{420EDEDD-D5B0-4E45-8D94-D502AF3248C3}" type="sibTrans" cxnId="{85376649-5BBC-4431-89B7-FF0C36300D14}">
      <dgm:prSet/>
      <dgm:spPr/>
      <dgm:t>
        <a:bodyPr/>
        <a:lstStyle/>
        <a:p>
          <a:endParaRPr lang="zh-CN" altLang="en-US"/>
        </a:p>
      </dgm:t>
    </dgm:pt>
    <dgm:pt modelId="{F7A643C9-3119-421B-B941-EAF7FEA75558}">
      <dgm:prSet phldrT="[文本]"/>
      <dgm:spPr/>
      <dgm:t>
        <a:bodyPr/>
        <a:lstStyle/>
        <a:p>
          <a:r>
            <a:rPr lang="zh-CN" altLang="en-US" dirty="0" smtClean="0"/>
            <a:t>词法分析器</a:t>
          </a:r>
          <a:endParaRPr lang="zh-CN" altLang="en-US" dirty="0"/>
        </a:p>
      </dgm:t>
    </dgm:pt>
    <dgm:pt modelId="{D361C817-A799-425D-B717-98B9FF476C6B}" type="parTrans" cxnId="{989482AB-8432-4C3A-92C4-4D06CEC72E7C}">
      <dgm:prSet/>
      <dgm:spPr/>
      <dgm:t>
        <a:bodyPr/>
        <a:lstStyle/>
        <a:p>
          <a:endParaRPr lang="zh-CN" altLang="en-US"/>
        </a:p>
      </dgm:t>
    </dgm:pt>
    <dgm:pt modelId="{DE1B5354-2E34-4A25-AB48-E553D3A0FA11}" type="sibTrans" cxnId="{989482AB-8432-4C3A-92C4-4D06CEC72E7C}">
      <dgm:prSet/>
      <dgm:spPr/>
      <dgm:t>
        <a:bodyPr/>
        <a:lstStyle/>
        <a:p>
          <a:endParaRPr lang="zh-CN" altLang="en-US"/>
        </a:p>
      </dgm:t>
    </dgm:pt>
    <dgm:pt modelId="{90B40565-7D1B-43B9-9A37-371DFB8A1575}">
      <dgm:prSet phldrT="[文本]"/>
      <dgm:spPr/>
      <dgm:t>
        <a:bodyPr/>
        <a:lstStyle/>
        <a:p>
          <a:r>
            <a:rPr lang="zh-CN" altLang="en-US" dirty="0" smtClean="0"/>
            <a:t>语法分析器</a:t>
          </a:r>
          <a:endParaRPr lang="zh-CN" altLang="en-US" dirty="0"/>
        </a:p>
      </dgm:t>
    </dgm:pt>
    <dgm:pt modelId="{D08F4F6A-FCF8-441A-AF50-D96249B8D8E6}" type="parTrans" cxnId="{1CCA2211-3A1A-4B56-B094-7E850A970DC0}">
      <dgm:prSet/>
      <dgm:spPr/>
      <dgm:t>
        <a:bodyPr/>
        <a:lstStyle/>
        <a:p>
          <a:endParaRPr lang="zh-CN" altLang="en-US"/>
        </a:p>
      </dgm:t>
    </dgm:pt>
    <dgm:pt modelId="{BDF596A1-E94C-4819-842D-7FB5BE1C0736}" type="sibTrans" cxnId="{1CCA2211-3A1A-4B56-B094-7E850A970DC0}">
      <dgm:prSet/>
      <dgm:spPr/>
      <dgm:t>
        <a:bodyPr/>
        <a:lstStyle/>
        <a:p>
          <a:endParaRPr lang="zh-CN" altLang="en-US"/>
        </a:p>
      </dgm:t>
    </dgm:pt>
    <dgm:pt modelId="{7FEDDCA0-CE12-46B8-A63B-2A6C08A755AE}">
      <dgm:prSet phldrT="[文本]"/>
      <dgm:spPr/>
      <dgm:t>
        <a:bodyPr/>
        <a:lstStyle/>
        <a:p>
          <a:r>
            <a:rPr lang="zh-CN" altLang="en-US" dirty="0" smtClean="0"/>
            <a:t>代码生成模块</a:t>
          </a:r>
          <a:endParaRPr lang="zh-CN" altLang="en-US" dirty="0"/>
        </a:p>
      </dgm:t>
    </dgm:pt>
    <dgm:pt modelId="{217AC202-8DB1-4DD6-BDC9-6F6A52D9EE67}" type="parTrans" cxnId="{1A994474-FCD7-4D18-947C-476F60F4D9A4}">
      <dgm:prSet/>
      <dgm:spPr/>
      <dgm:t>
        <a:bodyPr/>
        <a:lstStyle/>
        <a:p>
          <a:endParaRPr lang="zh-CN" altLang="en-US"/>
        </a:p>
      </dgm:t>
    </dgm:pt>
    <dgm:pt modelId="{7D2AE98A-11B1-4D40-976D-6BB78E267C3F}" type="sibTrans" cxnId="{1A994474-FCD7-4D18-947C-476F60F4D9A4}">
      <dgm:prSet/>
      <dgm:spPr/>
      <dgm:t>
        <a:bodyPr/>
        <a:lstStyle/>
        <a:p>
          <a:endParaRPr lang="zh-CN" altLang="en-US"/>
        </a:p>
      </dgm:t>
    </dgm:pt>
    <dgm:pt modelId="{5ABBF41C-0D31-46CB-A0DD-8A2079F3E0ED}">
      <dgm:prSet phldrT="[文本]"/>
      <dgm:spPr/>
      <dgm:t>
        <a:bodyPr/>
        <a:lstStyle/>
        <a:p>
          <a:r>
            <a:rPr lang="en-US" altLang="zh-CN" dirty="0" smtClean="0"/>
            <a:t>DBM </a:t>
          </a:r>
          <a:r>
            <a:rPr lang="zh-CN" altLang="en-US" dirty="0" smtClean="0"/>
            <a:t>指令</a:t>
          </a:r>
          <a:endParaRPr lang="zh-CN" altLang="en-US" dirty="0"/>
        </a:p>
      </dgm:t>
    </dgm:pt>
    <dgm:pt modelId="{FA2305D7-9FFE-45F1-9189-7DE58EC0C70F}" type="parTrans" cxnId="{BDB31971-E4CF-4A40-9040-EF5E2B81EE24}">
      <dgm:prSet/>
      <dgm:spPr/>
      <dgm:t>
        <a:bodyPr/>
        <a:lstStyle/>
        <a:p>
          <a:endParaRPr lang="zh-CN" altLang="en-US"/>
        </a:p>
      </dgm:t>
    </dgm:pt>
    <dgm:pt modelId="{10AC144C-93CE-4981-AF88-C44BEC84ADF5}" type="sibTrans" cxnId="{BDB31971-E4CF-4A40-9040-EF5E2B81EE24}">
      <dgm:prSet/>
      <dgm:spPr/>
      <dgm:t>
        <a:bodyPr/>
        <a:lstStyle/>
        <a:p>
          <a:endParaRPr lang="zh-CN" altLang="en-US"/>
        </a:p>
      </dgm:t>
    </dgm:pt>
    <dgm:pt modelId="{9B3D1C29-9683-4F73-991F-5A0672B16B43}">
      <dgm:prSet phldrT="[文本]"/>
      <dgm:spPr/>
      <dgm:t>
        <a:bodyPr/>
        <a:lstStyle/>
        <a:p>
          <a:r>
            <a:rPr lang="en-US" altLang="zh-CN" dirty="0" smtClean="0"/>
            <a:t>SRA</a:t>
          </a:r>
          <a:r>
            <a:rPr lang="zh-CN" altLang="en-US" smtClean="0"/>
            <a:t>优化模块</a:t>
          </a:r>
          <a:endParaRPr lang="zh-CN" altLang="en-US" dirty="0"/>
        </a:p>
      </dgm:t>
    </dgm:pt>
    <dgm:pt modelId="{BF1A20D5-A110-45B5-B67D-69F2BC7D53EC}" type="parTrans" cxnId="{D8A6123C-B5AF-45B4-91DD-F28105198CFC}">
      <dgm:prSet/>
      <dgm:spPr/>
      <dgm:t>
        <a:bodyPr/>
        <a:lstStyle/>
        <a:p>
          <a:endParaRPr lang="zh-CN" altLang="en-US"/>
        </a:p>
      </dgm:t>
    </dgm:pt>
    <dgm:pt modelId="{FAE67D40-098D-4263-9085-71FE1255A134}" type="sibTrans" cxnId="{D8A6123C-B5AF-45B4-91DD-F28105198CFC}">
      <dgm:prSet/>
      <dgm:spPr/>
      <dgm:t>
        <a:bodyPr/>
        <a:lstStyle/>
        <a:p>
          <a:endParaRPr lang="zh-CN" altLang="en-US"/>
        </a:p>
      </dgm:t>
    </dgm:pt>
    <dgm:pt modelId="{4EBA5E7F-C099-4217-AA7C-B5359F2BD42F}" type="pres">
      <dgm:prSet presAssocID="{39EC6EAF-D9CC-4F6D-B842-72B7DE4FE54A}" presName="Name0" presStyleCnt="0">
        <dgm:presLayoutVars>
          <dgm:dir/>
          <dgm:resizeHandles val="exact"/>
        </dgm:presLayoutVars>
      </dgm:prSet>
      <dgm:spPr/>
    </dgm:pt>
    <dgm:pt modelId="{BC3B5760-325A-4D45-B657-3ED295B6F817}" type="pres">
      <dgm:prSet presAssocID="{9EE28E1B-3433-4643-8FAE-657FB55EDB7A}" presName="node" presStyleLbl="node1" presStyleIdx="0" presStyleCnt="6">
        <dgm:presLayoutVars>
          <dgm:bulletEnabled val="1"/>
        </dgm:presLayoutVars>
      </dgm:prSet>
      <dgm:spPr/>
      <dgm:t>
        <a:bodyPr/>
        <a:lstStyle/>
        <a:p>
          <a:endParaRPr lang="zh-CN" altLang="en-US"/>
        </a:p>
      </dgm:t>
    </dgm:pt>
    <dgm:pt modelId="{5A1B9605-375D-4B2F-9483-37E7927C43EE}" type="pres">
      <dgm:prSet presAssocID="{420EDEDD-D5B0-4E45-8D94-D502AF3248C3}" presName="sibTrans" presStyleLbl="sibTrans2D1" presStyleIdx="0" presStyleCnt="5"/>
      <dgm:spPr/>
      <dgm:t>
        <a:bodyPr/>
        <a:lstStyle/>
        <a:p>
          <a:endParaRPr lang="zh-CN" altLang="en-US"/>
        </a:p>
      </dgm:t>
    </dgm:pt>
    <dgm:pt modelId="{E6288743-6129-451B-9E67-67E825B4B70E}" type="pres">
      <dgm:prSet presAssocID="{420EDEDD-D5B0-4E45-8D94-D502AF3248C3}" presName="connectorText" presStyleLbl="sibTrans2D1" presStyleIdx="0" presStyleCnt="5"/>
      <dgm:spPr/>
      <dgm:t>
        <a:bodyPr/>
        <a:lstStyle/>
        <a:p>
          <a:endParaRPr lang="zh-CN" altLang="en-US"/>
        </a:p>
      </dgm:t>
    </dgm:pt>
    <dgm:pt modelId="{BDFC269D-521E-4413-BD46-EAD3B4D7B773}" type="pres">
      <dgm:prSet presAssocID="{F7A643C9-3119-421B-B941-EAF7FEA75558}" presName="node" presStyleLbl="node1" presStyleIdx="1" presStyleCnt="6">
        <dgm:presLayoutVars>
          <dgm:bulletEnabled val="1"/>
        </dgm:presLayoutVars>
      </dgm:prSet>
      <dgm:spPr/>
      <dgm:t>
        <a:bodyPr/>
        <a:lstStyle/>
        <a:p>
          <a:endParaRPr lang="zh-CN" altLang="en-US"/>
        </a:p>
      </dgm:t>
    </dgm:pt>
    <dgm:pt modelId="{096A2A21-7163-495C-B4F8-150798552B1B}" type="pres">
      <dgm:prSet presAssocID="{DE1B5354-2E34-4A25-AB48-E553D3A0FA11}" presName="sibTrans" presStyleLbl="sibTrans2D1" presStyleIdx="1" presStyleCnt="5"/>
      <dgm:spPr/>
      <dgm:t>
        <a:bodyPr/>
        <a:lstStyle/>
        <a:p>
          <a:endParaRPr lang="zh-CN" altLang="en-US"/>
        </a:p>
      </dgm:t>
    </dgm:pt>
    <dgm:pt modelId="{35D03A86-5FED-4DA0-AEA8-F5D442F67822}" type="pres">
      <dgm:prSet presAssocID="{DE1B5354-2E34-4A25-AB48-E553D3A0FA11}" presName="connectorText" presStyleLbl="sibTrans2D1" presStyleIdx="1" presStyleCnt="5"/>
      <dgm:spPr/>
      <dgm:t>
        <a:bodyPr/>
        <a:lstStyle/>
        <a:p>
          <a:endParaRPr lang="zh-CN" altLang="en-US"/>
        </a:p>
      </dgm:t>
    </dgm:pt>
    <dgm:pt modelId="{0BE45B5F-ED6A-4AFB-9049-4A2FB51C185A}" type="pres">
      <dgm:prSet presAssocID="{90B40565-7D1B-43B9-9A37-371DFB8A1575}" presName="node" presStyleLbl="node1" presStyleIdx="2" presStyleCnt="6">
        <dgm:presLayoutVars>
          <dgm:bulletEnabled val="1"/>
        </dgm:presLayoutVars>
      </dgm:prSet>
      <dgm:spPr/>
      <dgm:t>
        <a:bodyPr/>
        <a:lstStyle/>
        <a:p>
          <a:endParaRPr lang="zh-CN" altLang="en-US"/>
        </a:p>
      </dgm:t>
    </dgm:pt>
    <dgm:pt modelId="{0D3DDBB0-C0F1-4B24-8CBE-847BBE036B69}" type="pres">
      <dgm:prSet presAssocID="{BDF596A1-E94C-4819-842D-7FB5BE1C0736}" presName="sibTrans" presStyleLbl="sibTrans2D1" presStyleIdx="2" presStyleCnt="5"/>
      <dgm:spPr/>
      <dgm:t>
        <a:bodyPr/>
        <a:lstStyle/>
        <a:p>
          <a:endParaRPr lang="zh-CN" altLang="en-US"/>
        </a:p>
      </dgm:t>
    </dgm:pt>
    <dgm:pt modelId="{75BAE0FA-990E-42CF-9358-4A70A0704D91}" type="pres">
      <dgm:prSet presAssocID="{BDF596A1-E94C-4819-842D-7FB5BE1C0736}" presName="connectorText" presStyleLbl="sibTrans2D1" presStyleIdx="2" presStyleCnt="5"/>
      <dgm:spPr/>
      <dgm:t>
        <a:bodyPr/>
        <a:lstStyle/>
        <a:p>
          <a:endParaRPr lang="zh-CN" altLang="en-US"/>
        </a:p>
      </dgm:t>
    </dgm:pt>
    <dgm:pt modelId="{6DB5CDA1-3C52-4FE7-8448-320AB0C25C0B}" type="pres">
      <dgm:prSet presAssocID="{9B3D1C29-9683-4F73-991F-5A0672B16B43}" presName="node" presStyleLbl="node1" presStyleIdx="3" presStyleCnt="6">
        <dgm:presLayoutVars>
          <dgm:bulletEnabled val="1"/>
        </dgm:presLayoutVars>
      </dgm:prSet>
      <dgm:spPr/>
      <dgm:t>
        <a:bodyPr/>
        <a:lstStyle/>
        <a:p>
          <a:endParaRPr lang="zh-CN" altLang="en-US"/>
        </a:p>
      </dgm:t>
    </dgm:pt>
    <dgm:pt modelId="{C14B7A9F-C742-4C4C-99F3-0E5A31460411}" type="pres">
      <dgm:prSet presAssocID="{FAE67D40-098D-4263-9085-71FE1255A134}" presName="sibTrans" presStyleLbl="sibTrans2D1" presStyleIdx="3" presStyleCnt="5"/>
      <dgm:spPr/>
      <dgm:t>
        <a:bodyPr/>
        <a:lstStyle/>
        <a:p>
          <a:endParaRPr lang="zh-CN" altLang="en-US"/>
        </a:p>
      </dgm:t>
    </dgm:pt>
    <dgm:pt modelId="{C5EAC5D8-5D99-4210-BCDB-CACFF2F7A868}" type="pres">
      <dgm:prSet presAssocID="{FAE67D40-098D-4263-9085-71FE1255A134}" presName="connectorText" presStyleLbl="sibTrans2D1" presStyleIdx="3" presStyleCnt="5"/>
      <dgm:spPr/>
      <dgm:t>
        <a:bodyPr/>
        <a:lstStyle/>
        <a:p>
          <a:endParaRPr lang="zh-CN" altLang="en-US"/>
        </a:p>
      </dgm:t>
    </dgm:pt>
    <dgm:pt modelId="{025A48D6-151D-47CD-962A-57E6342390A6}" type="pres">
      <dgm:prSet presAssocID="{7FEDDCA0-CE12-46B8-A63B-2A6C08A755AE}" presName="node" presStyleLbl="node1" presStyleIdx="4" presStyleCnt="6">
        <dgm:presLayoutVars>
          <dgm:bulletEnabled val="1"/>
        </dgm:presLayoutVars>
      </dgm:prSet>
      <dgm:spPr/>
      <dgm:t>
        <a:bodyPr/>
        <a:lstStyle/>
        <a:p>
          <a:endParaRPr lang="zh-CN" altLang="en-US"/>
        </a:p>
      </dgm:t>
    </dgm:pt>
    <dgm:pt modelId="{51F0882F-7278-4299-A453-8DE61F557F98}" type="pres">
      <dgm:prSet presAssocID="{7D2AE98A-11B1-4D40-976D-6BB78E267C3F}" presName="sibTrans" presStyleLbl="sibTrans2D1" presStyleIdx="4" presStyleCnt="5"/>
      <dgm:spPr/>
      <dgm:t>
        <a:bodyPr/>
        <a:lstStyle/>
        <a:p>
          <a:endParaRPr lang="zh-CN" altLang="en-US"/>
        </a:p>
      </dgm:t>
    </dgm:pt>
    <dgm:pt modelId="{A7DA4B94-7B1B-4AC0-ABB3-2713639F686E}" type="pres">
      <dgm:prSet presAssocID="{7D2AE98A-11B1-4D40-976D-6BB78E267C3F}" presName="connectorText" presStyleLbl="sibTrans2D1" presStyleIdx="4" presStyleCnt="5"/>
      <dgm:spPr/>
      <dgm:t>
        <a:bodyPr/>
        <a:lstStyle/>
        <a:p>
          <a:endParaRPr lang="zh-CN" altLang="en-US"/>
        </a:p>
      </dgm:t>
    </dgm:pt>
    <dgm:pt modelId="{FAEA4D50-176C-4890-84F4-F7D73424B694}" type="pres">
      <dgm:prSet presAssocID="{5ABBF41C-0D31-46CB-A0DD-8A2079F3E0ED}" presName="node" presStyleLbl="node1" presStyleIdx="5" presStyleCnt="6">
        <dgm:presLayoutVars>
          <dgm:bulletEnabled val="1"/>
        </dgm:presLayoutVars>
      </dgm:prSet>
      <dgm:spPr/>
      <dgm:t>
        <a:bodyPr/>
        <a:lstStyle/>
        <a:p>
          <a:endParaRPr lang="zh-CN" altLang="en-US"/>
        </a:p>
      </dgm:t>
    </dgm:pt>
  </dgm:ptLst>
  <dgm:cxnLst>
    <dgm:cxn modelId="{B70AC691-6E5B-4C8C-AFFD-5D840731CFA2}" type="presOf" srcId="{BDF596A1-E94C-4819-842D-7FB5BE1C0736}" destId="{0D3DDBB0-C0F1-4B24-8CBE-847BBE036B69}" srcOrd="0" destOrd="0" presId="urn:microsoft.com/office/officeart/2005/8/layout/process1"/>
    <dgm:cxn modelId="{AC16565C-FD65-46DB-B171-41FF69412217}" type="presOf" srcId="{420EDEDD-D5B0-4E45-8D94-D502AF3248C3}" destId="{5A1B9605-375D-4B2F-9483-37E7927C43EE}" srcOrd="0" destOrd="0" presId="urn:microsoft.com/office/officeart/2005/8/layout/process1"/>
    <dgm:cxn modelId="{6428BFDA-6245-4324-806B-7752E1222973}" type="presOf" srcId="{DE1B5354-2E34-4A25-AB48-E553D3A0FA11}" destId="{096A2A21-7163-495C-B4F8-150798552B1B}" srcOrd="0" destOrd="0" presId="urn:microsoft.com/office/officeart/2005/8/layout/process1"/>
    <dgm:cxn modelId="{0EE79EF8-64AE-4138-AFD2-BACB1C29D4E0}" type="presOf" srcId="{FAE67D40-098D-4263-9085-71FE1255A134}" destId="{C14B7A9F-C742-4C4C-99F3-0E5A31460411}" srcOrd="0" destOrd="0" presId="urn:microsoft.com/office/officeart/2005/8/layout/process1"/>
    <dgm:cxn modelId="{2AE71CFF-BCAC-400B-B01A-62327DADE67F}" type="presOf" srcId="{7FEDDCA0-CE12-46B8-A63B-2A6C08A755AE}" destId="{025A48D6-151D-47CD-962A-57E6342390A6}" srcOrd="0" destOrd="0" presId="urn:microsoft.com/office/officeart/2005/8/layout/process1"/>
    <dgm:cxn modelId="{85376649-5BBC-4431-89B7-FF0C36300D14}" srcId="{39EC6EAF-D9CC-4F6D-B842-72B7DE4FE54A}" destId="{9EE28E1B-3433-4643-8FAE-657FB55EDB7A}" srcOrd="0" destOrd="0" parTransId="{4919FAFB-21B4-4E34-A669-BD96183172AD}" sibTransId="{420EDEDD-D5B0-4E45-8D94-D502AF3248C3}"/>
    <dgm:cxn modelId="{F17CFBB9-E55D-405B-9A2A-7206C54D6574}" type="presOf" srcId="{420EDEDD-D5B0-4E45-8D94-D502AF3248C3}" destId="{E6288743-6129-451B-9E67-67E825B4B70E}" srcOrd="1" destOrd="0" presId="urn:microsoft.com/office/officeart/2005/8/layout/process1"/>
    <dgm:cxn modelId="{1CCA2211-3A1A-4B56-B094-7E850A970DC0}" srcId="{39EC6EAF-D9CC-4F6D-B842-72B7DE4FE54A}" destId="{90B40565-7D1B-43B9-9A37-371DFB8A1575}" srcOrd="2" destOrd="0" parTransId="{D08F4F6A-FCF8-441A-AF50-D96249B8D8E6}" sibTransId="{BDF596A1-E94C-4819-842D-7FB5BE1C0736}"/>
    <dgm:cxn modelId="{B20C5BC7-987D-4CA6-AB3D-4BAEF22611D9}" type="presOf" srcId="{7D2AE98A-11B1-4D40-976D-6BB78E267C3F}" destId="{51F0882F-7278-4299-A453-8DE61F557F98}" srcOrd="0" destOrd="0" presId="urn:microsoft.com/office/officeart/2005/8/layout/process1"/>
    <dgm:cxn modelId="{731F23EF-B57D-4ED8-93BD-3EE42588421B}" type="presOf" srcId="{7D2AE98A-11B1-4D40-976D-6BB78E267C3F}" destId="{A7DA4B94-7B1B-4AC0-ABB3-2713639F686E}" srcOrd="1" destOrd="0" presId="urn:microsoft.com/office/officeart/2005/8/layout/process1"/>
    <dgm:cxn modelId="{989482AB-8432-4C3A-92C4-4D06CEC72E7C}" srcId="{39EC6EAF-D9CC-4F6D-B842-72B7DE4FE54A}" destId="{F7A643C9-3119-421B-B941-EAF7FEA75558}" srcOrd="1" destOrd="0" parTransId="{D361C817-A799-425D-B717-98B9FF476C6B}" sibTransId="{DE1B5354-2E34-4A25-AB48-E553D3A0FA11}"/>
    <dgm:cxn modelId="{BB16AD5F-2F0C-4CE3-BED0-563C5B6963BA}" type="presOf" srcId="{90B40565-7D1B-43B9-9A37-371DFB8A1575}" destId="{0BE45B5F-ED6A-4AFB-9049-4A2FB51C185A}" srcOrd="0" destOrd="0" presId="urn:microsoft.com/office/officeart/2005/8/layout/process1"/>
    <dgm:cxn modelId="{B1EC4FDD-7C8C-471A-AC2D-DD64A169B3E1}" type="presOf" srcId="{5ABBF41C-0D31-46CB-A0DD-8A2079F3E0ED}" destId="{FAEA4D50-176C-4890-84F4-F7D73424B694}" srcOrd="0" destOrd="0" presId="urn:microsoft.com/office/officeart/2005/8/layout/process1"/>
    <dgm:cxn modelId="{30235968-06C5-4E15-8C18-0D710FC9885F}" type="presOf" srcId="{BDF596A1-E94C-4819-842D-7FB5BE1C0736}" destId="{75BAE0FA-990E-42CF-9358-4A70A0704D91}" srcOrd="1" destOrd="0" presId="urn:microsoft.com/office/officeart/2005/8/layout/process1"/>
    <dgm:cxn modelId="{66AF945F-311B-459C-B285-8668B00330C0}" type="presOf" srcId="{9EE28E1B-3433-4643-8FAE-657FB55EDB7A}" destId="{BC3B5760-325A-4D45-B657-3ED295B6F817}" srcOrd="0" destOrd="0" presId="urn:microsoft.com/office/officeart/2005/8/layout/process1"/>
    <dgm:cxn modelId="{27F70CF0-B476-4972-BD2F-A65815353CF9}" type="presOf" srcId="{F7A643C9-3119-421B-B941-EAF7FEA75558}" destId="{BDFC269D-521E-4413-BD46-EAD3B4D7B773}" srcOrd="0" destOrd="0" presId="urn:microsoft.com/office/officeart/2005/8/layout/process1"/>
    <dgm:cxn modelId="{D8A6123C-B5AF-45B4-91DD-F28105198CFC}" srcId="{39EC6EAF-D9CC-4F6D-B842-72B7DE4FE54A}" destId="{9B3D1C29-9683-4F73-991F-5A0672B16B43}" srcOrd="3" destOrd="0" parTransId="{BF1A20D5-A110-45B5-B67D-69F2BC7D53EC}" sibTransId="{FAE67D40-098D-4263-9085-71FE1255A134}"/>
    <dgm:cxn modelId="{16B3D203-7873-4A44-A35E-5A464FD42444}" type="presOf" srcId="{39EC6EAF-D9CC-4F6D-B842-72B7DE4FE54A}" destId="{4EBA5E7F-C099-4217-AA7C-B5359F2BD42F}" srcOrd="0" destOrd="0" presId="urn:microsoft.com/office/officeart/2005/8/layout/process1"/>
    <dgm:cxn modelId="{F73337C7-0D6A-45D4-9D36-2CB9CF398375}" type="presOf" srcId="{FAE67D40-098D-4263-9085-71FE1255A134}" destId="{C5EAC5D8-5D99-4210-BCDB-CACFF2F7A868}" srcOrd="1" destOrd="0" presId="urn:microsoft.com/office/officeart/2005/8/layout/process1"/>
    <dgm:cxn modelId="{0A038169-9F89-4F79-9E4A-BB05292E495D}" type="presOf" srcId="{9B3D1C29-9683-4F73-991F-5A0672B16B43}" destId="{6DB5CDA1-3C52-4FE7-8448-320AB0C25C0B}" srcOrd="0" destOrd="0" presId="urn:microsoft.com/office/officeart/2005/8/layout/process1"/>
    <dgm:cxn modelId="{1A994474-FCD7-4D18-947C-476F60F4D9A4}" srcId="{39EC6EAF-D9CC-4F6D-B842-72B7DE4FE54A}" destId="{7FEDDCA0-CE12-46B8-A63B-2A6C08A755AE}" srcOrd="4" destOrd="0" parTransId="{217AC202-8DB1-4DD6-BDC9-6F6A52D9EE67}" sibTransId="{7D2AE98A-11B1-4D40-976D-6BB78E267C3F}"/>
    <dgm:cxn modelId="{BDB31971-E4CF-4A40-9040-EF5E2B81EE24}" srcId="{39EC6EAF-D9CC-4F6D-B842-72B7DE4FE54A}" destId="{5ABBF41C-0D31-46CB-A0DD-8A2079F3E0ED}" srcOrd="5" destOrd="0" parTransId="{FA2305D7-9FFE-45F1-9189-7DE58EC0C70F}" sibTransId="{10AC144C-93CE-4981-AF88-C44BEC84ADF5}"/>
    <dgm:cxn modelId="{B609B945-92BE-492C-938A-F39F56738E9D}" type="presOf" srcId="{DE1B5354-2E34-4A25-AB48-E553D3A0FA11}" destId="{35D03A86-5FED-4DA0-AEA8-F5D442F67822}" srcOrd="1" destOrd="0" presId="urn:microsoft.com/office/officeart/2005/8/layout/process1"/>
    <dgm:cxn modelId="{7A1A7554-4467-4F66-A0D1-40296D3574FF}" type="presParOf" srcId="{4EBA5E7F-C099-4217-AA7C-B5359F2BD42F}" destId="{BC3B5760-325A-4D45-B657-3ED295B6F817}" srcOrd="0" destOrd="0" presId="urn:microsoft.com/office/officeart/2005/8/layout/process1"/>
    <dgm:cxn modelId="{DE179F49-80C9-4DBC-949C-22BBE69183AE}" type="presParOf" srcId="{4EBA5E7F-C099-4217-AA7C-B5359F2BD42F}" destId="{5A1B9605-375D-4B2F-9483-37E7927C43EE}" srcOrd="1" destOrd="0" presId="urn:microsoft.com/office/officeart/2005/8/layout/process1"/>
    <dgm:cxn modelId="{099D5899-5E7D-4CDF-BEAE-A861FBFCDBE3}" type="presParOf" srcId="{5A1B9605-375D-4B2F-9483-37E7927C43EE}" destId="{E6288743-6129-451B-9E67-67E825B4B70E}" srcOrd="0" destOrd="0" presId="urn:microsoft.com/office/officeart/2005/8/layout/process1"/>
    <dgm:cxn modelId="{7DFFE7C8-3EC8-4361-AE34-A54190A41AF6}" type="presParOf" srcId="{4EBA5E7F-C099-4217-AA7C-B5359F2BD42F}" destId="{BDFC269D-521E-4413-BD46-EAD3B4D7B773}" srcOrd="2" destOrd="0" presId="urn:microsoft.com/office/officeart/2005/8/layout/process1"/>
    <dgm:cxn modelId="{3FAE44ED-9B43-44E6-8A83-6720B008D5C5}" type="presParOf" srcId="{4EBA5E7F-C099-4217-AA7C-B5359F2BD42F}" destId="{096A2A21-7163-495C-B4F8-150798552B1B}" srcOrd="3" destOrd="0" presId="urn:microsoft.com/office/officeart/2005/8/layout/process1"/>
    <dgm:cxn modelId="{725E28D9-A02A-4DDF-B671-82692FD05915}" type="presParOf" srcId="{096A2A21-7163-495C-B4F8-150798552B1B}" destId="{35D03A86-5FED-4DA0-AEA8-F5D442F67822}" srcOrd="0" destOrd="0" presId="urn:microsoft.com/office/officeart/2005/8/layout/process1"/>
    <dgm:cxn modelId="{2065327C-A846-4761-AEC9-0B901F6504B9}" type="presParOf" srcId="{4EBA5E7F-C099-4217-AA7C-B5359F2BD42F}" destId="{0BE45B5F-ED6A-4AFB-9049-4A2FB51C185A}" srcOrd="4" destOrd="0" presId="urn:microsoft.com/office/officeart/2005/8/layout/process1"/>
    <dgm:cxn modelId="{3D7E9392-B7F5-4D5E-8CC9-C22E70B820C4}" type="presParOf" srcId="{4EBA5E7F-C099-4217-AA7C-B5359F2BD42F}" destId="{0D3DDBB0-C0F1-4B24-8CBE-847BBE036B69}" srcOrd="5" destOrd="0" presId="urn:microsoft.com/office/officeart/2005/8/layout/process1"/>
    <dgm:cxn modelId="{33AEC83B-BFF0-45EC-9FD1-AC77DDDC2095}" type="presParOf" srcId="{0D3DDBB0-C0F1-4B24-8CBE-847BBE036B69}" destId="{75BAE0FA-990E-42CF-9358-4A70A0704D91}" srcOrd="0" destOrd="0" presId="urn:microsoft.com/office/officeart/2005/8/layout/process1"/>
    <dgm:cxn modelId="{56F6DEE0-A5B2-4172-9A05-BDEF3E97C25D}" type="presParOf" srcId="{4EBA5E7F-C099-4217-AA7C-B5359F2BD42F}" destId="{6DB5CDA1-3C52-4FE7-8448-320AB0C25C0B}" srcOrd="6" destOrd="0" presId="urn:microsoft.com/office/officeart/2005/8/layout/process1"/>
    <dgm:cxn modelId="{5C582CDC-142B-4894-8CEC-648B2BE10D07}" type="presParOf" srcId="{4EBA5E7F-C099-4217-AA7C-B5359F2BD42F}" destId="{C14B7A9F-C742-4C4C-99F3-0E5A31460411}" srcOrd="7" destOrd="0" presId="urn:microsoft.com/office/officeart/2005/8/layout/process1"/>
    <dgm:cxn modelId="{E9CEA694-3852-4274-9338-CD92EC97A317}" type="presParOf" srcId="{C14B7A9F-C742-4C4C-99F3-0E5A31460411}" destId="{C5EAC5D8-5D99-4210-BCDB-CACFF2F7A868}" srcOrd="0" destOrd="0" presId="urn:microsoft.com/office/officeart/2005/8/layout/process1"/>
    <dgm:cxn modelId="{994D0B53-93D9-433A-859B-D75A8AED7CE3}" type="presParOf" srcId="{4EBA5E7F-C099-4217-AA7C-B5359F2BD42F}" destId="{025A48D6-151D-47CD-962A-57E6342390A6}" srcOrd="8" destOrd="0" presId="urn:microsoft.com/office/officeart/2005/8/layout/process1"/>
    <dgm:cxn modelId="{45618BEE-6938-4B18-81A4-6E24C892EB43}" type="presParOf" srcId="{4EBA5E7F-C099-4217-AA7C-B5359F2BD42F}" destId="{51F0882F-7278-4299-A453-8DE61F557F98}" srcOrd="9" destOrd="0" presId="urn:microsoft.com/office/officeart/2005/8/layout/process1"/>
    <dgm:cxn modelId="{01CD1314-0924-41FE-9B95-E679AB30948B}" type="presParOf" srcId="{51F0882F-7278-4299-A453-8DE61F557F98}" destId="{A7DA4B94-7B1B-4AC0-ABB3-2713639F686E}" srcOrd="0" destOrd="0" presId="urn:microsoft.com/office/officeart/2005/8/layout/process1"/>
    <dgm:cxn modelId="{C959EB59-CBCC-40F1-BE69-FF8DEF6DFDD0}" type="presParOf" srcId="{4EBA5E7F-C099-4217-AA7C-B5359F2BD42F}" destId="{FAEA4D50-176C-4890-84F4-F7D73424B694}"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2212AD-AE54-444F-B7EB-0944074DE6F5}">
      <dsp:nvSpPr>
        <dsp:cNvPr id="0" name=""/>
        <dsp:cNvSpPr/>
      </dsp:nvSpPr>
      <dsp:spPr>
        <a:xfrm>
          <a:off x="-3836843" y="-589249"/>
          <a:ext cx="4572970" cy="4572970"/>
        </a:xfrm>
        <a:prstGeom prst="blockArc">
          <a:avLst>
            <a:gd name="adj1" fmla="val 18900000"/>
            <a:gd name="adj2" fmla="val 2700000"/>
            <a:gd name="adj3" fmla="val 472"/>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4D45E1-8754-4BAC-A4CD-1DADE0320849}">
      <dsp:nvSpPr>
        <dsp:cNvPr id="0" name=""/>
        <dsp:cNvSpPr/>
      </dsp:nvSpPr>
      <dsp:spPr>
        <a:xfrm>
          <a:off x="238826" y="154312"/>
          <a:ext cx="7946161" cy="30848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864" tIns="38100" rIns="38100" bIns="38100" numCol="1" spcCol="1270" anchor="ctr" anchorCtr="0">
          <a:noAutofit/>
        </a:bodyPr>
        <a:lstStyle/>
        <a:p>
          <a:pPr lvl="0" algn="l" defTabSz="666750">
            <a:lnSpc>
              <a:spcPct val="90000"/>
            </a:lnSpc>
            <a:spcBef>
              <a:spcPct val="0"/>
            </a:spcBef>
            <a:spcAft>
              <a:spcPct val="35000"/>
            </a:spcAft>
          </a:pPr>
          <a:r>
            <a:rPr lang="zh-CN" altLang="en-US" sz="1500" kern="1200" dirty="0" smtClean="0"/>
            <a:t>打开</a:t>
          </a:r>
          <a:r>
            <a:rPr lang="en-US" altLang="zh-CN" sz="1500" kern="1200" dirty="0" err="1" smtClean="0"/>
            <a:t>chidb</a:t>
          </a:r>
          <a:r>
            <a:rPr lang="zh-CN" altLang="en-US" sz="1500" kern="1200" dirty="0" smtClean="0"/>
            <a:t>文件</a:t>
          </a:r>
          <a:endParaRPr lang="zh-CN" altLang="en-US" sz="1500" kern="1200" dirty="0"/>
        </a:p>
      </dsp:txBody>
      <dsp:txXfrm>
        <a:off x="238826" y="154312"/>
        <a:ext cx="7946161" cy="308489"/>
      </dsp:txXfrm>
    </dsp:sp>
    <dsp:sp modelId="{D2A5C4DE-AFD9-4C6E-9802-22DE1B5562B6}">
      <dsp:nvSpPr>
        <dsp:cNvPr id="0" name=""/>
        <dsp:cNvSpPr/>
      </dsp:nvSpPr>
      <dsp:spPr>
        <a:xfrm>
          <a:off x="46020" y="115751"/>
          <a:ext cx="385612" cy="38561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542C04-46A7-4591-B09A-795E77FC01CA}">
      <dsp:nvSpPr>
        <dsp:cNvPr id="0" name=""/>
        <dsp:cNvSpPr/>
      </dsp:nvSpPr>
      <dsp:spPr>
        <a:xfrm>
          <a:off x="518191" y="617318"/>
          <a:ext cx="7666796" cy="30848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864" tIns="38100" rIns="38100" bIns="38100" numCol="1" spcCol="1270" anchor="ctr" anchorCtr="0">
          <a:noAutofit/>
        </a:bodyPr>
        <a:lstStyle/>
        <a:p>
          <a:pPr lvl="0" algn="l" defTabSz="666750">
            <a:lnSpc>
              <a:spcPct val="90000"/>
            </a:lnSpc>
            <a:spcBef>
              <a:spcPct val="0"/>
            </a:spcBef>
            <a:spcAft>
              <a:spcPct val="35000"/>
            </a:spcAft>
          </a:pPr>
          <a:r>
            <a:rPr lang="zh-CN" altLang="en-US" sz="1500" kern="1200" dirty="0" smtClean="0"/>
            <a:t>从文件加载</a:t>
          </a:r>
          <a:r>
            <a:rPr lang="en-US" altLang="zh-CN" sz="1500" kern="1200" dirty="0" smtClean="0"/>
            <a:t>B</a:t>
          </a:r>
          <a:r>
            <a:rPr lang="zh-CN" altLang="en-US" sz="1500" kern="1200" dirty="0" smtClean="0"/>
            <a:t>树节点</a:t>
          </a:r>
          <a:endParaRPr lang="zh-CN" altLang="en-US" sz="1500" kern="1200" dirty="0"/>
        </a:p>
      </dsp:txBody>
      <dsp:txXfrm>
        <a:off x="518191" y="617318"/>
        <a:ext cx="7666796" cy="308489"/>
      </dsp:txXfrm>
    </dsp:sp>
    <dsp:sp modelId="{976F545E-3B87-4060-85D5-B3BF6D03FE44}">
      <dsp:nvSpPr>
        <dsp:cNvPr id="0" name=""/>
        <dsp:cNvSpPr/>
      </dsp:nvSpPr>
      <dsp:spPr>
        <a:xfrm>
          <a:off x="325385" y="578757"/>
          <a:ext cx="385612" cy="38561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9C6CE0-3CBE-429B-80DB-CDB64788DF15}">
      <dsp:nvSpPr>
        <dsp:cNvPr id="0" name=""/>
        <dsp:cNvSpPr/>
      </dsp:nvSpPr>
      <dsp:spPr>
        <a:xfrm>
          <a:off x="671282" y="1079985"/>
          <a:ext cx="7513705" cy="30848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864" tIns="38100" rIns="38100" bIns="38100" numCol="1" spcCol="1270" anchor="ctr" anchorCtr="0">
          <a:noAutofit/>
        </a:bodyPr>
        <a:lstStyle/>
        <a:p>
          <a:pPr lvl="0" algn="l" defTabSz="666750">
            <a:lnSpc>
              <a:spcPct val="90000"/>
            </a:lnSpc>
            <a:spcBef>
              <a:spcPct val="0"/>
            </a:spcBef>
            <a:spcAft>
              <a:spcPct val="35000"/>
            </a:spcAft>
          </a:pPr>
          <a:r>
            <a:rPr lang="zh-CN" altLang="en-US" sz="1500" kern="1200" dirty="0" smtClean="0"/>
            <a:t>创建</a:t>
          </a:r>
          <a:r>
            <a:rPr lang="en-US" altLang="zh-CN" sz="1500" kern="1200" dirty="0" smtClean="0"/>
            <a:t>B</a:t>
          </a:r>
          <a:r>
            <a:rPr lang="zh-CN" altLang="en-US" sz="1500" kern="1200" dirty="0" smtClean="0"/>
            <a:t>树节点并将其写入磁盘</a:t>
          </a:r>
          <a:endParaRPr lang="zh-CN" altLang="en-US" sz="1500" kern="1200" dirty="0"/>
        </a:p>
      </dsp:txBody>
      <dsp:txXfrm>
        <a:off x="671282" y="1079985"/>
        <a:ext cx="7513705" cy="308489"/>
      </dsp:txXfrm>
    </dsp:sp>
    <dsp:sp modelId="{54F87E09-BADC-4056-8527-4C7B1982628A}">
      <dsp:nvSpPr>
        <dsp:cNvPr id="0" name=""/>
        <dsp:cNvSpPr/>
      </dsp:nvSpPr>
      <dsp:spPr>
        <a:xfrm>
          <a:off x="478476" y="1041424"/>
          <a:ext cx="385612" cy="38561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A95A73-5C8E-49E9-BD5D-17EE6DF931C8}">
      <dsp:nvSpPr>
        <dsp:cNvPr id="0" name=""/>
        <dsp:cNvSpPr/>
      </dsp:nvSpPr>
      <dsp:spPr>
        <a:xfrm>
          <a:off x="720162" y="1542991"/>
          <a:ext cx="7464825" cy="30848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864" tIns="38100" rIns="38100" bIns="38100" numCol="1" spcCol="1270" anchor="ctr" anchorCtr="0">
          <a:noAutofit/>
        </a:bodyPr>
        <a:lstStyle/>
        <a:p>
          <a:pPr lvl="0" algn="l" defTabSz="666750">
            <a:lnSpc>
              <a:spcPct val="90000"/>
            </a:lnSpc>
            <a:spcBef>
              <a:spcPct val="0"/>
            </a:spcBef>
            <a:spcAft>
              <a:spcPct val="35000"/>
            </a:spcAft>
          </a:pPr>
          <a:r>
            <a:rPr lang="zh-CN" altLang="en-US" sz="1500" kern="1200" dirty="0" smtClean="0"/>
            <a:t>控制</a:t>
          </a:r>
          <a:r>
            <a:rPr lang="en-US" altLang="zh-CN" sz="1500" kern="1200" dirty="0" smtClean="0"/>
            <a:t>B</a:t>
          </a:r>
          <a:r>
            <a:rPr lang="zh-CN" altLang="en-US" sz="1500" kern="1200" dirty="0" smtClean="0"/>
            <a:t>树</a:t>
          </a:r>
          <a:r>
            <a:rPr lang="en-US" altLang="zh-CN" sz="1500" kern="1200" dirty="0" smtClean="0"/>
            <a:t>cell</a:t>
          </a:r>
          <a:endParaRPr lang="zh-CN" altLang="en-US" sz="1500" kern="1200" dirty="0"/>
        </a:p>
      </dsp:txBody>
      <dsp:txXfrm>
        <a:off x="720162" y="1542991"/>
        <a:ext cx="7464825" cy="308489"/>
      </dsp:txXfrm>
    </dsp:sp>
    <dsp:sp modelId="{34EDA692-F42D-4A3D-8CA6-2CC7C3F43291}">
      <dsp:nvSpPr>
        <dsp:cNvPr id="0" name=""/>
        <dsp:cNvSpPr/>
      </dsp:nvSpPr>
      <dsp:spPr>
        <a:xfrm>
          <a:off x="527356" y="1504429"/>
          <a:ext cx="385612" cy="38561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BB5E65-3659-4D28-B901-960C09BDBB4B}">
      <dsp:nvSpPr>
        <dsp:cNvPr id="0" name=""/>
        <dsp:cNvSpPr/>
      </dsp:nvSpPr>
      <dsp:spPr>
        <a:xfrm>
          <a:off x="671282" y="2005997"/>
          <a:ext cx="7513705" cy="30848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864" tIns="38100" rIns="38100" bIns="38100" numCol="1" spcCol="1270" anchor="ctr" anchorCtr="0">
          <a:noAutofit/>
        </a:bodyPr>
        <a:lstStyle/>
        <a:p>
          <a:pPr lvl="0" algn="l" defTabSz="666750">
            <a:lnSpc>
              <a:spcPct val="90000"/>
            </a:lnSpc>
            <a:spcBef>
              <a:spcPct val="0"/>
            </a:spcBef>
            <a:spcAft>
              <a:spcPct val="35000"/>
            </a:spcAft>
          </a:pPr>
          <a:r>
            <a:rPr lang="zh-CN" altLang="en-US" sz="1500" kern="1200" smtClean="0"/>
            <a:t>在</a:t>
          </a:r>
          <a:r>
            <a:rPr lang="en-US" altLang="zh-CN" sz="1500" kern="1200" smtClean="0"/>
            <a:t>B</a:t>
          </a:r>
          <a:r>
            <a:rPr lang="zh-CN" altLang="en-US" sz="1500" kern="1200" smtClean="0"/>
            <a:t>树中查找值</a:t>
          </a:r>
          <a:endParaRPr lang="zh-CN" altLang="en-US" sz="1500" kern="1200" dirty="0"/>
        </a:p>
      </dsp:txBody>
      <dsp:txXfrm>
        <a:off x="671282" y="2005997"/>
        <a:ext cx="7513705" cy="308489"/>
      </dsp:txXfrm>
    </dsp:sp>
    <dsp:sp modelId="{540779D7-B59F-4616-B122-0973F8457F4A}">
      <dsp:nvSpPr>
        <dsp:cNvPr id="0" name=""/>
        <dsp:cNvSpPr/>
      </dsp:nvSpPr>
      <dsp:spPr>
        <a:xfrm>
          <a:off x="478476" y="1967435"/>
          <a:ext cx="385612" cy="38561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A6DBB1-7F2F-4F37-BA63-E3B237ADAD39}">
      <dsp:nvSpPr>
        <dsp:cNvPr id="0" name=""/>
        <dsp:cNvSpPr/>
      </dsp:nvSpPr>
      <dsp:spPr>
        <a:xfrm>
          <a:off x="518191" y="2468663"/>
          <a:ext cx="7666796" cy="30848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864" tIns="38100" rIns="38100" bIns="38100" numCol="1" spcCol="1270" anchor="ctr" anchorCtr="0">
          <a:noAutofit/>
        </a:bodyPr>
        <a:lstStyle/>
        <a:p>
          <a:pPr lvl="0" algn="l" defTabSz="666750">
            <a:lnSpc>
              <a:spcPct val="90000"/>
            </a:lnSpc>
            <a:spcBef>
              <a:spcPct val="0"/>
            </a:spcBef>
            <a:spcAft>
              <a:spcPct val="35000"/>
            </a:spcAft>
          </a:pPr>
          <a:r>
            <a:rPr lang="zh-CN" altLang="en-US" sz="1500" kern="1200" dirty="0" smtClean="0"/>
            <a:t>插入叶片而不分裂</a:t>
          </a:r>
          <a:endParaRPr lang="zh-CN" altLang="en-US" sz="1500" kern="1200" dirty="0"/>
        </a:p>
      </dsp:txBody>
      <dsp:txXfrm>
        <a:off x="518191" y="2468663"/>
        <a:ext cx="7666796" cy="308489"/>
      </dsp:txXfrm>
    </dsp:sp>
    <dsp:sp modelId="{137336E2-E04F-4862-8E3B-3408791A7507}">
      <dsp:nvSpPr>
        <dsp:cNvPr id="0" name=""/>
        <dsp:cNvSpPr/>
      </dsp:nvSpPr>
      <dsp:spPr>
        <a:xfrm>
          <a:off x="325385" y="2430102"/>
          <a:ext cx="385612" cy="38561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126A55-55B1-45F7-9454-C01AC4B9FABA}">
      <dsp:nvSpPr>
        <dsp:cNvPr id="0" name=""/>
        <dsp:cNvSpPr/>
      </dsp:nvSpPr>
      <dsp:spPr>
        <a:xfrm>
          <a:off x="238826" y="2931669"/>
          <a:ext cx="7946161" cy="30848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864" tIns="38100" rIns="38100" bIns="38100" numCol="1" spcCol="1270" anchor="ctr" anchorCtr="0">
          <a:noAutofit/>
        </a:bodyPr>
        <a:lstStyle/>
        <a:p>
          <a:pPr lvl="0" algn="l" defTabSz="666750">
            <a:lnSpc>
              <a:spcPct val="90000"/>
            </a:lnSpc>
            <a:spcBef>
              <a:spcPct val="0"/>
            </a:spcBef>
            <a:spcAft>
              <a:spcPct val="35000"/>
            </a:spcAft>
          </a:pPr>
          <a:r>
            <a:rPr lang="zh-CN" altLang="en-US" sz="1500" kern="1200" dirty="0" smtClean="0"/>
            <a:t>拆分插入</a:t>
          </a:r>
          <a:endParaRPr lang="zh-CN" altLang="en-US" sz="1500" kern="1200" dirty="0"/>
        </a:p>
      </dsp:txBody>
      <dsp:txXfrm>
        <a:off x="238826" y="2931669"/>
        <a:ext cx="7946161" cy="308489"/>
      </dsp:txXfrm>
    </dsp:sp>
    <dsp:sp modelId="{F8FDE523-79FC-4DEE-BF60-A096D2C1322C}">
      <dsp:nvSpPr>
        <dsp:cNvPr id="0" name=""/>
        <dsp:cNvSpPr/>
      </dsp:nvSpPr>
      <dsp:spPr>
        <a:xfrm>
          <a:off x="46020" y="2893108"/>
          <a:ext cx="385612" cy="38561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3B5760-325A-4D45-B657-3ED295B6F817}">
      <dsp:nvSpPr>
        <dsp:cNvPr id="0" name=""/>
        <dsp:cNvSpPr/>
      </dsp:nvSpPr>
      <dsp:spPr>
        <a:xfrm>
          <a:off x="0" y="1316295"/>
          <a:ext cx="1028699" cy="7618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SQL</a:t>
          </a:r>
          <a:r>
            <a:rPr lang="zh-CN" altLang="en-US" sz="1800" kern="1200" dirty="0" smtClean="0"/>
            <a:t>语句</a:t>
          </a:r>
          <a:endParaRPr lang="zh-CN" altLang="en-US" sz="1800" kern="1200" dirty="0"/>
        </a:p>
      </dsp:txBody>
      <dsp:txXfrm>
        <a:off x="22315" y="1338610"/>
        <a:ext cx="984069" cy="717250"/>
      </dsp:txXfrm>
    </dsp:sp>
    <dsp:sp modelId="{5A1B9605-375D-4B2F-9483-37E7927C43EE}">
      <dsp:nvSpPr>
        <dsp:cNvPr id="0" name=""/>
        <dsp:cNvSpPr/>
      </dsp:nvSpPr>
      <dsp:spPr>
        <a:xfrm>
          <a:off x="1131570" y="1569677"/>
          <a:ext cx="218084" cy="2551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1131570" y="1620700"/>
        <a:ext cx="152659" cy="153071"/>
      </dsp:txXfrm>
    </dsp:sp>
    <dsp:sp modelId="{BDFC269D-521E-4413-BD46-EAD3B4D7B773}">
      <dsp:nvSpPr>
        <dsp:cNvPr id="0" name=""/>
        <dsp:cNvSpPr/>
      </dsp:nvSpPr>
      <dsp:spPr>
        <a:xfrm>
          <a:off x="1440180" y="1316295"/>
          <a:ext cx="1028699" cy="7618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词法分析器</a:t>
          </a:r>
          <a:endParaRPr lang="zh-CN" altLang="en-US" sz="1800" kern="1200" dirty="0"/>
        </a:p>
      </dsp:txBody>
      <dsp:txXfrm>
        <a:off x="1462495" y="1338610"/>
        <a:ext cx="984069" cy="717250"/>
      </dsp:txXfrm>
    </dsp:sp>
    <dsp:sp modelId="{096A2A21-7163-495C-B4F8-150798552B1B}">
      <dsp:nvSpPr>
        <dsp:cNvPr id="0" name=""/>
        <dsp:cNvSpPr/>
      </dsp:nvSpPr>
      <dsp:spPr>
        <a:xfrm>
          <a:off x="2571750" y="1569677"/>
          <a:ext cx="218084" cy="2551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2571750" y="1620700"/>
        <a:ext cx="152659" cy="153071"/>
      </dsp:txXfrm>
    </dsp:sp>
    <dsp:sp modelId="{0BE45B5F-ED6A-4AFB-9049-4A2FB51C185A}">
      <dsp:nvSpPr>
        <dsp:cNvPr id="0" name=""/>
        <dsp:cNvSpPr/>
      </dsp:nvSpPr>
      <dsp:spPr>
        <a:xfrm>
          <a:off x="2880360" y="1316295"/>
          <a:ext cx="1028699" cy="7618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语法分析器</a:t>
          </a:r>
          <a:endParaRPr lang="zh-CN" altLang="en-US" sz="1800" kern="1200" dirty="0"/>
        </a:p>
      </dsp:txBody>
      <dsp:txXfrm>
        <a:off x="2902675" y="1338610"/>
        <a:ext cx="984069" cy="717250"/>
      </dsp:txXfrm>
    </dsp:sp>
    <dsp:sp modelId="{0D3DDBB0-C0F1-4B24-8CBE-847BBE036B69}">
      <dsp:nvSpPr>
        <dsp:cNvPr id="0" name=""/>
        <dsp:cNvSpPr/>
      </dsp:nvSpPr>
      <dsp:spPr>
        <a:xfrm>
          <a:off x="4011930" y="1569677"/>
          <a:ext cx="218084" cy="2551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4011930" y="1620700"/>
        <a:ext cx="152659" cy="153071"/>
      </dsp:txXfrm>
    </dsp:sp>
    <dsp:sp modelId="{6DB5CDA1-3C52-4FE7-8448-320AB0C25C0B}">
      <dsp:nvSpPr>
        <dsp:cNvPr id="0" name=""/>
        <dsp:cNvSpPr/>
      </dsp:nvSpPr>
      <dsp:spPr>
        <a:xfrm>
          <a:off x="4320540" y="1316295"/>
          <a:ext cx="1028699" cy="7618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SRA</a:t>
          </a:r>
          <a:r>
            <a:rPr lang="zh-CN" altLang="en-US" sz="1800" kern="1200" smtClean="0"/>
            <a:t>优化模块</a:t>
          </a:r>
          <a:endParaRPr lang="zh-CN" altLang="en-US" sz="1800" kern="1200" dirty="0"/>
        </a:p>
      </dsp:txBody>
      <dsp:txXfrm>
        <a:off x="4342855" y="1338610"/>
        <a:ext cx="984069" cy="717250"/>
      </dsp:txXfrm>
    </dsp:sp>
    <dsp:sp modelId="{C14B7A9F-C742-4C4C-99F3-0E5A31460411}">
      <dsp:nvSpPr>
        <dsp:cNvPr id="0" name=""/>
        <dsp:cNvSpPr/>
      </dsp:nvSpPr>
      <dsp:spPr>
        <a:xfrm>
          <a:off x="5452110" y="1569677"/>
          <a:ext cx="218084" cy="2551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5452110" y="1620700"/>
        <a:ext cx="152659" cy="153071"/>
      </dsp:txXfrm>
    </dsp:sp>
    <dsp:sp modelId="{025A48D6-151D-47CD-962A-57E6342390A6}">
      <dsp:nvSpPr>
        <dsp:cNvPr id="0" name=""/>
        <dsp:cNvSpPr/>
      </dsp:nvSpPr>
      <dsp:spPr>
        <a:xfrm>
          <a:off x="5760719" y="1316295"/>
          <a:ext cx="1028699" cy="7618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代码生成模块</a:t>
          </a:r>
          <a:endParaRPr lang="zh-CN" altLang="en-US" sz="1800" kern="1200" dirty="0"/>
        </a:p>
      </dsp:txBody>
      <dsp:txXfrm>
        <a:off x="5783034" y="1338610"/>
        <a:ext cx="984069" cy="717250"/>
      </dsp:txXfrm>
    </dsp:sp>
    <dsp:sp modelId="{51F0882F-7278-4299-A453-8DE61F557F98}">
      <dsp:nvSpPr>
        <dsp:cNvPr id="0" name=""/>
        <dsp:cNvSpPr/>
      </dsp:nvSpPr>
      <dsp:spPr>
        <a:xfrm>
          <a:off x="6892289" y="1569677"/>
          <a:ext cx="218084" cy="2551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6892289" y="1620700"/>
        <a:ext cx="152659" cy="153071"/>
      </dsp:txXfrm>
    </dsp:sp>
    <dsp:sp modelId="{FAEA4D50-176C-4890-84F4-F7D73424B694}">
      <dsp:nvSpPr>
        <dsp:cNvPr id="0" name=""/>
        <dsp:cNvSpPr/>
      </dsp:nvSpPr>
      <dsp:spPr>
        <a:xfrm>
          <a:off x="7200899" y="1316295"/>
          <a:ext cx="1028699" cy="7618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DBM </a:t>
          </a:r>
          <a:r>
            <a:rPr lang="zh-CN" altLang="en-US" sz="1800" kern="1200" dirty="0" smtClean="0"/>
            <a:t>指令</a:t>
          </a:r>
          <a:endParaRPr lang="zh-CN" altLang="en-US" sz="1800" kern="1200" dirty="0"/>
        </a:p>
      </dsp:txBody>
      <dsp:txXfrm>
        <a:off x="7223214" y="1338610"/>
        <a:ext cx="984069" cy="71725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A5418C-E54D-4CA0-B373-025237B3B52E}" type="datetimeFigureOut">
              <a:rPr lang="zh-CN" altLang="en-US" smtClean="0"/>
              <a:t>2020-01-09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51B6CD-8B09-4CB0-A247-9F17D6EBD1DE}" type="slidenum">
              <a:rPr lang="zh-CN" altLang="en-US" smtClean="0"/>
              <a:t>‹#›</a:t>
            </a:fld>
            <a:endParaRPr lang="zh-CN" altLang="en-US"/>
          </a:p>
        </p:txBody>
      </p:sp>
    </p:spTree>
    <p:extLst>
      <p:ext uri="{BB962C8B-B14F-4D97-AF65-F5344CB8AC3E}">
        <p14:creationId xmlns:p14="http://schemas.microsoft.com/office/powerpoint/2010/main" val="700809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51B6CD-8B09-4CB0-A247-9F17D6EBD1DE}" type="slidenum">
              <a:rPr lang="zh-CN" altLang="en-US" smtClean="0"/>
              <a:t>33</a:t>
            </a:fld>
            <a:endParaRPr lang="zh-CN" altLang="en-US"/>
          </a:p>
        </p:txBody>
      </p:sp>
    </p:spTree>
    <p:extLst>
      <p:ext uri="{BB962C8B-B14F-4D97-AF65-F5344CB8AC3E}">
        <p14:creationId xmlns:p14="http://schemas.microsoft.com/office/powerpoint/2010/main" val="1623120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2020-01-09</a:t>
            </a:fld>
            <a:endParaRPr lang="zh-CN" altLang="en-US"/>
          </a:p>
        </p:txBody>
      </p:sp>
      <p:sp>
        <p:nvSpPr>
          <p:cNvPr id="8" name="Slide Number Placeholder 7"/>
          <p:cNvSpPr>
            <a:spLocks noGrp="1"/>
          </p:cNvSpPr>
          <p:nvPr>
            <p:ph type="sldNum" sz="quarter" idx="11"/>
          </p:nvPr>
        </p:nvSpPr>
        <p:spPr/>
        <p:txBody>
          <a:bodyPr/>
          <a:lstStyle/>
          <a:p>
            <a:fld id="{0C913308-F349-4B6D-A68A-DD1791B4A57B}"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2020-01-09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2020-01-09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t>2020-01-09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3051573"/>
            <a:ext cx="7772400" cy="848915"/>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2020-01-09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Oval 6"/>
          <p:cNvSpPr/>
          <p:nvPr/>
        </p:nvSpPr>
        <p:spPr>
          <a:xfrm>
            <a:off x="4495800"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t>2020-01-09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365760" y="1200150"/>
            <a:ext cx="4041648" cy="339471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8201" y="1200150"/>
            <a:ext cx="4041775"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t>2020-01-09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Content Placeholder 10"/>
          <p:cNvSpPr>
            <a:spLocks noGrp="1"/>
          </p:cNvSpPr>
          <p:nvPr>
            <p:ph sz="quarter" idx="13"/>
          </p:nvPr>
        </p:nvSpPr>
        <p:spPr>
          <a:xfrm>
            <a:off x="457200" y="1659636"/>
            <a:ext cx="4041648" cy="293522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2020-01-09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2020-01-09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8" y="200025"/>
            <a:ext cx="3008313" cy="1571625"/>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8" y="204788"/>
            <a:ext cx="499586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07088" y="1828801"/>
            <a:ext cx="3008313" cy="2765822"/>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2020-01-09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0"/>
            <a:ext cx="5711824" cy="671513"/>
          </a:xfrm>
        </p:spPr>
        <p:txBody>
          <a:bodyPr anchor="b"/>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857250"/>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2020-01-09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6363348" y="4767263"/>
            <a:ext cx="2085975" cy="273844"/>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30820CF-B880-4189-942D-D702A7CBA730}" type="datetimeFigureOut">
              <a:rPr lang="zh-CN" altLang="en-US" smtClean="0"/>
              <a:t>2020-01-09</a:t>
            </a:fld>
            <a:endParaRPr lang="zh-CN" altLang="en-US"/>
          </a:p>
        </p:txBody>
      </p:sp>
      <p:sp>
        <p:nvSpPr>
          <p:cNvPr id="5" name="Footer Placeholder 4"/>
          <p:cNvSpPr>
            <a:spLocks noGrp="1"/>
          </p:cNvSpPr>
          <p:nvPr>
            <p:ph type="ftr" sz="quarter" idx="3"/>
          </p:nvPr>
        </p:nvSpPr>
        <p:spPr>
          <a:xfrm>
            <a:off x="659166" y="4767263"/>
            <a:ext cx="2847975" cy="273844"/>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zh-CN" altLang="en-US"/>
          </a:p>
        </p:txBody>
      </p:sp>
      <p:sp>
        <p:nvSpPr>
          <p:cNvPr id="6" name="Slide Number Placeholder 5"/>
          <p:cNvSpPr>
            <a:spLocks noGrp="1"/>
          </p:cNvSpPr>
          <p:nvPr>
            <p:ph type="sldNum" sz="quarter" idx="4"/>
          </p:nvPr>
        </p:nvSpPr>
        <p:spPr>
          <a:xfrm>
            <a:off x="8543279" y="4767263"/>
            <a:ext cx="561975" cy="273844"/>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C913308-F349-4B6D-A68A-DD1791B4A57B}" type="slidenum">
              <a:rPr lang="zh-CN" altLang="en-US" smtClean="0"/>
              <a:t>‹#›</a:t>
            </a:fld>
            <a:endParaRPr lang="zh-CN" altLang="en-US"/>
          </a:p>
        </p:txBody>
      </p:sp>
      <p:sp>
        <p:nvSpPr>
          <p:cNvPr id="7" name="Oval 6"/>
          <p:cNvSpPr/>
          <p:nvPr/>
        </p:nvSpPr>
        <p:spPr>
          <a:xfrm>
            <a:off x="8457760"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2.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1. B-</a:t>
            </a:r>
            <a:r>
              <a:rPr lang="zh-CN" altLang="en-US" dirty="0" smtClean="0"/>
              <a:t>树</a:t>
            </a:r>
            <a:endParaRPr lang="zh-CN" altLang="en-US" dirty="0"/>
          </a:p>
        </p:txBody>
      </p:sp>
      <p:sp>
        <p:nvSpPr>
          <p:cNvPr id="3" name="副标题 2"/>
          <p:cNvSpPr>
            <a:spLocks noGrp="1"/>
          </p:cNvSpPr>
          <p:nvPr>
            <p:ph type="subTitle" idx="1"/>
          </p:nvPr>
        </p:nvSpPr>
        <p:spPr/>
        <p:txBody>
          <a:bodyPr/>
          <a:lstStyle/>
          <a:p>
            <a:r>
              <a:rPr lang="en-US" altLang="zh-CN" dirty="0" smtClean="0"/>
              <a:t>B-Tree</a:t>
            </a:r>
          </a:p>
        </p:txBody>
      </p:sp>
    </p:spTree>
    <p:extLst>
      <p:ext uri="{BB962C8B-B14F-4D97-AF65-F5344CB8AC3E}">
        <p14:creationId xmlns:p14="http://schemas.microsoft.com/office/powerpoint/2010/main" val="24034292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654" y="109305"/>
            <a:ext cx="4892676" cy="3032937"/>
          </a:xfrm>
          <a:prstGeom prst="rect">
            <a:avLst/>
          </a:prstGeom>
        </p:spPr>
      </p:pic>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3175276"/>
            <a:ext cx="7632848" cy="1844268"/>
          </a:xfrm>
          <a:prstGeom prst="rect">
            <a:avLst/>
          </a:prstGeom>
        </p:spPr>
      </p:pic>
    </p:spTree>
    <p:extLst>
      <p:ext uri="{BB962C8B-B14F-4D97-AF65-F5344CB8AC3E}">
        <p14:creationId xmlns:p14="http://schemas.microsoft.com/office/powerpoint/2010/main" val="3825050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11560" y="1363616"/>
            <a:ext cx="6052192" cy="369332"/>
          </a:xfrm>
          <a:prstGeom prst="rect">
            <a:avLst/>
          </a:prstGeom>
          <a:noFill/>
        </p:spPr>
        <p:txBody>
          <a:bodyPr wrap="square" rtlCol="0">
            <a:spAutoFit/>
          </a:bodyPr>
          <a:lstStyle/>
          <a:p>
            <a:r>
              <a:rPr lang="en-US" altLang="zh-CN" b="1" dirty="0" err="1"/>
              <a:t>int</a:t>
            </a:r>
            <a:r>
              <a:rPr lang="en-US" altLang="zh-CN" dirty="0"/>
              <a:t> </a:t>
            </a:r>
            <a:r>
              <a:rPr lang="en-US" altLang="zh-CN" dirty="0" err="1"/>
              <a:t>chidb_Btree_writeNode</a:t>
            </a:r>
            <a:r>
              <a:rPr lang="en-US" altLang="zh-CN" dirty="0"/>
              <a:t>(</a:t>
            </a:r>
            <a:r>
              <a:rPr lang="en-US" altLang="zh-CN" dirty="0" err="1"/>
              <a:t>BTree</a:t>
            </a:r>
            <a:r>
              <a:rPr lang="en-US" altLang="zh-CN" dirty="0"/>
              <a:t> *</a:t>
            </a:r>
            <a:r>
              <a:rPr lang="en-US" altLang="zh-CN" dirty="0" err="1"/>
              <a:t>bt</a:t>
            </a:r>
            <a:r>
              <a:rPr lang="en-US" altLang="zh-CN" dirty="0"/>
              <a:t>, </a:t>
            </a:r>
            <a:r>
              <a:rPr lang="en-US" altLang="zh-CN" dirty="0" err="1"/>
              <a:t>BTreeNode</a:t>
            </a:r>
            <a:r>
              <a:rPr lang="en-US" altLang="zh-CN" dirty="0"/>
              <a:t> *</a:t>
            </a:r>
            <a:r>
              <a:rPr lang="en-US" altLang="zh-CN" dirty="0" err="1"/>
              <a:t>btn</a:t>
            </a:r>
            <a:r>
              <a:rPr lang="en-US" altLang="zh-CN" dirty="0" smtClean="0"/>
              <a:t>)</a:t>
            </a:r>
            <a:endParaRPr lang="en-US" altLang="zh-CN" dirty="0"/>
          </a:p>
        </p:txBody>
      </p:sp>
      <p:sp>
        <p:nvSpPr>
          <p:cNvPr id="3" name="文本框 2"/>
          <p:cNvSpPr txBox="1"/>
          <p:nvPr/>
        </p:nvSpPr>
        <p:spPr>
          <a:xfrm>
            <a:off x="611560" y="2497540"/>
            <a:ext cx="3357909" cy="923330"/>
          </a:xfrm>
          <a:prstGeom prst="rect">
            <a:avLst/>
          </a:prstGeom>
          <a:noFill/>
        </p:spPr>
        <p:txBody>
          <a:bodyPr wrap="square" rtlCol="0">
            <a:spAutoFit/>
          </a:bodyPr>
          <a:lstStyle/>
          <a:p>
            <a:r>
              <a:rPr lang="zh-CN" altLang="en-US" dirty="0" smtClean="0"/>
              <a:t>若当前页为</a:t>
            </a:r>
            <a:r>
              <a:rPr lang="zh-CN" altLang="en-US" dirty="0"/>
              <a:t>第一页则偏移为</a:t>
            </a:r>
            <a:r>
              <a:rPr lang="en-US" altLang="zh-CN" dirty="0"/>
              <a:t>100</a:t>
            </a:r>
          </a:p>
          <a:p>
            <a:endParaRPr lang="en-US" altLang="zh-CN" dirty="0" smtClean="0"/>
          </a:p>
          <a:p>
            <a:r>
              <a:rPr lang="zh-CN" altLang="en-US" dirty="0" smtClean="0"/>
              <a:t>把数据写入文件</a:t>
            </a:r>
          </a:p>
        </p:txBody>
      </p:sp>
    </p:spTree>
    <p:extLst>
      <p:ext uri="{BB962C8B-B14F-4D97-AF65-F5344CB8AC3E}">
        <p14:creationId xmlns:p14="http://schemas.microsoft.com/office/powerpoint/2010/main" val="27005781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a:t>
            </a:r>
            <a:r>
              <a:rPr lang="en-US" altLang="zh-CN" dirty="0" smtClean="0"/>
              <a:t>B</a:t>
            </a:r>
            <a:r>
              <a:rPr lang="zh-CN" altLang="en-US" dirty="0" smtClean="0"/>
              <a:t>树</a:t>
            </a:r>
            <a:r>
              <a:rPr lang="en-US" altLang="zh-CN" dirty="0" smtClean="0"/>
              <a:t>Cell</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1600" b="1" dirty="0" err="1"/>
              <a:t>int</a:t>
            </a:r>
            <a:r>
              <a:rPr lang="en-US" altLang="zh-CN" sz="1600" dirty="0"/>
              <a:t> </a:t>
            </a:r>
            <a:r>
              <a:rPr lang="en-US" altLang="zh-CN" sz="1600" dirty="0" err="1"/>
              <a:t>chidb_Btree_getCell</a:t>
            </a:r>
            <a:r>
              <a:rPr lang="en-US" altLang="zh-CN" sz="1600" dirty="0"/>
              <a:t>(</a:t>
            </a:r>
            <a:r>
              <a:rPr lang="en-US" altLang="zh-CN" sz="1600" dirty="0" err="1"/>
              <a:t>BTreeNode</a:t>
            </a:r>
            <a:r>
              <a:rPr lang="en-US" altLang="zh-CN" sz="1600" dirty="0"/>
              <a:t> *</a:t>
            </a:r>
            <a:r>
              <a:rPr lang="en-US" altLang="zh-CN" sz="1600" dirty="0" err="1"/>
              <a:t>btn</a:t>
            </a:r>
            <a:r>
              <a:rPr lang="en-US" altLang="zh-CN" sz="1600" dirty="0"/>
              <a:t>, </a:t>
            </a:r>
            <a:r>
              <a:rPr lang="en-US" altLang="zh-CN" sz="1600" dirty="0" err="1"/>
              <a:t>ncell_t</a:t>
            </a:r>
            <a:r>
              <a:rPr lang="en-US" altLang="zh-CN" sz="1600" dirty="0"/>
              <a:t> </a:t>
            </a:r>
            <a:r>
              <a:rPr lang="en-US" altLang="zh-CN" sz="1600" dirty="0" err="1"/>
              <a:t>ncell</a:t>
            </a:r>
            <a:r>
              <a:rPr lang="en-US" altLang="zh-CN" sz="1600" dirty="0"/>
              <a:t>, </a:t>
            </a:r>
            <a:r>
              <a:rPr lang="en-US" altLang="zh-CN" sz="1600" dirty="0" err="1"/>
              <a:t>BTreeCell</a:t>
            </a:r>
            <a:r>
              <a:rPr lang="en-US" altLang="zh-CN" sz="1600" dirty="0"/>
              <a:t> *cell</a:t>
            </a:r>
            <a:r>
              <a:rPr lang="en-US" altLang="zh-CN" sz="1600" dirty="0" smtClean="0"/>
              <a:t>)</a:t>
            </a:r>
          </a:p>
          <a:p>
            <a:pPr marL="0" indent="0">
              <a:buNone/>
            </a:pPr>
            <a:endParaRPr lang="en-US" altLang="zh-CN" sz="1600" dirty="0"/>
          </a:p>
          <a:p>
            <a:pPr marL="0" indent="0">
              <a:buNone/>
            </a:pPr>
            <a:endParaRPr lang="zh-CN" altLang="en-US" sz="1600" dirty="0"/>
          </a:p>
        </p:txBody>
      </p:sp>
      <p:pic>
        <p:nvPicPr>
          <p:cNvPr id="7" name="Picture 2" descr="Page lay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49806"/>
            <a:ext cx="6991350" cy="1590675"/>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524306" y="3616319"/>
            <a:ext cx="6991350" cy="584775"/>
          </a:xfrm>
          <a:prstGeom prst="rect">
            <a:avLst/>
          </a:prstGeom>
        </p:spPr>
        <p:txBody>
          <a:bodyPr wrap="square">
            <a:spAutoFit/>
          </a:bodyPr>
          <a:lstStyle/>
          <a:p>
            <a:r>
              <a:rPr lang="zh-CN" altLang="en-US" sz="1600" dirty="0"/>
              <a:t>当前</a:t>
            </a:r>
            <a:r>
              <a:rPr lang="en-US" altLang="zh-CN" sz="1600" dirty="0"/>
              <a:t>cell</a:t>
            </a:r>
            <a:r>
              <a:rPr lang="zh-CN" altLang="en-US" sz="1600" dirty="0"/>
              <a:t>的数据</a:t>
            </a:r>
            <a:r>
              <a:rPr lang="en-US" altLang="zh-CN" sz="1600" dirty="0"/>
              <a:t>:</a:t>
            </a:r>
            <a:r>
              <a:rPr lang="en-US" altLang="zh-CN" sz="1600" dirty="0" err="1"/>
              <a:t>btn</a:t>
            </a:r>
            <a:r>
              <a:rPr lang="en-US" altLang="zh-CN" sz="1600" dirty="0"/>
              <a:t>-&gt;page-&gt;data + get2byte(</a:t>
            </a:r>
            <a:r>
              <a:rPr lang="en-US" altLang="zh-CN" sz="1600" dirty="0" err="1"/>
              <a:t>btn</a:t>
            </a:r>
            <a:r>
              <a:rPr lang="en-US" altLang="zh-CN" sz="1600" dirty="0"/>
              <a:t>-&gt;</a:t>
            </a:r>
            <a:r>
              <a:rPr lang="en-US" altLang="zh-CN" sz="1600" dirty="0" err="1"/>
              <a:t>celloffset_array</a:t>
            </a:r>
            <a:r>
              <a:rPr lang="en-US" altLang="zh-CN" sz="1600" dirty="0"/>
              <a:t> + </a:t>
            </a:r>
            <a:r>
              <a:rPr lang="en-US" altLang="zh-CN" sz="1600" dirty="0" err="1"/>
              <a:t>ncell</a:t>
            </a:r>
            <a:r>
              <a:rPr lang="en-US" altLang="zh-CN" sz="1600" dirty="0"/>
              <a:t> * 2)</a:t>
            </a:r>
          </a:p>
          <a:p>
            <a:r>
              <a:rPr lang="zh-CN" altLang="en-US" sz="1600" dirty="0"/>
              <a:t>根据</a:t>
            </a:r>
            <a:r>
              <a:rPr lang="en-US" altLang="zh-CN" sz="1600" dirty="0"/>
              <a:t>cell</a:t>
            </a:r>
            <a:r>
              <a:rPr lang="zh-CN" altLang="en-US" sz="1600" dirty="0"/>
              <a:t>类型进行相应处理</a:t>
            </a:r>
            <a:endParaRPr lang="en-US" altLang="zh-CN" sz="1600" dirty="0"/>
          </a:p>
        </p:txBody>
      </p:sp>
    </p:spTree>
    <p:extLst>
      <p:ext uri="{BB962C8B-B14F-4D97-AF65-F5344CB8AC3E}">
        <p14:creationId xmlns:p14="http://schemas.microsoft.com/office/powerpoint/2010/main" val="2487223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763688" y="2114800"/>
            <a:ext cx="3649794" cy="629275"/>
          </a:xfrm>
          <a:prstGeom prst="rect">
            <a:avLst/>
          </a:prstGeom>
        </p:spPr>
      </p:pic>
      <p:pic>
        <p:nvPicPr>
          <p:cNvPr id="3" name="图片 2"/>
          <p:cNvPicPr>
            <a:picLocks noChangeAspect="1"/>
          </p:cNvPicPr>
          <p:nvPr/>
        </p:nvPicPr>
        <p:blipFill>
          <a:blip r:embed="rId3"/>
          <a:stretch>
            <a:fillRect/>
          </a:stretch>
        </p:blipFill>
        <p:spPr>
          <a:xfrm>
            <a:off x="1763688" y="1516767"/>
            <a:ext cx="2567273" cy="413479"/>
          </a:xfrm>
          <a:prstGeom prst="rect">
            <a:avLst/>
          </a:prstGeom>
        </p:spPr>
      </p:pic>
      <p:sp>
        <p:nvSpPr>
          <p:cNvPr id="4" name="文本框 3"/>
          <p:cNvSpPr txBox="1"/>
          <p:nvPr/>
        </p:nvSpPr>
        <p:spPr>
          <a:xfrm>
            <a:off x="0" y="1481559"/>
            <a:ext cx="1619672" cy="2585323"/>
          </a:xfrm>
          <a:prstGeom prst="rect">
            <a:avLst/>
          </a:prstGeom>
          <a:noFill/>
        </p:spPr>
        <p:txBody>
          <a:bodyPr wrap="square" rtlCol="0">
            <a:spAutoFit/>
          </a:bodyPr>
          <a:lstStyle/>
          <a:p>
            <a:r>
              <a:rPr lang="zh-CN" altLang="en-US" dirty="0" smtClean="0"/>
              <a:t>内部表单元</a:t>
            </a:r>
            <a:endParaRPr lang="en-US" altLang="zh-CN" dirty="0" smtClean="0"/>
          </a:p>
          <a:p>
            <a:endParaRPr lang="en-US" altLang="zh-CN" dirty="0" smtClean="0"/>
          </a:p>
          <a:p>
            <a:r>
              <a:rPr lang="zh-CN" altLang="en-US" dirty="0" smtClean="0"/>
              <a:t>叶表单元</a:t>
            </a:r>
            <a:endParaRPr lang="en-US" altLang="zh-CN" dirty="0" smtClean="0"/>
          </a:p>
          <a:p>
            <a:endParaRPr lang="en-US" altLang="zh-CN" dirty="0"/>
          </a:p>
          <a:p>
            <a:endParaRPr lang="en-US" altLang="zh-CN" dirty="0" smtClean="0"/>
          </a:p>
          <a:p>
            <a:r>
              <a:rPr lang="zh-CN" altLang="en-US" dirty="0" smtClean="0"/>
              <a:t>内部索引单元</a:t>
            </a:r>
            <a:endParaRPr lang="en-US" altLang="zh-CN" dirty="0" smtClean="0"/>
          </a:p>
          <a:p>
            <a:endParaRPr lang="en-US" altLang="zh-CN" dirty="0"/>
          </a:p>
          <a:p>
            <a:endParaRPr lang="en-US" altLang="zh-CN" dirty="0" smtClean="0"/>
          </a:p>
          <a:p>
            <a:r>
              <a:rPr lang="zh-CN" altLang="en-US" dirty="0" smtClean="0"/>
              <a:t>叶索引单元</a:t>
            </a:r>
            <a:endParaRPr lang="en-US" altLang="zh-CN" dirty="0" smtClean="0"/>
          </a:p>
        </p:txBody>
      </p:sp>
      <p:pic>
        <p:nvPicPr>
          <p:cNvPr id="5" name="图片 4"/>
          <p:cNvPicPr>
            <a:picLocks noChangeAspect="1"/>
          </p:cNvPicPr>
          <p:nvPr/>
        </p:nvPicPr>
        <p:blipFill>
          <a:blip r:embed="rId4"/>
          <a:stretch>
            <a:fillRect/>
          </a:stretch>
        </p:blipFill>
        <p:spPr>
          <a:xfrm>
            <a:off x="1763688" y="2931790"/>
            <a:ext cx="5653091" cy="654798"/>
          </a:xfrm>
          <a:prstGeom prst="rect">
            <a:avLst/>
          </a:prstGeom>
        </p:spPr>
      </p:pic>
      <p:pic>
        <p:nvPicPr>
          <p:cNvPr id="6" name="图片 5"/>
          <p:cNvPicPr>
            <a:picLocks noChangeAspect="1"/>
          </p:cNvPicPr>
          <p:nvPr/>
        </p:nvPicPr>
        <p:blipFill>
          <a:blip r:embed="rId5"/>
          <a:stretch>
            <a:fillRect/>
          </a:stretch>
        </p:blipFill>
        <p:spPr>
          <a:xfrm>
            <a:off x="1763688" y="3755181"/>
            <a:ext cx="4379308" cy="561907"/>
          </a:xfrm>
          <a:prstGeom prst="rect">
            <a:avLst/>
          </a:prstGeom>
        </p:spPr>
      </p:pic>
      <p:sp>
        <p:nvSpPr>
          <p:cNvPr id="7" name="文本框 6"/>
          <p:cNvSpPr txBox="1"/>
          <p:nvPr/>
        </p:nvSpPr>
        <p:spPr>
          <a:xfrm>
            <a:off x="5508104" y="235063"/>
            <a:ext cx="3318880" cy="2800767"/>
          </a:xfrm>
          <a:prstGeom prst="rect">
            <a:avLst/>
          </a:prstGeom>
          <a:noFill/>
        </p:spPr>
        <p:txBody>
          <a:bodyPr wrap="square" rtlCol="0">
            <a:spAutoFit/>
          </a:bodyPr>
          <a:lstStyle/>
          <a:p>
            <a:r>
              <a:rPr lang="en-US" altLang="zh-CN" sz="1600" dirty="0"/>
              <a:t>case PGTYPE_TABLE_INTERNAL:</a:t>
            </a:r>
          </a:p>
          <a:p>
            <a:r>
              <a:rPr lang="en-US" altLang="zh-CN" sz="1600" i="1" dirty="0"/>
              <a:t>// </a:t>
            </a:r>
            <a:r>
              <a:rPr lang="zh-CN" altLang="en-US" sz="1600" i="1" dirty="0"/>
              <a:t>若为内部表单元</a:t>
            </a:r>
            <a:endParaRPr lang="zh-CN" altLang="en-US" sz="1600" dirty="0"/>
          </a:p>
          <a:p>
            <a:r>
              <a:rPr lang="en-US" altLang="zh-CN" sz="1600" i="1" dirty="0"/>
              <a:t>// </a:t>
            </a:r>
            <a:r>
              <a:rPr lang="zh-CN" altLang="en-US" sz="1600" i="1" dirty="0"/>
              <a:t>字节</a:t>
            </a:r>
            <a:r>
              <a:rPr lang="en-US" altLang="zh-CN" sz="1600" i="1" dirty="0"/>
              <a:t>0-3</a:t>
            </a:r>
            <a:r>
              <a:rPr lang="zh-CN" altLang="en-US" sz="1600" i="1" dirty="0"/>
              <a:t>为</a:t>
            </a:r>
            <a:r>
              <a:rPr lang="en-US" altLang="zh-CN" sz="1600" i="1" dirty="0" err="1"/>
              <a:t>ChildPage</a:t>
            </a:r>
            <a:r>
              <a:rPr lang="en-US" altLang="zh-CN" sz="1600" i="1" dirty="0"/>
              <a:t>, </a:t>
            </a:r>
            <a:r>
              <a:rPr lang="zh-CN" altLang="en-US" sz="1600" i="1" dirty="0"/>
              <a:t>类型为</a:t>
            </a:r>
            <a:r>
              <a:rPr lang="en-US" altLang="zh-CN" sz="1600" i="1" dirty="0"/>
              <a:t>uint32</a:t>
            </a:r>
            <a:endParaRPr lang="en-US" altLang="zh-CN" sz="1600" dirty="0"/>
          </a:p>
          <a:p>
            <a:r>
              <a:rPr lang="en-US" altLang="zh-CN" sz="1600" i="1" dirty="0"/>
              <a:t>// </a:t>
            </a:r>
            <a:r>
              <a:rPr lang="zh-CN" altLang="en-US" sz="1600" i="1" dirty="0"/>
              <a:t>字节</a:t>
            </a:r>
            <a:r>
              <a:rPr lang="en-US" altLang="zh-CN" sz="1600" i="1" dirty="0"/>
              <a:t>4-7</a:t>
            </a:r>
            <a:r>
              <a:rPr lang="zh-CN" altLang="en-US" sz="1600" i="1" dirty="0"/>
              <a:t>为</a:t>
            </a:r>
            <a:r>
              <a:rPr lang="en-US" altLang="zh-CN" sz="1600" i="1" dirty="0"/>
              <a:t>Key, </a:t>
            </a:r>
            <a:r>
              <a:rPr lang="zh-CN" altLang="en-US" sz="1600" i="1" dirty="0"/>
              <a:t>类型为</a:t>
            </a:r>
            <a:r>
              <a:rPr lang="en-US" altLang="zh-CN" sz="1600" i="1" dirty="0"/>
              <a:t>varint32</a:t>
            </a:r>
            <a:endParaRPr lang="en-US" altLang="zh-CN" sz="1600" dirty="0"/>
          </a:p>
          <a:p>
            <a:r>
              <a:rPr lang="en-US" altLang="zh-CN" sz="1600" dirty="0"/>
              <a:t>cell-&gt;</a:t>
            </a:r>
            <a:r>
              <a:rPr lang="en-US" altLang="zh-CN" sz="1600" dirty="0" err="1"/>
              <a:t>fields.tableInternal.child_page</a:t>
            </a:r>
            <a:r>
              <a:rPr lang="en-US" altLang="zh-CN" sz="1600" dirty="0"/>
              <a:t> = get4byte(data);</a:t>
            </a:r>
          </a:p>
          <a:p>
            <a:r>
              <a:rPr lang="en-US" altLang="zh-CN" sz="1600" dirty="0"/>
              <a:t>getVarint32(data + 4, &amp;cell-&gt;key);</a:t>
            </a:r>
          </a:p>
          <a:p>
            <a:r>
              <a:rPr lang="en-US" altLang="zh-CN" sz="1600" dirty="0"/>
              <a:t>break;</a:t>
            </a:r>
          </a:p>
          <a:p>
            <a:endParaRPr lang="zh-CN" altLang="en-US" sz="1600" dirty="0"/>
          </a:p>
        </p:txBody>
      </p:sp>
    </p:spTree>
    <p:extLst>
      <p:ext uri="{BB962C8B-B14F-4D97-AF65-F5344CB8AC3E}">
        <p14:creationId xmlns:p14="http://schemas.microsoft.com/office/powerpoint/2010/main" val="10071757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109182" y="165319"/>
            <a:ext cx="7751928" cy="338554"/>
          </a:xfrm>
          <a:prstGeom prst="rect">
            <a:avLst/>
          </a:prstGeom>
          <a:noFill/>
        </p:spPr>
        <p:txBody>
          <a:bodyPr wrap="square" rtlCol="0">
            <a:spAutoFit/>
          </a:bodyPr>
          <a:lstStyle/>
          <a:p>
            <a:r>
              <a:rPr lang="en-US" altLang="zh-CN" sz="1600" b="1" dirty="0" err="1"/>
              <a:t>int</a:t>
            </a:r>
            <a:r>
              <a:rPr lang="en-US" altLang="zh-CN" sz="1600" dirty="0"/>
              <a:t> </a:t>
            </a:r>
            <a:r>
              <a:rPr lang="en-US" altLang="zh-CN" sz="1600" dirty="0" err="1"/>
              <a:t>chidb_Btree_insertCell</a:t>
            </a:r>
            <a:r>
              <a:rPr lang="en-US" altLang="zh-CN" sz="1600" dirty="0"/>
              <a:t>(</a:t>
            </a:r>
            <a:r>
              <a:rPr lang="en-US" altLang="zh-CN" sz="1600" dirty="0" err="1"/>
              <a:t>BTreeNode</a:t>
            </a:r>
            <a:r>
              <a:rPr lang="en-US" altLang="zh-CN" sz="1600" dirty="0"/>
              <a:t> *</a:t>
            </a:r>
            <a:r>
              <a:rPr lang="en-US" altLang="zh-CN" sz="1600" dirty="0" err="1"/>
              <a:t>btn</a:t>
            </a:r>
            <a:r>
              <a:rPr lang="en-US" altLang="zh-CN" sz="1600" dirty="0"/>
              <a:t>, </a:t>
            </a:r>
            <a:r>
              <a:rPr lang="en-US" altLang="zh-CN" sz="1600" dirty="0" err="1"/>
              <a:t>ncell_t</a:t>
            </a:r>
            <a:r>
              <a:rPr lang="en-US" altLang="zh-CN" sz="1600" dirty="0"/>
              <a:t> </a:t>
            </a:r>
            <a:r>
              <a:rPr lang="en-US" altLang="zh-CN" sz="1600" dirty="0" err="1"/>
              <a:t>ncell</a:t>
            </a:r>
            <a:r>
              <a:rPr lang="en-US" altLang="zh-CN" sz="1600" dirty="0"/>
              <a:t>, </a:t>
            </a:r>
            <a:r>
              <a:rPr lang="en-US" altLang="zh-CN" sz="1600" dirty="0" err="1"/>
              <a:t>BTreeCell</a:t>
            </a:r>
            <a:r>
              <a:rPr lang="en-US" altLang="zh-CN" sz="1600" dirty="0"/>
              <a:t> *cell</a:t>
            </a:r>
            <a:r>
              <a:rPr lang="en-US" altLang="zh-CN" sz="1600" dirty="0" smtClean="0"/>
              <a:t>)</a:t>
            </a:r>
            <a:endParaRPr lang="en-US" altLang="zh-CN" sz="1600" dirty="0"/>
          </a:p>
        </p:txBody>
      </p:sp>
      <p:pic>
        <p:nvPicPr>
          <p:cNvPr id="3" name="图片 2"/>
          <p:cNvPicPr>
            <a:picLocks noChangeAspect="1"/>
          </p:cNvPicPr>
          <p:nvPr/>
        </p:nvPicPr>
        <p:blipFill>
          <a:blip r:embed="rId2"/>
          <a:stretch>
            <a:fillRect/>
          </a:stretch>
        </p:blipFill>
        <p:spPr>
          <a:xfrm>
            <a:off x="1058676" y="1635646"/>
            <a:ext cx="6768752" cy="1526112"/>
          </a:xfrm>
          <a:prstGeom prst="rect">
            <a:avLst/>
          </a:prstGeom>
        </p:spPr>
      </p:pic>
      <p:sp>
        <p:nvSpPr>
          <p:cNvPr id="4" name="文本框 4"/>
          <p:cNvSpPr txBox="1"/>
          <p:nvPr/>
        </p:nvSpPr>
        <p:spPr>
          <a:xfrm>
            <a:off x="109182" y="807850"/>
            <a:ext cx="6182436" cy="584775"/>
          </a:xfrm>
          <a:prstGeom prst="rect">
            <a:avLst/>
          </a:prstGeom>
          <a:noFill/>
        </p:spPr>
        <p:txBody>
          <a:bodyPr wrap="square" rtlCol="0">
            <a:spAutoFit/>
          </a:bodyPr>
          <a:lstStyle/>
          <a:p>
            <a:r>
              <a:rPr lang="zh-CN" altLang="en-US" sz="1600" dirty="0" smtClean="0"/>
              <a:t>将</a:t>
            </a:r>
            <a:r>
              <a:rPr lang="en-US" altLang="zh-CN" sz="1600" dirty="0" smtClean="0"/>
              <a:t>cell</a:t>
            </a:r>
            <a:r>
              <a:rPr lang="zh-CN" altLang="en-US" sz="1600" dirty="0" smtClean="0"/>
              <a:t>插入到</a:t>
            </a:r>
            <a:r>
              <a:rPr lang="en-US" altLang="zh-CN" sz="1600" dirty="0" err="1" smtClean="0"/>
              <a:t>ncell</a:t>
            </a:r>
            <a:r>
              <a:rPr lang="zh-CN" altLang="en-US" sz="1600" dirty="0" smtClean="0"/>
              <a:t>在</a:t>
            </a:r>
            <a:r>
              <a:rPr lang="en-US" altLang="zh-CN" sz="1600" dirty="0" err="1" smtClean="0"/>
              <a:t>btn</a:t>
            </a:r>
            <a:r>
              <a:rPr lang="zh-CN" altLang="en-US" sz="1600" dirty="0" smtClean="0"/>
              <a:t>中指定的位置中</a:t>
            </a:r>
            <a:endParaRPr lang="en-US" altLang="zh-CN" sz="1600" dirty="0" smtClean="0"/>
          </a:p>
          <a:p>
            <a:r>
              <a:rPr lang="zh-CN" altLang="en-US" sz="1600" dirty="0" smtClean="0"/>
              <a:t>按不同类型进行处理</a:t>
            </a:r>
            <a:endParaRPr lang="zh-CN" altLang="en-US" sz="1600" dirty="0"/>
          </a:p>
        </p:txBody>
      </p:sp>
      <p:sp>
        <p:nvSpPr>
          <p:cNvPr id="5" name="文本框 6"/>
          <p:cNvSpPr txBox="1"/>
          <p:nvPr/>
        </p:nvSpPr>
        <p:spPr>
          <a:xfrm>
            <a:off x="2088813" y="3435846"/>
            <a:ext cx="4708477" cy="1077218"/>
          </a:xfrm>
          <a:prstGeom prst="rect">
            <a:avLst/>
          </a:prstGeom>
          <a:noFill/>
        </p:spPr>
        <p:txBody>
          <a:bodyPr wrap="square" rtlCol="0">
            <a:spAutoFit/>
          </a:bodyPr>
          <a:lstStyle/>
          <a:p>
            <a:r>
              <a:rPr lang="en-US" altLang="zh-CN" sz="1600" dirty="0" smtClean="0"/>
              <a:t>cells</a:t>
            </a:r>
            <a:r>
              <a:rPr lang="zh-CN" altLang="en-US" sz="1600" dirty="0" smtClean="0"/>
              <a:t>向前增长插入</a:t>
            </a:r>
            <a:r>
              <a:rPr lang="en-US" altLang="zh-CN" sz="1600" dirty="0" smtClean="0"/>
              <a:t>cell</a:t>
            </a:r>
            <a:r>
              <a:rPr lang="zh-CN" altLang="en-US" sz="1600" dirty="0" smtClean="0"/>
              <a:t>的大小</a:t>
            </a:r>
            <a:endParaRPr lang="en-US" altLang="zh-CN" sz="1600" dirty="0" smtClean="0"/>
          </a:p>
          <a:p>
            <a:r>
              <a:rPr lang="zh-CN" altLang="en-US" sz="1600" dirty="0" smtClean="0"/>
              <a:t>按</a:t>
            </a:r>
            <a:r>
              <a:rPr lang="en-US" altLang="zh-CN" sz="1600" dirty="0" err="1" smtClean="0"/>
              <a:t>ncell</a:t>
            </a:r>
            <a:r>
              <a:rPr lang="zh-CN" altLang="en-US" sz="1600" dirty="0" smtClean="0"/>
              <a:t>插入</a:t>
            </a:r>
            <a:r>
              <a:rPr lang="en-US" altLang="zh-CN" sz="1600" dirty="0" smtClean="0"/>
              <a:t>cell offset array</a:t>
            </a:r>
            <a:r>
              <a:rPr lang="zh-CN" altLang="en-US" sz="1600" dirty="0" smtClean="0"/>
              <a:t>，记录</a:t>
            </a:r>
            <a:r>
              <a:rPr lang="en-US" altLang="zh-CN" sz="1600" dirty="0" smtClean="0"/>
              <a:t>cell-offset</a:t>
            </a:r>
          </a:p>
          <a:p>
            <a:r>
              <a:rPr lang="en-US" altLang="zh-CN" sz="1600" dirty="0" err="1"/>
              <a:t>n</a:t>
            </a:r>
            <a:r>
              <a:rPr lang="en-US" altLang="zh-CN" sz="1600" dirty="0" err="1" smtClean="0"/>
              <a:t>cell</a:t>
            </a:r>
            <a:r>
              <a:rPr lang="zh-CN" altLang="en-US" sz="1600" dirty="0" smtClean="0"/>
              <a:t>后的</a:t>
            </a:r>
            <a:r>
              <a:rPr lang="en-US" altLang="zh-CN" sz="1600" dirty="0" smtClean="0"/>
              <a:t>cell</a:t>
            </a:r>
            <a:r>
              <a:rPr lang="zh-CN" altLang="en-US" sz="1600" dirty="0"/>
              <a:t>偏移</a:t>
            </a:r>
            <a:r>
              <a:rPr lang="zh-CN" altLang="en-US" sz="1600" dirty="0" smtClean="0"/>
              <a:t>量向后移</a:t>
            </a:r>
            <a:r>
              <a:rPr lang="en-US" altLang="zh-CN" sz="1600" dirty="0" smtClean="0"/>
              <a:t>2</a:t>
            </a:r>
            <a:r>
              <a:rPr lang="zh-CN" altLang="en-US" sz="1600" dirty="0" smtClean="0"/>
              <a:t>字节</a:t>
            </a:r>
            <a:endParaRPr lang="en-US" altLang="zh-CN" sz="1600" dirty="0" smtClean="0"/>
          </a:p>
          <a:p>
            <a:r>
              <a:rPr lang="en-US" altLang="zh-CN" sz="1600" dirty="0" smtClean="0"/>
              <a:t>Free-offset</a:t>
            </a:r>
            <a:r>
              <a:rPr lang="zh-CN" altLang="en-US" sz="1600" dirty="0" smtClean="0"/>
              <a:t>后移</a:t>
            </a:r>
            <a:r>
              <a:rPr lang="en-US" altLang="zh-CN" sz="1600" dirty="0" smtClean="0"/>
              <a:t>2</a:t>
            </a:r>
            <a:r>
              <a:rPr lang="zh-CN" altLang="en-US" sz="1600" dirty="0" smtClean="0"/>
              <a:t>字节</a:t>
            </a:r>
            <a:endParaRPr lang="zh-CN" altLang="en-US" sz="1600" dirty="0"/>
          </a:p>
        </p:txBody>
      </p:sp>
    </p:spTree>
    <p:extLst>
      <p:ext uri="{BB962C8B-B14F-4D97-AF65-F5344CB8AC3E}">
        <p14:creationId xmlns:p14="http://schemas.microsoft.com/office/powerpoint/2010/main" val="39934373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9512" y="495668"/>
            <a:ext cx="10085696" cy="338554"/>
          </a:xfrm>
          <a:prstGeom prst="rect">
            <a:avLst/>
          </a:prstGeom>
          <a:noFill/>
        </p:spPr>
        <p:txBody>
          <a:bodyPr wrap="square" rtlCol="0">
            <a:spAutoFit/>
          </a:bodyPr>
          <a:lstStyle/>
          <a:p>
            <a:r>
              <a:rPr lang="en-US" altLang="zh-CN" sz="1600" b="1" dirty="0" err="1"/>
              <a:t>int</a:t>
            </a:r>
            <a:r>
              <a:rPr lang="en-US" altLang="zh-CN" sz="1600" dirty="0"/>
              <a:t> </a:t>
            </a:r>
            <a:r>
              <a:rPr lang="en-US" altLang="zh-CN" sz="1600" dirty="0" err="1"/>
              <a:t>chidb_Btree_find</a:t>
            </a:r>
            <a:r>
              <a:rPr lang="en-US" altLang="zh-CN" sz="1600" dirty="0"/>
              <a:t>(</a:t>
            </a:r>
            <a:r>
              <a:rPr lang="en-US" altLang="zh-CN" sz="1600" dirty="0" err="1"/>
              <a:t>BTree</a:t>
            </a:r>
            <a:r>
              <a:rPr lang="en-US" altLang="zh-CN" sz="1600" dirty="0"/>
              <a:t> *</a:t>
            </a:r>
            <a:r>
              <a:rPr lang="en-US" altLang="zh-CN" sz="1600" dirty="0" err="1"/>
              <a:t>bt</a:t>
            </a:r>
            <a:r>
              <a:rPr lang="en-US" altLang="zh-CN" sz="1600" dirty="0"/>
              <a:t>, </a:t>
            </a:r>
            <a:r>
              <a:rPr lang="en-US" altLang="zh-CN" sz="1600" dirty="0" err="1"/>
              <a:t>npage_t</a:t>
            </a:r>
            <a:r>
              <a:rPr lang="en-US" altLang="zh-CN" sz="1600" dirty="0"/>
              <a:t> </a:t>
            </a:r>
            <a:r>
              <a:rPr lang="en-US" altLang="zh-CN" sz="1600" dirty="0" err="1"/>
              <a:t>nroot</a:t>
            </a:r>
            <a:r>
              <a:rPr lang="en-US" altLang="zh-CN" sz="1600" dirty="0"/>
              <a:t>, </a:t>
            </a:r>
            <a:r>
              <a:rPr lang="en-US" altLang="zh-CN" sz="1600" dirty="0" err="1"/>
              <a:t>chidb_key_t</a:t>
            </a:r>
            <a:r>
              <a:rPr lang="en-US" altLang="zh-CN" sz="1600" dirty="0"/>
              <a:t> key, </a:t>
            </a:r>
            <a:r>
              <a:rPr lang="en-US" altLang="zh-CN" sz="1600" b="1" dirty="0"/>
              <a:t>uint8_t</a:t>
            </a:r>
            <a:r>
              <a:rPr lang="en-US" altLang="zh-CN" sz="1600" dirty="0"/>
              <a:t> **data, </a:t>
            </a:r>
            <a:r>
              <a:rPr lang="en-US" altLang="zh-CN" sz="1600" b="1" dirty="0"/>
              <a:t>uint16_t</a:t>
            </a:r>
            <a:r>
              <a:rPr lang="en-US" altLang="zh-CN" sz="1600" dirty="0"/>
              <a:t> *size</a:t>
            </a:r>
            <a:r>
              <a:rPr lang="en-US" altLang="zh-CN" sz="1600" dirty="0" smtClean="0"/>
              <a:t>)</a:t>
            </a:r>
            <a:endParaRPr lang="en-US" altLang="zh-CN" sz="1600" dirty="0"/>
          </a:p>
        </p:txBody>
      </p:sp>
      <p:sp>
        <p:nvSpPr>
          <p:cNvPr id="3" name="文本框 3"/>
          <p:cNvSpPr txBox="1"/>
          <p:nvPr/>
        </p:nvSpPr>
        <p:spPr>
          <a:xfrm>
            <a:off x="1057228" y="1998972"/>
            <a:ext cx="1944216" cy="307777"/>
          </a:xfrm>
          <a:prstGeom prst="rect">
            <a:avLst/>
          </a:prstGeom>
          <a:noFill/>
        </p:spPr>
        <p:txBody>
          <a:bodyPr wrap="square" rtlCol="0">
            <a:spAutoFit/>
          </a:bodyPr>
          <a:lstStyle/>
          <a:p>
            <a:r>
              <a:rPr lang="en-US" altLang="zh-CN" sz="1400" dirty="0"/>
              <a:t>k</a:t>
            </a:r>
            <a:r>
              <a:rPr lang="en-US" altLang="zh-CN" sz="1400" dirty="0" smtClean="0"/>
              <a:t>ey</a:t>
            </a:r>
            <a:r>
              <a:rPr lang="zh-CN" altLang="en-US" sz="1400" dirty="0" smtClean="0"/>
              <a:t>匹配且为表叶</a:t>
            </a:r>
            <a:r>
              <a:rPr lang="zh-CN" altLang="en-US" sz="1400" dirty="0"/>
              <a:t>节点</a:t>
            </a:r>
            <a:endParaRPr lang="en-US" altLang="zh-CN" sz="1400" dirty="0" smtClean="0"/>
          </a:p>
        </p:txBody>
      </p:sp>
      <p:sp>
        <p:nvSpPr>
          <p:cNvPr id="4" name="文本框 7"/>
          <p:cNvSpPr txBox="1"/>
          <p:nvPr/>
        </p:nvSpPr>
        <p:spPr>
          <a:xfrm>
            <a:off x="179512" y="152872"/>
            <a:ext cx="2709080" cy="338554"/>
          </a:xfrm>
          <a:prstGeom prst="rect">
            <a:avLst/>
          </a:prstGeom>
          <a:noFill/>
        </p:spPr>
        <p:txBody>
          <a:bodyPr wrap="square" rtlCol="0">
            <a:spAutoFit/>
          </a:bodyPr>
          <a:lstStyle/>
          <a:p>
            <a:r>
              <a:rPr lang="zh-CN" altLang="en-US" sz="1600" dirty="0" smtClean="0"/>
              <a:t>在</a:t>
            </a:r>
            <a:r>
              <a:rPr lang="en-US" altLang="zh-CN" sz="1600" dirty="0" smtClean="0"/>
              <a:t>B</a:t>
            </a:r>
            <a:r>
              <a:rPr lang="zh-CN" altLang="en-US" sz="1600" dirty="0" smtClean="0"/>
              <a:t>树中查找值</a:t>
            </a:r>
            <a:endParaRPr lang="zh-CN" altLang="en-US" sz="1600" dirty="0"/>
          </a:p>
        </p:txBody>
      </p:sp>
      <p:sp>
        <p:nvSpPr>
          <p:cNvPr id="5" name="矩形 4"/>
          <p:cNvSpPr/>
          <p:nvPr/>
        </p:nvSpPr>
        <p:spPr>
          <a:xfrm>
            <a:off x="3473354" y="831662"/>
            <a:ext cx="1967745" cy="329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t>根据页码读取节点</a:t>
            </a:r>
            <a:endParaRPr lang="en-US" altLang="zh-CN" sz="1400" dirty="0" smtClean="0"/>
          </a:p>
        </p:txBody>
      </p:sp>
      <p:sp>
        <p:nvSpPr>
          <p:cNvPr id="6" name="矩形 5"/>
          <p:cNvSpPr/>
          <p:nvPr/>
        </p:nvSpPr>
        <p:spPr>
          <a:xfrm>
            <a:off x="3414040" y="1391073"/>
            <a:ext cx="2100616" cy="299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t>遍历节点中所有</a:t>
            </a:r>
            <a:r>
              <a:rPr lang="en-US" altLang="zh-CN" sz="1400" dirty="0" smtClean="0"/>
              <a:t>cell</a:t>
            </a:r>
            <a:endParaRPr lang="zh-CN" altLang="en-US" sz="1400" dirty="0"/>
          </a:p>
        </p:txBody>
      </p:sp>
      <p:sp>
        <p:nvSpPr>
          <p:cNvPr id="7" name="菱形 6"/>
          <p:cNvSpPr/>
          <p:nvPr/>
        </p:nvSpPr>
        <p:spPr>
          <a:xfrm>
            <a:off x="3071578" y="1921920"/>
            <a:ext cx="2771295" cy="7696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Cell</a:t>
            </a:r>
            <a:r>
              <a:rPr lang="zh-CN" altLang="en-US" sz="1400" dirty="0" smtClean="0"/>
              <a:t>中</a:t>
            </a:r>
            <a:r>
              <a:rPr lang="en-US" altLang="zh-CN" sz="1400" dirty="0" smtClean="0"/>
              <a:t>key</a:t>
            </a:r>
            <a:r>
              <a:rPr lang="zh-CN" altLang="en-US" sz="1400" dirty="0" smtClean="0"/>
              <a:t>与给定</a:t>
            </a:r>
            <a:r>
              <a:rPr lang="en-US" altLang="zh-CN" sz="1400" dirty="0" smtClean="0"/>
              <a:t>key</a:t>
            </a:r>
            <a:r>
              <a:rPr lang="zh-CN" altLang="en-US" sz="1400" dirty="0" smtClean="0"/>
              <a:t>比较</a:t>
            </a:r>
            <a:endParaRPr lang="zh-CN" altLang="en-US" sz="1400" dirty="0"/>
          </a:p>
        </p:txBody>
      </p:sp>
      <p:sp>
        <p:nvSpPr>
          <p:cNvPr id="8" name="矩形 7"/>
          <p:cNvSpPr/>
          <p:nvPr/>
        </p:nvSpPr>
        <p:spPr>
          <a:xfrm>
            <a:off x="221555" y="2865025"/>
            <a:ext cx="2815584" cy="688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t>分配内存存储传出数据</a:t>
            </a:r>
            <a:endParaRPr lang="en-US" altLang="zh-CN" sz="1400" dirty="0" smtClean="0"/>
          </a:p>
          <a:p>
            <a:r>
              <a:rPr lang="zh-CN" altLang="en-US" sz="1400" dirty="0" smtClean="0"/>
              <a:t>释放节点（</a:t>
            </a:r>
            <a:r>
              <a:rPr lang="en-US" altLang="zh-CN" sz="1400" dirty="0" err="1" smtClean="0"/>
              <a:t>btn</a:t>
            </a:r>
            <a:r>
              <a:rPr lang="zh-CN" altLang="en-US" sz="1400" dirty="0" smtClean="0"/>
              <a:t>）占用的内存</a:t>
            </a:r>
            <a:endParaRPr lang="zh-CN" altLang="en-US" sz="1400" dirty="0"/>
          </a:p>
        </p:txBody>
      </p:sp>
      <p:cxnSp>
        <p:nvCxnSpPr>
          <p:cNvPr id="9" name="肘形连接符 8"/>
          <p:cNvCxnSpPr>
            <a:stCxn id="7" idx="1"/>
            <a:endCxn id="8" idx="0"/>
          </p:cNvCxnSpPr>
          <p:nvPr/>
        </p:nvCxnSpPr>
        <p:spPr>
          <a:xfrm rot="10800000" flipV="1">
            <a:off x="1629348" y="2306749"/>
            <a:ext cx="1442231" cy="55827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5" idx="2"/>
            <a:endCxn id="6" idx="0"/>
          </p:cNvCxnSpPr>
          <p:nvPr/>
        </p:nvCxnSpPr>
        <p:spPr>
          <a:xfrm>
            <a:off x="4457227" y="1160849"/>
            <a:ext cx="7121" cy="2302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6" idx="2"/>
            <a:endCxn id="7" idx="0"/>
          </p:cNvCxnSpPr>
          <p:nvPr/>
        </p:nvCxnSpPr>
        <p:spPr>
          <a:xfrm flipH="1">
            <a:off x="4457226" y="1690465"/>
            <a:ext cx="7122" cy="2314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23"/>
          <p:cNvSpPr txBox="1"/>
          <p:nvPr/>
        </p:nvSpPr>
        <p:spPr>
          <a:xfrm>
            <a:off x="5826764" y="1998973"/>
            <a:ext cx="1980399" cy="307777"/>
          </a:xfrm>
          <a:prstGeom prst="rect">
            <a:avLst/>
          </a:prstGeom>
          <a:noFill/>
        </p:spPr>
        <p:txBody>
          <a:bodyPr wrap="square" rtlCol="0">
            <a:spAutoFit/>
          </a:bodyPr>
          <a:lstStyle/>
          <a:p>
            <a:r>
              <a:rPr lang="en-US" altLang="zh-CN" sz="1400" dirty="0" smtClean="0"/>
              <a:t>cell</a:t>
            </a:r>
            <a:r>
              <a:rPr lang="zh-CN" altLang="en-US" sz="1400" dirty="0" smtClean="0"/>
              <a:t>中</a:t>
            </a:r>
            <a:r>
              <a:rPr lang="en-US" altLang="zh-CN" sz="1400" dirty="0" smtClean="0"/>
              <a:t>key </a:t>
            </a:r>
            <a:r>
              <a:rPr lang="zh-CN" altLang="en-US" sz="1400" dirty="0" smtClean="0"/>
              <a:t>≥ 给定</a:t>
            </a:r>
            <a:r>
              <a:rPr lang="en-US" altLang="zh-CN" sz="1400" dirty="0" smtClean="0"/>
              <a:t>key</a:t>
            </a:r>
            <a:endParaRPr lang="zh-CN" altLang="en-US" sz="1400" dirty="0" smtClean="0"/>
          </a:p>
        </p:txBody>
      </p:sp>
      <p:sp>
        <p:nvSpPr>
          <p:cNvPr id="13" name="矩形 12"/>
          <p:cNvSpPr/>
          <p:nvPr/>
        </p:nvSpPr>
        <p:spPr>
          <a:xfrm>
            <a:off x="5826764" y="2865025"/>
            <a:ext cx="3169904" cy="676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smtClean="0"/>
              <a:t>若不是表叶节点，则在子页查找</a:t>
            </a:r>
            <a:endParaRPr lang="en-US" altLang="zh-CN" sz="1400" smtClean="0"/>
          </a:p>
          <a:p>
            <a:r>
              <a:rPr lang="zh-CN" altLang="en-US" sz="1400" smtClean="0"/>
              <a:t>否则返回未找到</a:t>
            </a:r>
            <a:endParaRPr lang="zh-CN" altLang="en-US" sz="1400" dirty="0"/>
          </a:p>
        </p:txBody>
      </p:sp>
      <p:cxnSp>
        <p:nvCxnSpPr>
          <p:cNvPr id="14" name="肘形连接符 13"/>
          <p:cNvCxnSpPr>
            <a:stCxn id="7" idx="3"/>
            <a:endCxn id="13" idx="0"/>
          </p:cNvCxnSpPr>
          <p:nvPr/>
        </p:nvCxnSpPr>
        <p:spPr>
          <a:xfrm>
            <a:off x="5842873" y="2306750"/>
            <a:ext cx="1568843" cy="55827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7" idx="2"/>
            <a:endCxn id="16" idx="0"/>
          </p:cNvCxnSpPr>
          <p:nvPr/>
        </p:nvCxnSpPr>
        <p:spPr>
          <a:xfrm flipH="1">
            <a:off x="4442299" y="2691580"/>
            <a:ext cx="14927" cy="11763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822856" y="3867894"/>
            <a:ext cx="5238885" cy="696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t>若遍历页中的</a:t>
            </a:r>
            <a:r>
              <a:rPr lang="en-US" altLang="zh-CN" sz="1400" dirty="0" smtClean="0"/>
              <a:t>cells</a:t>
            </a:r>
            <a:r>
              <a:rPr lang="zh-CN" altLang="en-US" sz="1400" dirty="0" smtClean="0"/>
              <a:t>没有找到满足条件</a:t>
            </a:r>
            <a:r>
              <a:rPr lang="en-US" altLang="zh-CN" sz="1400" dirty="0" smtClean="0"/>
              <a:t>, </a:t>
            </a:r>
            <a:r>
              <a:rPr lang="zh-CN" altLang="en-US" sz="1400" dirty="0" smtClean="0"/>
              <a:t>并且不是叶结点</a:t>
            </a:r>
            <a:r>
              <a:rPr lang="en-US" altLang="zh-CN" sz="1400" dirty="0" smtClean="0"/>
              <a:t>, </a:t>
            </a:r>
            <a:r>
              <a:rPr lang="zh-CN" altLang="en-US" sz="1400" dirty="0" smtClean="0"/>
              <a:t>则在</a:t>
            </a:r>
            <a:r>
              <a:rPr lang="en-US" altLang="zh-CN" sz="1400" dirty="0" err="1" smtClean="0"/>
              <a:t>btn</a:t>
            </a:r>
            <a:r>
              <a:rPr lang="zh-CN" altLang="en-US" sz="1400" dirty="0" smtClean="0"/>
              <a:t>指向的右边页中继续查找</a:t>
            </a:r>
            <a:endParaRPr lang="zh-CN" altLang="en-US" sz="1400" dirty="0"/>
          </a:p>
        </p:txBody>
      </p:sp>
    </p:spTree>
    <p:extLst>
      <p:ext uri="{BB962C8B-B14F-4D97-AF65-F5344CB8AC3E}">
        <p14:creationId xmlns:p14="http://schemas.microsoft.com/office/powerpoint/2010/main" val="2173427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962313"/>
            <a:ext cx="1826141" cy="338554"/>
          </a:xfrm>
          <a:prstGeom prst="rect">
            <a:avLst/>
          </a:prstGeom>
        </p:spPr>
        <p:txBody>
          <a:bodyPr wrap="none">
            <a:spAutoFit/>
          </a:bodyPr>
          <a:lstStyle/>
          <a:p>
            <a:r>
              <a:rPr lang="zh-CN" altLang="en-US" sz="1600" dirty="0"/>
              <a:t>插入叶片而不分裂</a:t>
            </a:r>
          </a:p>
        </p:txBody>
      </p:sp>
      <p:sp>
        <p:nvSpPr>
          <p:cNvPr id="3" name="文本框 1"/>
          <p:cNvSpPr txBox="1"/>
          <p:nvPr/>
        </p:nvSpPr>
        <p:spPr>
          <a:xfrm>
            <a:off x="95991" y="1687909"/>
            <a:ext cx="9648967" cy="307777"/>
          </a:xfrm>
          <a:prstGeom prst="rect">
            <a:avLst/>
          </a:prstGeom>
          <a:noFill/>
        </p:spPr>
        <p:txBody>
          <a:bodyPr wrap="square" rtlCol="0">
            <a:spAutoFit/>
          </a:bodyPr>
          <a:lstStyle/>
          <a:p>
            <a:r>
              <a:rPr lang="en-US" altLang="zh-CN" sz="1400" b="1" dirty="0" err="1"/>
              <a:t>int</a:t>
            </a:r>
            <a:r>
              <a:rPr lang="en-US" altLang="zh-CN" sz="1400" dirty="0"/>
              <a:t> </a:t>
            </a:r>
            <a:r>
              <a:rPr lang="en-US" altLang="zh-CN" sz="1400" dirty="0" err="1"/>
              <a:t>chidb_Btree_insertInTable</a:t>
            </a:r>
            <a:r>
              <a:rPr lang="en-US" altLang="zh-CN" sz="1400" dirty="0"/>
              <a:t>(</a:t>
            </a:r>
            <a:r>
              <a:rPr lang="en-US" altLang="zh-CN" sz="1400" dirty="0" err="1"/>
              <a:t>BTree</a:t>
            </a:r>
            <a:r>
              <a:rPr lang="en-US" altLang="zh-CN" sz="1400" dirty="0"/>
              <a:t> *</a:t>
            </a:r>
            <a:r>
              <a:rPr lang="en-US" altLang="zh-CN" sz="1400" dirty="0" err="1"/>
              <a:t>bt</a:t>
            </a:r>
            <a:r>
              <a:rPr lang="en-US" altLang="zh-CN" sz="1400" dirty="0"/>
              <a:t>, </a:t>
            </a:r>
            <a:r>
              <a:rPr lang="en-US" altLang="zh-CN" sz="1400" dirty="0" err="1"/>
              <a:t>npage_t</a:t>
            </a:r>
            <a:r>
              <a:rPr lang="en-US" altLang="zh-CN" sz="1400" dirty="0"/>
              <a:t> </a:t>
            </a:r>
            <a:r>
              <a:rPr lang="en-US" altLang="zh-CN" sz="1400" dirty="0" err="1"/>
              <a:t>nroot</a:t>
            </a:r>
            <a:r>
              <a:rPr lang="en-US" altLang="zh-CN" sz="1400" dirty="0"/>
              <a:t>, </a:t>
            </a:r>
            <a:r>
              <a:rPr lang="en-US" altLang="zh-CN" sz="1400" dirty="0" err="1"/>
              <a:t>chidb_key_t</a:t>
            </a:r>
            <a:r>
              <a:rPr lang="en-US" altLang="zh-CN" sz="1400" dirty="0"/>
              <a:t> key, </a:t>
            </a:r>
            <a:r>
              <a:rPr lang="en-US" altLang="zh-CN" sz="1400" b="1" dirty="0"/>
              <a:t>uint8_t</a:t>
            </a:r>
            <a:r>
              <a:rPr lang="en-US" altLang="zh-CN" sz="1400" dirty="0"/>
              <a:t> *data, </a:t>
            </a:r>
            <a:r>
              <a:rPr lang="en-US" altLang="zh-CN" sz="1400" b="1" dirty="0"/>
              <a:t>uint16_t</a:t>
            </a:r>
            <a:r>
              <a:rPr lang="en-US" altLang="zh-CN" sz="1400" dirty="0"/>
              <a:t> size</a:t>
            </a:r>
            <a:r>
              <a:rPr lang="en-US" altLang="zh-CN" sz="1400" dirty="0" smtClean="0"/>
              <a:t>)</a:t>
            </a:r>
            <a:endParaRPr lang="en-US" altLang="zh-CN" sz="1400" dirty="0"/>
          </a:p>
        </p:txBody>
      </p:sp>
      <p:sp>
        <p:nvSpPr>
          <p:cNvPr id="5" name="文本框 6"/>
          <p:cNvSpPr txBox="1"/>
          <p:nvPr/>
        </p:nvSpPr>
        <p:spPr>
          <a:xfrm>
            <a:off x="107504" y="1995686"/>
            <a:ext cx="4080681" cy="738664"/>
          </a:xfrm>
          <a:prstGeom prst="rect">
            <a:avLst/>
          </a:prstGeom>
          <a:noFill/>
        </p:spPr>
        <p:txBody>
          <a:bodyPr wrap="square" rtlCol="0">
            <a:spAutoFit/>
          </a:bodyPr>
          <a:lstStyle/>
          <a:p>
            <a:r>
              <a:rPr lang="zh-CN" altLang="en-US" sz="1400" dirty="0" smtClean="0"/>
              <a:t>新建</a:t>
            </a:r>
            <a:r>
              <a:rPr lang="en-US" altLang="zh-CN" sz="1400" dirty="0" err="1" smtClean="0"/>
              <a:t>btc</a:t>
            </a:r>
            <a:r>
              <a:rPr lang="zh-CN" altLang="en-US" sz="1400" dirty="0" smtClean="0"/>
              <a:t>并按参数赋值（类型为</a:t>
            </a:r>
            <a:r>
              <a:rPr lang="en-US" altLang="zh-CN" sz="1400" dirty="0" smtClean="0"/>
              <a:t>table</a:t>
            </a:r>
            <a:r>
              <a:rPr lang="zh-CN" altLang="en-US" sz="1400" dirty="0" smtClean="0"/>
              <a:t>）</a:t>
            </a:r>
            <a:endParaRPr lang="en-US" altLang="zh-CN" sz="1400" dirty="0" smtClean="0"/>
          </a:p>
          <a:p>
            <a:r>
              <a:rPr lang="zh-CN" altLang="en-US" sz="1400" dirty="0" smtClean="0"/>
              <a:t>调用</a:t>
            </a:r>
            <a:r>
              <a:rPr lang="en-US" altLang="zh-CN" sz="1400" dirty="0" err="1" smtClean="0"/>
              <a:t>chidb_Btree_insert</a:t>
            </a:r>
            <a:r>
              <a:rPr lang="zh-CN" altLang="en-US" sz="1400" dirty="0" smtClean="0"/>
              <a:t>函数插入</a:t>
            </a:r>
          </a:p>
          <a:p>
            <a:endParaRPr lang="zh-CN" altLang="en-US" sz="1400" dirty="0"/>
          </a:p>
        </p:txBody>
      </p:sp>
      <p:sp>
        <p:nvSpPr>
          <p:cNvPr id="6" name="文本框 2"/>
          <p:cNvSpPr txBox="1"/>
          <p:nvPr/>
        </p:nvSpPr>
        <p:spPr>
          <a:xfrm>
            <a:off x="126728" y="3291830"/>
            <a:ext cx="10522424" cy="523220"/>
          </a:xfrm>
          <a:prstGeom prst="rect">
            <a:avLst/>
          </a:prstGeom>
          <a:noFill/>
        </p:spPr>
        <p:txBody>
          <a:bodyPr wrap="square" rtlCol="0">
            <a:spAutoFit/>
          </a:bodyPr>
          <a:lstStyle/>
          <a:p>
            <a:r>
              <a:rPr lang="zh-CN" altLang="en-US" sz="1400" dirty="0"/>
              <a:t>新建</a:t>
            </a:r>
            <a:r>
              <a:rPr lang="en-US" altLang="zh-CN" sz="1400" dirty="0" err="1"/>
              <a:t>btc</a:t>
            </a:r>
            <a:r>
              <a:rPr lang="zh-CN" altLang="en-US" sz="1400" dirty="0"/>
              <a:t>并按参数赋值（类型为</a:t>
            </a:r>
            <a:r>
              <a:rPr lang="en-US" altLang="zh-CN" sz="1400" dirty="0"/>
              <a:t>index</a:t>
            </a:r>
            <a:r>
              <a:rPr lang="zh-CN" altLang="en-US" sz="1400" dirty="0"/>
              <a:t>）</a:t>
            </a:r>
            <a:endParaRPr lang="en-US" altLang="zh-CN" sz="1400" dirty="0"/>
          </a:p>
          <a:p>
            <a:r>
              <a:rPr lang="zh-CN" altLang="en-US" sz="1400" dirty="0"/>
              <a:t>调用</a:t>
            </a:r>
            <a:r>
              <a:rPr lang="en-US" altLang="zh-CN" sz="1400" dirty="0" err="1"/>
              <a:t>hidb_Btree_insert</a:t>
            </a:r>
            <a:r>
              <a:rPr lang="zh-CN" altLang="en-US" sz="1400" dirty="0"/>
              <a:t>函数插入</a:t>
            </a:r>
          </a:p>
        </p:txBody>
      </p:sp>
      <p:sp>
        <p:nvSpPr>
          <p:cNvPr id="8" name="矩形 7"/>
          <p:cNvSpPr/>
          <p:nvPr/>
        </p:nvSpPr>
        <p:spPr>
          <a:xfrm>
            <a:off x="126728" y="2984053"/>
            <a:ext cx="8117679" cy="307777"/>
          </a:xfrm>
          <a:prstGeom prst="rect">
            <a:avLst/>
          </a:prstGeom>
        </p:spPr>
        <p:txBody>
          <a:bodyPr wrap="square">
            <a:spAutoFit/>
          </a:bodyPr>
          <a:lstStyle/>
          <a:p>
            <a:r>
              <a:rPr lang="en-US" altLang="zh-CN" sz="1400" b="1" dirty="0" err="1"/>
              <a:t>int</a:t>
            </a:r>
            <a:r>
              <a:rPr lang="en-US" altLang="zh-CN" sz="1400" dirty="0"/>
              <a:t> </a:t>
            </a:r>
            <a:r>
              <a:rPr lang="en-US" altLang="zh-CN" sz="1400" dirty="0" err="1"/>
              <a:t>chidb_Btree_insertInIndex</a:t>
            </a:r>
            <a:r>
              <a:rPr lang="en-US" altLang="zh-CN" sz="1400" dirty="0"/>
              <a:t>(</a:t>
            </a:r>
            <a:r>
              <a:rPr lang="en-US" altLang="zh-CN" sz="1400" dirty="0" err="1"/>
              <a:t>BTree</a:t>
            </a:r>
            <a:r>
              <a:rPr lang="en-US" altLang="zh-CN" sz="1400" dirty="0"/>
              <a:t> *</a:t>
            </a:r>
            <a:r>
              <a:rPr lang="en-US" altLang="zh-CN" sz="1400" dirty="0" err="1"/>
              <a:t>bt</a:t>
            </a:r>
            <a:r>
              <a:rPr lang="en-US" altLang="zh-CN" sz="1400" dirty="0"/>
              <a:t>, </a:t>
            </a:r>
            <a:r>
              <a:rPr lang="en-US" altLang="zh-CN" sz="1400" dirty="0" err="1"/>
              <a:t>npage_t</a:t>
            </a:r>
            <a:r>
              <a:rPr lang="en-US" altLang="zh-CN" sz="1400" dirty="0"/>
              <a:t> </a:t>
            </a:r>
            <a:r>
              <a:rPr lang="en-US" altLang="zh-CN" sz="1400" dirty="0" err="1"/>
              <a:t>nroot</a:t>
            </a:r>
            <a:r>
              <a:rPr lang="en-US" altLang="zh-CN" sz="1400" dirty="0"/>
              <a:t>, </a:t>
            </a:r>
            <a:r>
              <a:rPr lang="en-US" altLang="zh-CN" sz="1400" dirty="0" err="1"/>
              <a:t>chidb_key_t</a:t>
            </a:r>
            <a:r>
              <a:rPr lang="en-US" altLang="zh-CN" sz="1400" dirty="0"/>
              <a:t> </a:t>
            </a:r>
            <a:r>
              <a:rPr lang="en-US" altLang="zh-CN" sz="1400" dirty="0" err="1"/>
              <a:t>keyIdx</a:t>
            </a:r>
            <a:r>
              <a:rPr lang="en-US" altLang="zh-CN" sz="1400" dirty="0"/>
              <a:t>, </a:t>
            </a:r>
            <a:r>
              <a:rPr lang="en-US" altLang="zh-CN" sz="1400" dirty="0" err="1"/>
              <a:t>chidb_key_t</a:t>
            </a:r>
            <a:r>
              <a:rPr lang="en-US" altLang="zh-CN" sz="1400" dirty="0"/>
              <a:t> </a:t>
            </a:r>
            <a:r>
              <a:rPr lang="en-US" altLang="zh-CN" sz="1400" dirty="0" err="1"/>
              <a:t>keyPk</a:t>
            </a:r>
            <a:r>
              <a:rPr lang="en-US" altLang="zh-CN" sz="1400" dirty="0"/>
              <a:t>)</a:t>
            </a:r>
          </a:p>
        </p:txBody>
      </p:sp>
    </p:spTree>
    <p:extLst>
      <p:ext uri="{BB962C8B-B14F-4D97-AF65-F5344CB8AC3E}">
        <p14:creationId xmlns:p14="http://schemas.microsoft.com/office/powerpoint/2010/main" val="13754594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19862" y="571410"/>
            <a:ext cx="1473958" cy="327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读取节点</a:t>
            </a:r>
            <a:endParaRPr lang="en-US" altLang="zh-CN" dirty="0" smtClean="0"/>
          </a:p>
        </p:txBody>
      </p:sp>
      <p:sp>
        <p:nvSpPr>
          <p:cNvPr id="3" name="菱形 2"/>
          <p:cNvSpPr/>
          <p:nvPr/>
        </p:nvSpPr>
        <p:spPr>
          <a:xfrm>
            <a:off x="905294" y="1260116"/>
            <a:ext cx="3703093" cy="75551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判断节点是否还有空间存放</a:t>
            </a:r>
            <a:r>
              <a:rPr lang="en-US" altLang="zh-CN" dirty="0" smtClean="0"/>
              <a:t>cell</a:t>
            </a:r>
            <a:endParaRPr lang="zh-CN" altLang="en-US" dirty="0"/>
          </a:p>
        </p:txBody>
      </p:sp>
      <p:sp>
        <p:nvSpPr>
          <p:cNvPr id="4" name="矩形 3"/>
          <p:cNvSpPr/>
          <p:nvPr/>
        </p:nvSpPr>
        <p:spPr>
          <a:xfrm>
            <a:off x="1733258" y="2830235"/>
            <a:ext cx="2190670" cy="600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调用</a:t>
            </a:r>
            <a:r>
              <a:rPr lang="en-US" altLang="zh-CN" dirty="0" err="1" smtClean="0"/>
              <a:t>insertNonFull</a:t>
            </a:r>
            <a:endParaRPr lang="en-US" altLang="zh-CN" dirty="0" smtClean="0"/>
          </a:p>
        </p:txBody>
      </p:sp>
      <p:sp>
        <p:nvSpPr>
          <p:cNvPr id="5" name="矩形 4"/>
          <p:cNvSpPr/>
          <p:nvPr/>
        </p:nvSpPr>
        <p:spPr>
          <a:xfrm>
            <a:off x="5834413" y="690953"/>
            <a:ext cx="1610436" cy="329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创建新节点</a:t>
            </a:r>
            <a:endParaRPr lang="zh-CN" altLang="en-US"/>
          </a:p>
        </p:txBody>
      </p:sp>
      <p:sp>
        <p:nvSpPr>
          <p:cNvPr id="6" name="矩形 5"/>
          <p:cNvSpPr/>
          <p:nvPr/>
        </p:nvSpPr>
        <p:spPr>
          <a:xfrm>
            <a:off x="5173633" y="1208246"/>
            <a:ext cx="2931996" cy="574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存储原来节点的内容（若为内部节点，存储右页信息）</a:t>
            </a:r>
            <a:endParaRPr lang="en-US" altLang="zh-CN" dirty="0" smtClean="0"/>
          </a:p>
        </p:txBody>
      </p:sp>
      <p:sp>
        <p:nvSpPr>
          <p:cNvPr id="7" name="矩形 6"/>
          <p:cNvSpPr/>
          <p:nvPr/>
        </p:nvSpPr>
        <p:spPr>
          <a:xfrm>
            <a:off x="5745702" y="1967046"/>
            <a:ext cx="1787857" cy="341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清空原节点内容</a:t>
            </a:r>
            <a:endParaRPr lang="en-US" altLang="zh-CN" dirty="0" smtClean="0"/>
          </a:p>
        </p:txBody>
      </p:sp>
      <p:sp>
        <p:nvSpPr>
          <p:cNvPr id="8" name="矩形 7"/>
          <p:cNvSpPr/>
          <p:nvPr/>
        </p:nvSpPr>
        <p:spPr>
          <a:xfrm>
            <a:off x="5145200" y="2500809"/>
            <a:ext cx="2988859" cy="3548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提取中心</a:t>
            </a:r>
            <a:r>
              <a:rPr lang="en-US" altLang="zh-CN" dirty="0" smtClean="0"/>
              <a:t>cell</a:t>
            </a:r>
            <a:r>
              <a:rPr lang="zh-CN" altLang="en-US" dirty="0" smtClean="0"/>
              <a:t>插入原节点</a:t>
            </a:r>
            <a:endParaRPr lang="en-US" altLang="zh-CN" dirty="0" smtClean="0"/>
          </a:p>
        </p:txBody>
      </p:sp>
      <p:sp>
        <p:nvSpPr>
          <p:cNvPr id="9" name="矩形 8"/>
          <p:cNvSpPr/>
          <p:nvPr/>
        </p:nvSpPr>
        <p:spPr>
          <a:xfrm>
            <a:off x="5397682" y="3048220"/>
            <a:ext cx="2483893" cy="382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将新建节点切分成两个</a:t>
            </a:r>
            <a:endParaRPr lang="en-US" altLang="zh-CN" dirty="0" smtClean="0"/>
          </a:p>
        </p:txBody>
      </p:sp>
      <p:sp>
        <p:nvSpPr>
          <p:cNvPr id="10" name="矩形 9"/>
          <p:cNvSpPr/>
          <p:nvPr/>
        </p:nvSpPr>
        <p:spPr>
          <a:xfrm>
            <a:off x="5397681" y="3688913"/>
            <a:ext cx="2483893" cy="382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右边成为原节点的右页</a:t>
            </a:r>
            <a:endParaRPr lang="en-US" altLang="zh-CN" dirty="0" smtClean="0"/>
          </a:p>
        </p:txBody>
      </p:sp>
      <p:cxnSp>
        <p:nvCxnSpPr>
          <p:cNvPr id="11" name="直接箭头连接符 10"/>
          <p:cNvCxnSpPr>
            <a:stCxn id="2" idx="2"/>
            <a:endCxn id="3" idx="0"/>
          </p:cNvCxnSpPr>
          <p:nvPr/>
        </p:nvCxnSpPr>
        <p:spPr>
          <a:xfrm>
            <a:off x="2756841" y="898957"/>
            <a:ext cx="0" cy="3611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3" idx="1"/>
            <a:endCxn id="4" idx="0"/>
          </p:cNvCxnSpPr>
          <p:nvPr/>
        </p:nvCxnSpPr>
        <p:spPr>
          <a:xfrm rot="10800000" flipH="1" flipV="1">
            <a:off x="905293" y="1637871"/>
            <a:ext cx="1923299" cy="1192363"/>
          </a:xfrm>
          <a:prstGeom prst="bentConnector4">
            <a:avLst>
              <a:gd name="adj1" fmla="val -11886"/>
              <a:gd name="adj2" fmla="val 6584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24"/>
          <p:cNvSpPr txBox="1"/>
          <p:nvPr/>
        </p:nvSpPr>
        <p:spPr>
          <a:xfrm>
            <a:off x="748343" y="1919378"/>
            <a:ext cx="655094" cy="369332"/>
          </a:xfrm>
          <a:prstGeom prst="rect">
            <a:avLst/>
          </a:prstGeom>
          <a:noFill/>
        </p:spPr>
        <p:txBody>
          <a:bodyPr wrap="square" rtlCol="0">
            <a:spAutoFit/>
          </a:bodyPr>
          <a:lstStyle/>
          <a:p>
            <a:r>
              <a:rPr lang="en-US" altLang="zh-CN" dirty="0"/>
              <a:t>Y</a:t>
            </a:r>
            <a:endParaRPr lang="zh-CN" altLang="en-US" dirty="0"/>
          </a:p>
        </p:txBody>
      </p:sp>
      <p:cxnSp>
        <p:nvCxnSpPr>
          <p:cNvPr id="14" name="肘形连接符 13"/>
          <p:cNvCxnSpPr>
            <a:stCxn id="3" idx="3"/>
            <a:endCxn id="5" idx="0"/>
          </p:cNvCxnSpPr>
          <p:nvPr/>
        </p:nvCxnSpPr>
        <p:spPr>
          <a:xfrm flipV="1">
            <a:off x="4608387" y="690953"/>
            <a:ext cx="2031244" cy="946919"/>
          </a:xfrm>
          <a:prstGeom prst="bentConnector4">
            <a:avLst>
              <a:gd name="adj1" fmla="val 30179"/>
              <a:gd name="adj2" fmla="val 12414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27"/>
          <p:cNvSpPr txBox="1"/>
          <p:nvPr/>
        </p:nvSpPr>
        <p:spPr>
          <a:xfrm>
            <a:off x="4701643" y="1287897"/>
            <a:ext cx="859809" cy="379650"/>
          </a:xfrm>
          <a:prstGeom prst="rect">
            <a:avLst/>
          </a:prstGeom>
          <a:noFill/>
        </p:spPr>
        <p:txBody>
          <a:bodyPr wrap="square" rtlCol="0">
            <a:spAutoFit/>
          </a:bodyPr>
          <a:lstStyle/>
          <a:p>
            <a:r>
              <a:rPr lang="en-US" altLang="zh-CN" dirty="0" smtClean="0"/>
              <a:t>N</a:t>
            </a:r>
            <a:endParaRPr lang="zh-CN" altLang="en-US" dirty="0"/>
          </a:p>
        </p:txBody>
      </p:sp>
      <p:sp>
        <p:nvSpPr>
          <p:cNvPr id="16" name="矩形 15"/>
          <p:cNvSpPr/>
          <p:nvPr/>
        </p:nvSpPr>
        <p:spPr>
          <a:xfrm>
            <a:off x="5360149" y="4329606"/>
            <a:ext cx="2558956" cy="32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左边被原中心</a:t>
            </a:r>
            <a:r>
              <a:rPr lang="en-US" altLang="zh-CN" dirty="0" smtClean="0"/>
              <a:t>cell</a:t>
            </a:r>
            <a:r>
              <a:rPr lang="zh-CN" altLang="en-US" dirty="0" smtClean="0"/>
              <a:t>索引</a:t>
            </a:r>
            <a:endParaRPr lang="en-US" altLang="zh-CN" dirty="0" smtClean="0"/>
          </a:p>
        </p:txBody>
      </p:sp>
      <p:cxnSp>
        <p:nvCxnSpPr>
          <p:cNvPr id="17" name="直接箭头连接符 16"/>
          <p:cNvCxnSpPr>
            <a:stCxn id="6" idx="2"/>
            <a:endCxn id="7" idx="0"/>
          </p:cNvCxnSpPr>
          <p:nvPr/>
        </p:nvCxnSpPr>
        <p:spPr>
          <a:xfrm>
            <a:off x="6639631" y="1782801"/>
            <a:ext cx="0" cy="1842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 idx="2"/>
            <a:endCxn id="6" idx="0"/>
          </p:cNvCxnSpPr>
          <p:nvPr/>
        </p:nvCxnSpPr>
        <p:spPr>
          <a:xfrm>
            <a:off x="6639631" y="1020184"/>
            <a:ext cx="0" cy="1880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7" idx="2"/>
            <a:endCxn id="8" idx="0"/>
          </p:cNvCxnSpPr>
          <p:nvPr/>
        </p:nvCxnSpPr>
        <p:spPr>
          <a:xfrm flipH="1">
            <a:off x="6639630" y="2308240"/>
            <a:ext cx="1" cy="1925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8" idx="2"/>
            <a:endCxn id="9" idx="0"/>
          </p:cNvCxnSpPr>
          <p:nvPr/>
        </p:nvCxnSpPr>
        <p:spPr>
          <a:xfrm flipH="1">
            <a:off x="6639629" y="2855651"/>
            <a:ext cx="1" cy="1925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9" idx="2"/>
            <a:endCxn id="10" idx="0"/>
          </p:cNvCxnSpPr>
          <p:nvPr/>
        </p:nvCxnSpPr>
        <p:spPr>
          <a:xfrm flipH="1">
            <a:off x="6639628" y="3430357"/>
            <a:ext cx="1" cy="258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2"/>
            <a:endCxn id="16" idx="0"/>
          </p:cNvCxnSpPr>
          <p:nvPr/>
        </p:nvCxnSpPr>
        <p:spPr>
          <a:xfrm flipH="1">
            <a:off x="6639627" y="4071050"/>
            <a:ext cx="1" cy="258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3"/>
          <p:cNvSpPr txBox="1"/>
          <p:nvPr/>
        </p:nvSpPr>
        <p:spPr>
          <a:xfrm>
            <a:off x="126349" y="123478"/>
            <a:ext cx="8884693" cy="307777"/>
          </a:xfrm>
          <a:prstGeom prst="rect">
            <a:avLst/>
          </a:prstGeom>
          <a:noFill/>
        </p:spPr>
        <p:txBody>
          <a:bodyPr wrap="square" rtlCol="0">
            <a:spAutoFit/>
          </a:bodyPr>
          <a:lstStyle/>
          <a:p>
            <a:r>
              <a:rPr lang="en-US" altLang="zh-CN" sz="1400" b="1" dirty="0" err="1"/>
              <a:t>int</a:t>
            </a:r>
            <a:r>
              <a:rPr lang="en-US" altLang="zh-CN" sz="1400" dirty="0"/>
              <a:t> </a:t>
            </a:r>
            <a:r>
              <a:rPr lang="en-US" altLang="zh-CN" sz="1400" dirty="0" err="1"/>
              <a:t>chidb_Btree_insert</a:t>
            </a:r>
            <a:r>
              <a:rPr lang="en-US" altLang="zh-CN" sz="1400" dirty="0"/>
              <a:t>(</a:t>
            </a:r>
            <a:r>
              <a:rPr lang="en-US" altLang="zh-CN" sz="1400" dirty="0" err="1"/>
              <a:t>BTree</a:t>
            </a:r>
            <a:r>
              <a:rPr lang="en-US" altLang="zh-CN" sz="1400" dirty="0"/>
              <a:t> *</a:t>
            </a:r>
            <a:r>
              <a:rPr lang="en-US" altLang="zh-CN" sz="1400" dirty="0" err="1"/>
              <a:t>bt</a:t>
            </a:r>
            <a:r>
              <a:rPr lang="en-US" altLang="zh-CN" sz="1400" dirty="0"/>
              <a:t>, </a:t>
            </a:r>
            <a:r>
              <a:rPr lang="en-US" altLang="zh-CN" sz="1400" dirty="0" err="1"/>
              <a:t>npage_t</a:t>
            </a:r>
            <a:r>
              <a:rPr lang="en-US" altLang="zh-CN" sz="1400" dirty="0"/>
              <a:t> </a:t>
            </a:r>
            <a:r>
              <a:rPr lang="en-US" altLang="zh-CN" sz="1400" dirty="0" err="1"/>
              <a:t>nroot</a:t>
            </a:r>
            <a:r>
              <a:rPr lang="en-US" altLang="zh-CN" sz="1400" dirty="0"/>
              <a:t>, </a:t>
            </a:r>
            <a:r>
              <a:rPr lang="en-US" altLang="zh-CN" sz="1400" dirty="0" err="1"/>
              <a:t>BTreeCell</a:t>
            </a:r>
            <a:r>
              <a:rPr lang="en-US" altLang="zh-CN" sz="1400" dirty="0"/>
              <a:t> *</a:t>
            </a:r>
            <a:r>
              <a:rPr lang="en-US" altLang="zh-CN" sz="1400" dirty="0" err="1"/>
              <a:t>btc</a:t>
            </a:r>
            <a:r>
              <a:rPr lang="en-US" altLang="zh-CN" sz="1400" dirty="0" smtClean="0"/>
              <a:t>)</a:t>
            </a:r>
            <a:endParaRPr lang="en-US" altLang="zh-CN" sz="1400" dirty="0"/>
          </a:p>
        </p:txBody>
      </p:sp>
    </p:spTree>
    <p:extLst>
      <p:ext uri="{BB962C8B-B14F-4D97-AF65-F5344CB8AC3E}">
        <p14:creationId xmlns:p14="http://schemas.microsoft.com/office/powerpoint/2010/main" val="22001816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0877" y="191483"/>
            <a:ext cx="6624736" cy="307777"/>
          </a:xfrm>
          <a:prstGeom prst="rect">
            <a:avLst/>
          </a:prstGeom>
        </p:spPr>
        <p:txBody>
          <a:bodyPr wrap="square">
            <a:spAutoFit/>
          </a:bodyPr>
          <a:lstStyle/>
          <a:p>
            <a:r>
              <a:rPr lang="en-US" altLang="zh-CN" sz="1400" b="1" dirty="0" err="1"/>
              <a:t>int</a:t>
            </a:r>
            <a:r>
              <a:rPr lang="en-US" altLang="zh-CN" sz="1400" dirty="0"/>
              <a:t> </a:t>
            </a:r>
            <a:r>
              <a:rPr lang="en-US" altLang="zh-CN" sz="1400" dirty="0" err="1"/>
              <a:t>chidb_Btree_insertNonFull</a:t>
            </a:r>
            <a:r>
              <a:rPr lang="en-US" altLang="zh-CN" sz="1400" dirty="0"/>
              <a:t>(</a:t>
            </a:r>
            <a:r>
              <a:rPr lang="en-US" altLang="zh-CN" sz="1400" dirty="0" err="1"/>
              <a:t>BTree</a:t>
            </a:r>
            <a:r>
              <a:rPr lang="en-US" altLang="zh-CN" sz="1400" dirty="0"/>
              <a:t> *</a:t>
            </a:r>
            <a:r>
              <a:rPr lang="en-US" altLang="zh-CN" sz="1400" dirty="0" err="1"/>
              <a:t>bt</a:t>
            </a:r>
            <a:r>
              <a:rPr lang="en-US" altLang="zh-CN" sz="1400" dirty="0"/>
              <a:t>, </a:t>
            </a:r>
            <a:r>
              <a:rPr lang="en-US" altLang="zh-CN" sz="1400" dirty="0" err="1"/>
              <a:t>npage_t</a:t>
            </a:r>
            <a:r>
              <a:rPr lang="en-US" altLang="zh-CN" sz="1400" dirty="0"/>
              <a:t> </a:t>
            </a:r>
            <a:r>
              <a:rPr lang="en-US" altLang="zh-CN" sz="1400" dirty="0" err="1"/>
              <a:t>npage</a:t>
            </a:r>
            <a:r>
              <a:rPr lang="en-US" altLang="zh-CN" sz="1400" dirty="0"/>
              <a:t>, </a:t>
            </a:r>
            <a:r>
              <a:rPr lang="en-US" altLang="zh-CN" sz="1400" dirty="0" err="1"/>
              <a:t>BTreeCell</a:t>
            </a:r>
            <a:r>
              <a:rPr lang="en-US" altLang="zh-CN" sz="1400" dirty="0"/>
              <a:t> *</a:t>
            </a:r>
            <a:r>
              <a:rPr lang="en-US" altLang="zh-CN" sz="1400" dirty="0" err="1"/>
              <a:t>btc</a:t>
            </a:r>
            <a:r>
              <a:rPr lang="en-US" altLang="zh-CN" sz="1400" dirty="0"/>
              <a:t>)</a:t>
            </a:r>
          </a:p>
        </p:txBody>
      </p:sp>
      <p:sp>
        <p:nvSpPr>
          <p:cNvPr id="3" name="文本框 3"/>
          <p:cNvSpPr txBox="1"/>
          <p:nvPr/>
        </p:nvSpPr>
        <p:spPr>
          <a:xfrm>
            <a:off x="1314069" y="1432616"/>
            <a:ext cx="2279176" cy="523220"/>
          </a:xfrm>
          <a:prstGeom prst="rect">
            <a:avLst/>
          </a:prstGeom>
          <a:noFill/>
        </p:spPr>
        <p:txBody>
          <a:bodyPr wrap="square" rtlCol="0">
            <a:spAutoFit/>
          </a:bodyPr>
          <a:lstStyle/>
          <a:p>
            <a:r>
              <a:rPr lang="zh-CN" altLang="en-US" sz="1400" dirty="0"/>
              <a:t>插入</a:t>
            </a:r>
            <a:r>
              <a:rPr lang="en-US" altLang="zh-CN" sz="1400" dirty="0" smtClean="0"/>
              <a:t>key=</a:t>
            </a:r>
            <a:r>
              <a:rPr lang="zh-CN" altLang="en-US" sz="1400" dirty="0"/>
              <a:t>当前</a:t>
            </a:r>
            <a:r>
              <a:rPr lang="en-US" altLang="zh-CN" sz="1400" dirty="0" smtClean="0"/>
              <a:t>key</a:t>
            </a:r>
          </a:p>
          <a:p>
            <a:r>
              <a:rPr lang="zh-CN" altLang="en-US" sz="1400" dirty="0" smtClean="0"/>
              <a:t>且为叶节点</a:t>
            </a:r>
            <a:endParaRPr lang="en-US" altLang="zh-CN" sz="1400" dirty="0" smtClean="0"/>
          </a:p>
        </p:txBody>
      </p:sp>
      <p:sp>
        <p:nvSpPr>
          <p:cNvPr id="4" name="文本框 5"/>
          <p:cNvSpPr txBox="1"/>
          <p:nvPr/>
        </p:nvSpPr>
        <p:spPr>
          <a:xfrm>
            <a:off x="4814499" y="1794962"/>
            <a:ext cx="2320119" cy="307777"/>
          </a:xfrm>
          <a:prstGeom prst="rect">
            <a:avLst/>
          </a:prstGeom>
          <a:noFill/>
        </p:spPr>
        <p:txBody>
          <a:bodyPr wrap="square" rtlCol="0">
            <a:spAutoFit/>
          </a:bodyPr>
          <a:lstStyle/>
          <a:p>
            <a:r>
              <a:rPr lang="zh-CN" altLang="en-US" sz="1400" dirty="0"/>
              <a:t>插入</a:t>
            </a:r>
            <a:r>
              <a:rPr lang="en-US" altLang="zh-CN" sz="1400" dirty="0" smtClean="0"/>
              <a:t>key</a:t>
            </a:r>
            <a:r>
              <a:rPr lang="zh-CN" altLang="en-US" sz="1400" dirty="0" smtClean="0"/>
              <a:t>≤当前</a:t>
            </a:r>
            <a:r>
              <a:rPr lang="en-US" altLang="zh-CN" sz="1400" dirty="0" smtClean="0"/>
              <a:t>key</a:t>
            </a:r>
          </a:p>
        </p:txBody>
      </p:sp>
      <p:sp>
        <p:nvSpPr>
          <p:cNvPr id="5" name="矩形 4"/>
          <p:cNvSpPr/>
          <p:nvPr/>
        </p:nvSpPr>
        <p:spPr>
          <a:xfrm>
            <a:off x="2747895" y="605827"/>
            <a:ext cx="1282893" cy="335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读取节点</a:t>
            </a:r>
          </a:p>
        </p:txBody>
      </p:sp>
      <p:sp>
        <p:nvSpPr>
          <p:cNvPr id="6" name="矩形 5"/>
          <p:cNvSpPr/>
          <p:nvPr/>
        </p:nvSpPr>
        <p:spPr>
          <a:xfrm>
            <a:off x="2660891" y="1093429"/>
            <a:ext cx="1456900" cy="399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t>遍历所有</a:t>
            </a:r>
            <a:r>
              <a:rPr lang="en-US" altLang="zh-CN" sz="1400" dirty="0" smtClean="0"/>
              <a:t>cell</a:t>
            </a:r>
          </a:p>
        </p:txBody>
      </p:sp>
      <p:sp>
        <p:nvSpPr>
          <p:cNvPr id="7" name="菱形 6"/>
          <p:cNvSpPr/>
          <p:nvPr/>
        </p:nvSpPr>
        <p:spPr>
          <a:xfrm>
            <a:off x="2031233" y="1711200"/>
            <a:ext cx="2716218" cy="81561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比较插入</a:t>
            </a:r>
            <a:r>
              <a:rPr lang="en-US" altLang="zh-CN" sz="1400" dirty="0" smtClean="0"/>
              <a:t>key</a:t>
            </a:r>
            <a:r>
              <a:rPr lang="zh-CN" altLang="en-US" sz="1400" dirty="0" smtClean="0"/>
              <a:t>与当前</a:t>
            </a:r>
            <a:r>
              <a:rPr lang="en-US" altLang="zh-CN" sz="1400" dirty="0" smtClean="0"/>
              <a:t>key</a:t>
            </a:r>
            <a:endParaRPr lang="zh-CN" altLang="en-US" sz="1400" dirty="0"/>
          </a:p>
        </p:txBody>
      </p:sp>
      <p:sp>
        <p:nvSpPr>
          <p:cNvPr id="8" name="矩形 7"/>
          <p:cNvSpPr/>
          <p:nvPr/>
        </p:nvSpPr>
        <p:spPr>
          <a:xfrm>
            <a:off x="6963" y="1889674"/>
            <a:ext cx="1419370" cy="450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重定义错误</a:t>
            </a:r>
          </a:p>
        </p:txBody>
      </p:sp>
      <p:sp>
        <p:nvSpPr>
          <p:cNvPr id="9" name="矩形 8"/>
          <p:cNvSpPr/>
          <p:nvPr/>
        </p:nvSpPr>
        <p:spPr>
          <a:xfrm>
            <a:off x="2942785" y="4285972"/>
            <a:ext cx="2530530" cy="325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t>插入在当前节点右页中</a:t>
            </a:r>
            <a:endParaRPr lang="zh-CN" altLang="en-US" sz="1400" dirty="0"/>
          </a:p>
        </p:txBody>
      </p:sp>
      <p:cxnSp>
        <p:nvCxnSpPr>
          <p:cNvPr id="10" name="直接箭头连接符 9"/>
          <p:cNvCxnSpPr>
            <a:stCxn id="5" idx="2"/>
            <a:endCxn id="6" idx="0"/>
          </p:cNvCxnSpPr>
          <p:nvPr/>
        </p:nvCxnSpPr>
        <p:spPr>
          <a:xfrm flipH="1">
            <a:off x="3389341" y="941121"/>
            <a:ext cx="1" cy="1523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6" idx="2"/>
            <a:endCxn id="7" idx="0"/>
          </p:cNvCxnSpPr>
          <p:nvPr/>
        </p:nvCxnSpPr>
        <p:spPr>
          <a:xfrm>
            <a:off x="3389341" y="1493259"/>
            <a:ext cx="1" cy="2179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7" idx="3"/>
            <a:endCxn id="14" idx="0"/>
          </p:cNvCxnSpPr>
          <p:nvPr/>
        </p:nvCxnSpPr>
        <p:spPr>
          <a:xfrm>
            <a:off x="4747451" y="2119006"/>
            <a:ext cx="1572677" cy="15632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42"/>
          <p:cNvSpPr txBox="1"/>
          <p:nvPr/>
        </p:nvSpPr>
        <p:spPr>
          <a:xfrm>
            <a:off x="4637956" y="2804991"/>
            <a:ext cx="423081" cy="307777"/>
          </a:xfrm>
          <a:prstGeom prst="rect">
            <a:avLst/>
          </a:prstGeom>
          <a:noFill/>
        </p:spPr>
        <p:txBody>
          <a:bodyPr wrap="square" rtlCol="0">
            <a:spAutoFit/>
          </a:bodyPr>
          <a:lstStyle/>
          <a:p>
            <a:r>
              <a:rPr lang="en-US" altLang="zh-CN" sz="1400" dirty="0" smtClean="0"/>
              <a:t>N</a:t>
            </a:r>
            <a:endParaRPr lang="zh-CN" altLang="en-US" sz="1400" dirty="0"/>
          </a:p>
        </p:txBody>
      </p:sp>
      <p:sp>
        <p:nvSpPr>
          <p:cNvPr id="14" name="菱形 13"/>
          <p:cNvSpPr/>
          <p:nvPr/>
        </p:nvSpPr>
        <p:spPr>
          <a:xfrm>
            <a:off x="4967693" y="2275332"/>
            <a:ext cx="2704870" cy="78127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判断当前节点是否为叶节点</a:t>
            </a:r>
            <a:endParaRPr lang="zh-CN" altLang="en-US" sz="1400" dirty="0"/>
          </a:p>
        </p:txBody>
      </p:sp>
      <p:sp>
        <p:nvSpPr>
          <p:cNvPr id="15" name="矩形 14"/>
          <p:cNvSpPr/>
          <p:nvPr/>
        </p:nvSpPr>
        <p:spPr>
          <a:xfrm>
            <a:off x="7191951" y="1088803"/>
            <a:ext cx="1582001" cy="404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插入当前节点</a:t>
            </a:r>
            <a:endParaRPr lang="zh-CN" altLang="en-US" sz="1400" dirty="0"/>
          </a:p>
        </p:txBody>
      </p:sp>
      <p:cxnSp>
        <p:nvCxnSpPr>
          <p:cNvPr id="16" name="直接箭头连接符 15"/>
          <p:cNvCxnSpPr>
            <a:stCxn id="7" idx="1"/>
            <a:endCxn id="8" idx="3"/>
          </p:cNvCxnSpPr>
          <p:nvPr/>
        </p:nvCxnSpPr>
        <p:spPr>
          <a:xfrm flipH="1" flipV="1">
            <a:off x="1426333" y="2114735"/>
            <a:ext cx="604900" cy="42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14" idx="3"/>
            <a:endCxn id="15" idx="2"/>
          </p:cNvCxnSpPr>
          <p:nvPr/>
        </p:nvCxnSpPr>
        <p:spPr>
          <a:xfrm flipV="1">
            <a:off x="7672563" y="1493259"/>
            <a:ext cx="310389" cy="117271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095925" y="4215098"/>
            <a:ext cx="2278035" cy="373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插入当前</a:t>
            </a:r>
            <a:r>
              <a:rPr lang="en-US" altLang="zh-CN" sz="1400" dirty="0" smtClean="0"/>
              <a:t>cell</a:t>
            </a:r>
            <a:r>
              <a:rPr lang="zh-CN" altLang="en-US" sz="1400" dirty="0" smtClean="0"/>
              <a:t>的子页</a:t>
            </a:r>
            <a:endParaRPr lang="zh-CN" altLang="en-US" sz="1400" dirty="0"/>
          </a:p>
        </p:txBody>
      </p:sp>
      <p:cxnSp>
        <p:nvCxnSpPr>
          <p:cNvPr id="19" name="肘形连接符 18"/>
          <p:cNvCxnSpPr>
            <a:stCxn id="14" idx="2"/>
            <a:endCxn id="18" idx="0"/>
          </p:cNvCxnSpPr>
          <p:nvPr/>
        </p:nvCxnSpPr>
        <p:spPr>
          <a:xfrm rot="16200000" flipH="1">
            <a:off x="6198289" y="3178443"/>
            <a:ext cx="1158493" cy="91481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67"/>
          <p:cNvSpPr txBox="1"/>
          <p:nvPr/>
        </p:nvSpPr>
        <p:spPr>
          <a:xfrm>
            <a:off x="6320128" y="3067826"/>
            <a:ext cx="423081" cy="307777"/>
          </a:xfrm>
          <a:prstGeom prst="rect">
            <a:avLst/>
          </a:prstGeom>
          <a:noFill/>
        </p:spPr>
        <p:txBody>
          <a:bodyPr wrap="square" rtlCol="0">
            <a:spAutoFit/>
          </a:bodyPr>
          <a:lstStyle/>
          <a:p>
            <a:r>
              <a:rPr lang="en-US" altLang="zh-CN" sz="1400" dirty="0" smtClean="0"/>
              <a:t>N</a:t>
            </a:r>
            <a:endParaRPr lang="zh-CN" altLang="en-US" sz="1400" dirty="0"/>
          </a:p>
        </p:txBody>
      </p:sp>
      <p:sp>
        <p:nvSpPr>
          <p:cNvPr id="21" name="文本框 70"/>
          <p:cNvSpPr txBox="1"/>
          <p:nvPr/>
        </p:nvSpPr>
        <p:spPr>
          <a:xfrm>
            <a:off x="2453657" y="2470582"/>
            <a:ext cx="1248771" cy="307777"/>
          </a:xfrm>
          <a:prstGeom prst="rect">
            <a:avLst/>
          </a:prstGeom>
          <a:noFill/>
        </p:spPr>
        <p:txBody>
          <a:bodyPr wrap="square" rtlCol="0">
            <a:spAutoFit/>
          </a:bodyPr>
          <a:lstStyle/>
          <a:p>
            <a:r>
              <a:rPr lang="zh-CN" altLang="en-US" sz="1400" dirty="0" smtClean="0"/>
              <a:t>遍历结束</a:t>
            </a:r>
            <a:endParaRPr lang="zh-CN" altLang="en-US" sz="1400" dirty="0"/>
          </a:p>
        </p:txBody>
      </p:sp>
      <p:cxnSp>
        <p:nvCxnSpPr>
          <p:cNvPr id="22" name="直接箭头连接符 21"/>
          <p:cNvCxnSpPr>
            <a:stCxn id="7" idx="2"/>
            <a:endCxn id="23" idx="0"/>
          </p:cNvCxnSpPr>
          <p:nvPr/>
        </p:nvCxnSpPr>
        <p:spPr>
          <a:xfrm>
            <a:off x="3389342" y="2526812"/>
            <a:ext cx="0" cy="1953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菱形 22"/>
          <p:cNvSpPr/>
          <p:nvPr/>
        </p:nvSpPr>
        <p:spPr>
          <a:xfrm>
            <a:off x="2137901" y="2722130"/>
            <a:ext cx="2502881" cy="78127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判断当前节点是否为叶节点</a:t>
            </a:r>
            <a:endParaRPr lang="zh-CN" altLang="en-US" sz="1400" dirty="0"/>
          </a:p>
        </p:txBody>
      </p:sp>
      <p:sp>
        <p:nvSpPr>
          <p:cNvPr id="24" name="文本框 83"/>
          <p:cNvSpPr txBox="1"/>
          <p:nvPr/>
        </p:nvSpPr>
        <p:spPr>
          <a:xfrm>
            <a:off x="1426332" y="2826962"/>
            <a:ext cx="721062" cy="307777"/>
          </a:xfrm>
          <a:prstGeom prst="rect">
            <a:avLst/>
          </a:prstGeom>
          <a:noFill/>
        </p:spPr>
        <p:txBody>
          <a:bodyPr wrap="square" rtlCol="0">
            <a:spAutoFit/>
          </a:bodyPr>
          <a:lstStyle/>
          <a:p>
            <a:r>
              <a:rPr lang="en-US" altLang="zh-CN" sz="1400" dirty="0" smtClean="0"/>
              <a:t>Y</a:t>
            </a:r>
            <a:endParaRPr lang="zh-CN" altLang="en-US" sz="1400" dirty="0"/>
          </a:p>
        </p:txBody>
      </p:sp>
      <p:sp>
        <p:nvSpPr>
          <p:cNvPr id="25" name="矩形 24"/>
          <p:cNvSpPr/>
          <p:nvPr/>
        </p:nvSpPr>
        <p:spPr>
          <a:xfrm>
            <a:off x="395927" y="4285973"/>
            <a:ext cx="2060811" cy="293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t>插入在叶节点最后</a:t>
            </a:r>
            <a:endParaRPr lang="zh-CN" altLang="en-US" sz="1400" dirty="0"/>
          </a:p>
        </p:txBody>
      </p:sp>
      <p:cxnSp>
        <p:nvCxnSpPr>
          <p:cNvPr id="26" name="肘形连接符 25"/>
          <p:cNvCxnSpPr>
            <a:stCxn id="23" idx="3"/>
            <a:endCxn id="9" idx="0"/>
          </p:cNvCxnSpPr>
          <p:nvPr/>
        </p:nvCxnSpPr>
        <p:spPr>
          <a:xfrm flipH="1">
            <a:off x="4208050" y="3112768"/>
            <a:ext cx="432732" cy="1173204"/>
          </a:xfrm>
          <a:prstGeom prst="bentConnector4">
            <a:avLst>
              <a:gd name="adj1" fmla="val -52827"/>
              <a:gd name="adj2" fmla="val 6664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23" idx="1"/>
            <a:endCxn id="25" idx="0"/>
          </p:cNvCxnSpPr>
          <p:nvPr/>
        </p:nvCxnSpPr>
        <p:spPr>
          <a:xfrm rot="10800000" flipV="1">
            <a:off x="1426333" y="3112767"/>
            <a:ext cx="711568" cy="117320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文本框 83"/>
          <p:cNvSpPr txBox="1"/>
          <p:nvPr/>
        </p:nvSpPr>
        <p:spPr>
          <a:xfrm>
            <a:off x="7969431" y="2339796"/>
            <a:ext cx="721062" cy="307777"/>
          </a:xfrm>
          <a:prstGeom prst="rect">
            <a:avLst/>
          </a:prstGeom>
          <a:noFill/>
        </p:spPr>
        <p:txBody>
          <a:bodyPr wrap="square" rtlCol="0">
            <a:spAutoFit/>
          </a:bodyPr>
          <a:lstStyle/>
          <a:p>
            <a:r>
              <a:rPr lang="en-US" altLang="zh-CN" sz="1400" dirty="0" smtClean="0"/>
              <a:t>Y</a:t>
            </a:r>
            <a:endParaRPr lang="zh-CN" altLang="en-US" sz="1400" dirty="0"/>
          </a:p>
        </p:txBody>
      </p:sp>
    </p:spTree>
    <p:extLst>
      <p:ext uri="{BB962C8B-B14F-4D97-AF65-F5344CB8AC3E}">
        <p14:creationId xmlns:p14="http://schemas.microsoft.com/office/powerpoint/2010/main" val="29690320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拆分节点</a:t>
            </a:r>
            <a:endParaRPr lang="zh-CN" altLang="en-US" dirty="0"/>
          </a:p>
        </p:txBody>
      </p:sp>
      <p:sp>
        <p:nvSpPr>
          <p:cNvPr id="3" name="内容占位符 2"/>
          <p:cNvSpPr>
            <a:spLocks noGrp="1"/>
          </p:cNvSpPr>
          <p:nvPr>
            <p:ph idx="1"/>
          </p:nvPr>
        </p:nvSpPr>
        <p:spPr>
          <a:xfrm>
            <a:off x="179512" y="1563637"/>
            <a:ext cx="8784976" cy="3030985"/>
          </a:xfrm>
        </p:spPr>
        <p:txBody>
          <a:bodyPr/>
          <a:lstStyle/>
          <a:p>
            <a:pPr marL="0" indent="0">
              <a:buNone/>
            </a:pPr>
            <a:r>
              <a:rPr lang="en-US" altLang="zh-CN" sz="1600" b="1" dirty="0" err="1">
                <a:latin typeface="+mn-ea"/>
              </a:rPr>
              <a:t>int</a:t>
            </a:r>
            <a:r>
              <a:rPr lang="en-US" altLang="zh-CN" sz="1600" dirty="0">
                <a:latin typeface="+mn-ea"/>
              </a:rPr>
              <a:t> </a:t>
            </a:r>
            <a:r>
              <a:rPr lang="en-US" altLang="zh-CN" sz="1600" dirty="0" err="1">
                <a:latin typeface="+mn-ea"/>
              </a:rPr>
              <a:t>chidb_Btree_split</a:t>
            </a:r>
            <a:r>
              <a:rPr lang="en-US" altLang="zh-CN" sz="1600" dirty="0">
                <a:latin typeface="+mn-ea"/>
              </a:rPr>
              <a:t>(</a:t>
            </a:r>
            <a:r>
              <a:rPr lang="en-US" altLang="zh-CN" sz="1600" dirty="0" err="1">
                <a:latin typeface="+mn-ea"/>
              </a:rPr>
              <a:t>BTree</a:t>
            </a:r>
            <a:r>
              <a:rPr lang="en-US" altLang="zh-CN" sz="1600" dirty="0">
                <a:latin typeface="+mn-ea"/>
              </a:rPr>
              <a:t> *</a:t>
            </a:r>
            <a:r>
              <a:rPr lang="en-US" altLang="zh-CN" sz="1600" dirty="0" err="1">
                <a:latin typeface="+mn-ea"/>
              </a:rPr>
              <a:t>bt</a:t>
            </a:r>
            <a:r>
              <a:rPr lang="en-US" altLang="zh-CN" sz="1600" dirty="0">
                <a:latin typeface="+mn-ea"/>
              </a:rPr>
              <a:t>, </a:t>
            </a:r>
            <a:r>
              <a:rPr lang="en-US" altLang="zh-CN" sz="1600" dirty="0" err="1">
                <a:latin typeface="+mn-ea"/>
              </a:rPr>
              <a:t>npage_t</a:t>
            </a:r>
            <a:r>
              <a:rPr lang="en-US" altLang="zh-CN" sz="1600" dirty="0">
                <a:latin typeface="+mn-ea"/>
              </a:rPr>
              <a:t> </a:t>
            </a:r>
            <a:r>
              <a:rPr lang="en-US" altLang="zh-CN" sz="1600" dirty="0" err="1">
                <a:latin typeface="+mn-ea"/>
              </a:rPr>
              <a:t>npage_parent</a:t>
            </a:r>
            <a:r>
              <a:rPr lang="en-US" altLang="zh-CN" sz="1600" dirty="0">
                <a:latin typeface="+mn-ea"/>
              </a:rPr>
              <a:t>, </a:t>
            </a:r>
            <a:r>
              <a:rPr lang="en-US" altLang="zh-CN" sz="1600" dirty="0" err="1">
                <a:latin typeface="+mn-ea"/>
              </a:rPr>
              <a:t>npage_t</a:t>
            </a:r>
            <a:r>
              <a:rPr lang="en-US" altLang="zh-CN" sz="1600" dirty="0">
                <a:latin typeface="+mn-ea"/>
              </a:rPr>
              <a:t> </a:t>
            </a:r>
            <a:r>
              <a:rPr lang="en-US" altLang="zh-CN" sz="1600" dirty="0" err="1">
                <a:latin typeface="+mn-ea"/>
              </a:rPr>
              <a:t>npage_child</a:t>
            </a:r>
            <a:r>
              <a:rPr lang="en-US" altLang="zh-CN" sz="1600" dirty="0">
                <a:latin typeface="+mn-ea"/>
              </a:rPr>
              <a:t>, </a:t>
            </a:r>
            <a:r>
              <a:rPr lang="en-US" altLang="zh-CN" sz="1600" dirty="0" err="1">
                <a:latin typeface="+mn-ea"/>
              </a:rPr>
              <a:t>ncell_t</a:t>
            </a:r>
            <a:r>
              <a:rPr lang="en-US" altLang="zh-CN" sz="1600" dirty="0">
                <a:latin typeface="+mn-ea"/>
              </a:rPr>
              <a:t> </a:t>
            </a:r>
            <a:r>
              <a:rPr lang="en-US" altLang="zh-CN" sz="1600" dirty="0" err="1">
                <a:latin typeface="+mn-ea"/>
              </a:rPr>
              <a:t>parent_ncell</a:t>
            </a:r>
            <a:r>
              <a:rPr lang="en-US" altLang="zh-CN" sz="1600" dirty="0">
                <a:latin typeface="+mn-ea"/>
              </a:rPr>
              <a:t>, </a:t>
            </a:r>
            <a:r>
              <a:rPr lang="en-US" altLang="zh-CN" sz="1600" dirty="0" err="1">
                <a:latin typeface="+mn-ea"/>
              </a:rPr>
              <a:t>npage_t</a:t>
            </a:r>
            <a:r>
              <a:rPr lang="en-US" altLang="zh-CN" sz="1600" dirty="0">
                <a:latin typeface="+mn-ea"/>
              </a:rPr>
              <a:t> *npage_child2</a:t>
            </a:r>
            <a:r>
              <a:rPr lang="en-US" altLang="zh-CN" sz="1600" dirty="0" smtClean="0">
                <a:latin typeface="+mn-ea"/>
              </a:rPr>
              <a:t>)</a:t>
            </a:r>
          </a:p>
          <a:p>
            <a:pPr marL="0" indent="0">
              <a:buNone/>
            </a:pPr>
            <a:endParaRPr lang="en-US" altLang="zh-CN" sz="1400" dirty="0">
              <a:latin typeface="+mn-ea"/>
            </a:endParaRPr>
          </a:p>
          <a:p>
            <a:r>
              <a:rPr lang="zh-CN" altLang="en-US" sz="1600" dirty="0"/>
              <a:t>新建一个结点用于存储切分的左半部分</a:t>
            </a:r>
            <a:r>
              <a:rPr lang="en-US" altLang="zh-CN" sz="1600" dirty="0"/>
              <a:t>cells</a:t>
            </a:r>
          </a:p>
          <a:p>
            <a:r>
              <a:rPr lang="zh-CN" altLang="en-US" sz="1600" dirty="0"/>
              <a:t>右半部分</a:t>
            </a:r>
            <a:r>
              <a:rPr lang="en-US" altLang="zh-CN" sz="1600" dirty="0"/>
              <a:t>cells</a:t>
            </a:r>
            <a:r>
              <a:rPr lang="zh-CN" altLang="en-US" sz="1600" dirty="0"/>
              <a:t>保留在原节点中</a:t>
            </a:r>
            <a:endParaRPr lang="en-US" altLang="zh-CN" sz="1600" dirty="0"/>
          </a:p>
          <a:p>
            <a:r>
              <a:rPr lang="zh-CN" altLang="en-US" sz="1600" dirty="0"/>
              <a:t>将要切分的结点的中间</a:t>
            </a:r>
            <a:r>
              <a:rPr lang="en-US" altLang="zh-CN" sz="1600" dirty="0"/>
              <a:t>Cell</a:t>
            </a:r>
            <a:r>
              <a:rPr lang="zh-CN" altLang="en-US" sz="1600" dirty="0"/>
              <a:t>提升到父结点中</a:t>
            </a:r>
            <a:endParaRPr lang="en-US" altLang="zh-CN" sz="1600" dirty="0"/>
          </a:p>
          <a:p>
            <a:r>
              <a:rPr lang="zh-CN" altLang="en-US" sz="1600" dirty="0"/>
              <a:t>中间</a:t>
            </a:r>
            <a:r>
              <a:rPr lang="en-US" altLang="zh-CN" sz="1600" dirty="0"/>
              <a:t>cell</a:t>
            </a:r>
            <a:r>
              <a:rPr lang="zh-CN" altLang="en-US" sz="1600" dirty="0"/>
              <a:t>提升后子页更新为新建节点</a:t>
            </a:r>
            <a:endParaRPr lang="en-US" altLang="zh-CN" sz="1600" dirty="0"/>
          </a:p>
          <a:p>
            <a:r>
              <a:rPr lang="zh-CN" altLang="en-US" sz="1600" dirty="0"/>
              <a:t>若提升</a:t>
            </a:r>
            <a:r>
              <a:rPr lang="en-US" altLang="zh-CN" sz="1600" dirty="0"/>
              <a:t>cell</a:t>
            </a:r>
            <a:r>
              <a:rPr lang="zh-CN" altLang="en-US" sz="1600" dirty="0"/>
              <a:t>原所在节点为内部节点，则新建节点的右页为其子页</a:t>
            </a:r>
            <a:endParaRPr lang="en-US" altLang="zh-CN" sz="1600" dirty="0"/>
          </a:p>
          <a:p>
            <a:pPr marL="0" indent="0">
              <a:buNone/>
            </a:pPr>
            <a:endParaRPr lang="en-US" altLang="zh-CN" sz="1400" dirty="0" smtClean="0">
              <a:latin typeface="+mn-ea"/>
            </a:endParaRPr>
          </a:p>
          <a:p>
            <a:endParaRPr lang="zh-CN" altLang="en-US" dirty="0"/>
          </a:p>
        </p:txBody>
      </p:sp>
    </p:spTree>
    <p:extLst>
      <p:ext uri="{BB962C8B-B14F-4D97-AF65-F5344CB8AC3E}">
        <p14:creationId xmlns:p14="http://schemas.microsoft.com/office/powerpoint/2010/main" val="26963175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完成的功能</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442946103"/>
              </p:ext>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07596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2. </a:t>
            </a:r>
            <a:r>
              <a:rPr lang="zh-CN" altLang="en-US" dirty="0" smtClean="0"/>
              <a:t>数据库机</a:t>
            </a:r>
            <a:endParaRPr lang="zh-CN" altLang="en-US" dirty="0"/>
          </a:p>
        </p:txBody>
      </p:sp>
      <p:sp>
        <p:nvSpPr>
          <p:cNvPr id="3" name="副标题 2"/>
          <p:cNvSpPr>
            <a:spLocks noGrp="1"/>
          </p:cNvSpPr>
          <p:nvPr>
            <p:ph type="subTitle" idx="1"/>
          </p:nvPr>
        </p:nvSpPr>
        <p:spPr/>
        <p:txBody>
          <a:bodyPr/>
          <a:lstStyle/>
          <a:p>
            <a:r>
              <a:rPr lang="en-US" altLang="zh-CN" dirty="0" smtClean="0"/>
              <a:t>Database Machine</a:t>
            </a:r>
            <a:endParaRPr lang="zh-CN" altLang="en-US" dirty="0"/>
          </a:p>
        </p:txBody>
      </p:sp>
    </p:spTree>
    <p:extLst>
      <p:ext uri="{BB962C8B-B14F-4D97-AF65-F5344CB8AC3E}">
        <p14:creationId xmlns:p14="http://schemas.microsoft.com/office/powerpoint/2010/main" val="10538458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介绍</a:t>
            </a:r>
            <a:endParaRPr lang="zh-CN" altLang="en-US" dirty="0"/>
          </a:p>
        </p:txBody>
      </p:sp>
      <p:sp>
        <p:nvSpPr>
          <p:cNvPr id="3" name="内容占位符 2"/>
          <p:cNvSpPr>
            <a:spLocks noGrp="1"/>
          </p:cNvSpPr>
          <p:nvPr>
            <p:ph idx="1"/>
          </p:nvPr>
        </p:nvSpPr>
        <p:spPr>
          <a:xfrm>
            <a:off x="457200" y="1869673"/>
            <a:ext cx="8229600" cy="2724950"/>
          </a:xfrm>
        </p:spPr>
        <p:txBody>
          <a:bodyPr/>
          <a:lstStyle/>
          <a:p>
            <a:pPr algn="just">
              <a:spcAft>
                <a:spcPts val="0"/>
              </a:spcAft>
            </a:pPr>
            <a:r>
              <a:rPr lang="zh-CN" altLang="zh-CN" kern="100" dirty="0">
                <a:latin typeface="等线" panose="02010600030101010101" pitchFamily="2" charset="-122"/>
                <a:cs typeface="Times New Roman" panose="02020603050405020304" pitchFamily="18" charset="0"/>
              </a:rPr>
              <a:t>在本项目中，数据库机是实际操作数据库文件的部分，</a:t>
            </a:r>
            <a:r>
              <a:rPr lang="en-US" altLang="zh-CN" kern="100" dirty="0">
                <a:latin typeface="等线" panose="02010600030101010101" pitchFamily="2" charset="-122"/>
                <a:cs typeface="Times New Roman" panose="02020603050405020304" pitchFamily="18" charset="0"/>
              </a:rPr>
              <a:t>DBM</a:t>
            </a:r>
            <a:r>
              <a:rPr lang="zh-CN" altLang="zh-CN" kern="100" dirty="0">
                <a:latin typeface="等线" panose="02010600030101010101" pitchFamily="2" charset="-122"/>
                <a:cs typeface="Times New Roman" panose="02020603050405020304" pitchFamily="18" charset="0"/>
              </a:rPr>
              <a:t>相当于一个</a:t>
            </a:r>
            <a:r>
              <a:rPr lang="en-US" altLang="zh-CN" kern="100" dirty="0" err="1">
                <a:latin typeface="等线" panose="02010600030101010101" pitchFamily="2" charset="-122"/>
                <a:cs typeface="Times New Roman" panose="02020603050405020304" pitchFamily="18" charset="0"/>
              </a:rPr>
              <a:t>cpu</a:t>
            </a:r>
            <a:r>
              <a:rPr lang="zh-CN" altLang="zh-CN" kern="100" dirty="0">
                <a:latin typeface="等线" panose="02010600030101010101" pitchFamily="2" charset="-122"/>
                <a:cs typeface="Times New Roman" panose="02020603050405020304" pitchFamily="18" charset="0"/>
              </a:rPr>
              <a:t>，用于逐条处理</a:t>
            </a:r>
            <a:r>
              <a:rPr lang="en-US" altLang="zh-CN" kern="100" dirty="0" err="1">
                <a:latin typeface="等线" panose="02010600030101010101" pitchFamily="2" charset="-122"/>
                <a:cs typeface="Times New Roman" panose="02020603050405020304" pitchFamily="18" charset="0"/>
              </a:rPr>
              <a:t>dbm</a:t>
            </a:r>
            <a:r>
              <a:rPr lang="zh-CN" altLang="zh-CN" kern="100" dirty="0">
                <a:latin typeface="等线" panose="02010600030101010101" pitchFamily="2" charset="-122"/>
                <a:cs typeface="Times New Roman" panose="02020603050405020304" pitchFamily="18" charset="0"/>
              </a:rPr>
              <a:t>指令，操作寄存器和游标来返回</a:t>
            </a:r>
            <a:r>
              <a:rPr lang="en-US" altLang="zh-CN" kern="100" dirty="0" err="1">
                <a:latin typeface="等线" panose="02010600030101010101" pitchFamily="2" charset="-122"/>
                <a:cs typeface="Times New Roman" panose="02020603050405020304" pitchFamily="18" charset="0"/>
              </a:rPr>
              <a:t>sql</a:t>
            </a:r>
            <a:r>
              <a:rPr lang="zh-CN" altLang="zh-CN" kern="100" dirty="0">
                <a:latin typeface="等线" panose="02010600030101010101" pitchFamily="2" charset="-122"/>
                <a:cs typeface="Times New Roman" panose="02020603050405020304" pitchFamily="18" charset="0"/>
              </a:rPr>
              <a:t>语句的结果。</a:t>
            </a:r>
          </a:p>
          <a:p>
            <a:pPr algn="just">
              <a:spcAft>
                <a:spcPts val="0"/>
              </a:spcAft>
            </a:pPr>
            <a:r>
              <a:rPr lang="en-US" altLang="zh-CN" kern="100" dirty="0" err="1">
                <a:latin typeface="等线" panose="02010600030101010101" pitchFamily="2" charset="-122"/>
                <a:cs typeface="Times New Roman" panose="02020603050405020304" pitchFamily="18" charset="0"/>
              </a:rPr>
              <a:t>dbm</a:t>
            </a:r>
            <a:r>
              <a:rPr lang="zh-CN" altLang="zh-CN" kern="100" dirty="0">
                <a:latin typeface="等线" panose="02010600030101010101" pitchFamily="2" charset="-122"/>
                <a:cs typeface="Times New Roman" panose="02020603050405020304" pitchFamily="18" charset="0"/>
              </a:rPr>
              <a:t>对用户透明，用户使用</a:t>
            </a:r>
            <a:r>
              <a:rPr lang="en-US" altLang="zh-CN" kern="100" dirty="0">
                <a:latin typeface="等线" panose="02010600030101010101" pitchFamily="2" charset="-122"/>
                <a:cs typeface="Times New Roman" panose="02020603050405020304" pitchFamily="18" charset="0"/>
              </a:rPr>
              <a:t>SQL</a:t>
            </a:r>
            <a:r>
              <a:rPr lang="zh-CN" altLang="zh-CN" kern="100" dirty="0">
                <a:latin typeface="等线" panose="02010600030101010101" pitchFamily="2" charset="-122"/>
                <a:cs typeface="Times New Roman" panose="02020603050405020304" pitchFamily="18" charset="0"/>
              </a:rPr>
              <a:t>操作数据库，而真正操作具体数据的是</a:t>
            </a:r>
            <a:r>
              <a:rPr lang="en-US" altLang="zh-CN" kern="100" dirty="0" err="1">
                <a:latin typeface="等线" panose="02010600030101010101" pitchFamily="2" charset="-122"/>
                <a:cs typeface="Times New Roman" panose="02020603050405020304" pitchFamily="18" charset="0"/>
              </a:rPr>
              <a:t>dbm</a:t>
            </a:r>
            <a:r>
              <a:rPr lang="zh-CN" altLang="zh-CN" kern="100" dirty="0">
                <a:latin typeface="等线" panose="02010600030101010101" pitchFamily="2" charset="-122"/>
                <a:cs typeface="Times New Roman" panose="02020603050405020304" pitchFamily="18" charset="0"/>
              </a:rPr>
              <a:t>指令</a:t>
            </a:r>
            <a:r>
              <a:rPr lang="zh-CN" altLang="zh-CN" kern="100" dirty="0" smtClean="0">
                <a:latin typeface="等线" panose="02010600030101010101" pitchFamily="2" charset="-122"/>
                <a:cs typeface="Times New Roman" panose="02020603050405020304" pitchFamily="18" charset="0"/>
              </a:rPr>
              <a:t>。</a:t>
            </a:r>
            <a:endParaRPr lang="zh-CN" altLang="zh-CN"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678284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数据流图</a:t>
            </a:r>
            <a:endParaRPr lang="zh-CN" altLang="en-US" dirty="0"/>
          </a:p>
        </p:txBody>
      </p:sp>
      <p:sp>
        <p:nvSpPr>
          <p:cNvPr id="3" name="内容占位符 2"/>
          <p:cNvSpPr>
            <a:spLocks noGrp="1"/>
          </p:cNvSpPr>
          <p:nvPr>
            <p:ph idx="1"/>
          </p:nvPr>
        </p:nvSpPr>
        <p:spPr/>
        <p:txBody>
          <a:bodyPr/>
          <a:lstStyle/>
          <a:p>
            <a:pPr marL="0" indent="0">
              <a:buNone/>
            </a:pPr>
            <a:r>
              <a:rPr lang="zh-CN" altLang="en-US" dirty="0"/>
              <a:t>用户输入</a:t>
            </a:r>
            <a:r>
              <a:rPr lang="en-US" altLang="zh-CN" dirty="0"/>
              <a:t>SQL</a:t>
            </a:r>
            <a:r>
              <a:rPr lang="zh-CN" altLang="en-US" dirty="0"/>
              <a:t>语句后，由</a:t>
            </a:r>
            <a:r>
              <a:rPr lang="en-US" altLang="zh-CN" dirty="0" err="1"/>
              <a:t>sql</a:t>
            </a:r>
            <a:r>
              <a:rPr lang="zh-CN" altLang="en-US" dirty="0"/>
              <a:t>编译器将</a:t>
            </a:r>
            <a:r>
              <a:rPr lang="en-US" altLang="zh-CN" dirty="0" err="1"/>
              <a:t>sql</a:t>
            </a:r>
            <a:r>
              <a:rPr lang="zh-CN" altLang="en-US" dirty="0"/>
              <a:t>语句编译成</a:t>
            </a:r>
            <a:r>
              <a:rPr lang="en-US" altLang="zh-CN" dirty="0"/>
              <a:t>DBM</a:t>
            </a:r>
            <a:r>
              <a:rPr lang="zh-CN" altLang="en-US" dirty="0"/>
              <a:t>指令序列，交给</a:t>
            </a:r>
            <a:r>
              <a:rPr lang="en-US" altLang="zh-CN" dirty="0" err="1"/>
              <a:t>dbm</a:t>
            </a:r>
            <a:r>
              <a:rPr lang="zh-CN" altLang="en-US" dirty="0"/>
              <a:t>执行，当指令序列执行完毕后，</a:t>
            </a:r>
            <a:r>
              <a:rPr lang="en-US" altLang="zh-CN" dirty="0" err="1"/>
              <a:t>chidb</a:t>
            </a:r>
            <a:r>
              <a:rPr lang="en-US" altLang="zh-CN" dirty="0"/>
              <a:t> </a:t>
            </a:r>
            <a:r>
              <a:rPr lang="en-US" altLang="zh-CN" dirty="0" err="1"/>
              <a:t>api</a:t>
            </a:r>
            <a:r>
              <a:rPr lang="zh-CN" altLang="en-US" dirty="0"/>
              <a:t>从</a:t>
            </a:r>
            <a:r>
              <a:rPr lang="en-US" altLang="zh-CN" dirty="0" err="1"/>
              <a:t>dbm</a:t>
            </a:r>
            <a:r>
              <a:rPr lang="zh-CN" altLang="en-US" dirty="0"/>
              <a:t>中取出</a:t>
            </a:r>
            <a:r>
              <a:rPr lang="en-US" altLang="zh-CN" dirty="0"/>
              <a:t>SQL</a:t>
            </a:r>
            <a:r>
              <a:rPr lang="zh-CN" altLang="en-US" dirty="0"/>
              <a:t>执行结果，返回给用户</a:t>
            </a:r>
          </a:p>
          <a:p>
            <a:endParaRPr lang="zh-CN" altLang="en-US" dirty="0"/>
          </a:p>
        </p:txBody>
      </p:sp>
      <p:pic>
        <p:nvPicPr>
          <p:cNvPr id="4" name="图片 3" descr="图片包含 屏幕截图&#10;&#10;描述已自动生成">
            <a:extLst>
              <a:ext uri="{FF2B5EF4-FFF2-40B4-BE49-F238E27FC236}">
                <a16:creationId xmlns="" xmlns:a16="http://schemas.microsoft.com/office/drawing/2014/main" id="{E3CD9068-A5A6-4179-A862-35A930605AAE}"/>
              </a:ext>
            </a:extLst>
          </p:cNvPr>
          <p:cNvPicPr/>
          <p:nvPr/>
        </p:nvPicPr>
        <p:blipFill>
          <a:blip r:embed="rId2">
            <a:extLst>
              <a:ext uri="{28A0092B-C50C-407E-A947-70E740481C1C}">
                <a14:useLocalDpi xmlns:a14="http://schemas.microsoft.com/office/drawing/2010/main" val="0"/>
              </a:ext>
            </a:extLst>
          </a:blip>
          <a:stretch>
            <a:fillRect/>
          </a:stretch>
        </p:blipFill>
        <p:spPr>
          <a:xfrm>
            <a:off x="-30673" y="2243577"/>
            <a:ext cx="9397712" cy="1881623"/>
          </a:xfrm>
          <a:prstGeom prst="rect">
            <a:avLst/>
          </a:prstGeom>
        </p:spPr>
      </p:pic>
    </p:spTree>
    <p:extLst>
      <p:ext uri="{BB962C8B-B14F-4D97-AF65-F5344CB8AC3E}">
        <p14:creationId xmlns:p14="http://schemas.microsoft.com/office/powerpoint/2010/main" val="27109773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789552"/>
          </a:xfrm>
        </p:spPr>
        <p:txBody>
          <a:bodyPr/>
          <a:lstStyle/>
          <a:p>
            <a:r>
              <a:rPr lang="en-US" altLang="zh-CN" dirty="0" smtClean="0"/>
              <a:t>DBM</a:t>
            </a:r>
            <a:r>
              <a:rPr lang="zh-CN" altLang="en-US" dirty="0" smtClean="0"/>
              <a:t>数据结构</a:t>
            </a:r>
            <a:endParaRPr lang="zh-CN" altLang="en-US" dirty="0"/>
          </a:p>
        </p:txBody>
      </p:sp>
      <p:sp>
        <p:nvSpPr>
          <p:cNvPr id="3" name="内容占位符 2"/>
          <p:cNvSpPr>
            <a:spLocks noGrp="1"/>
          </p:cNvSpPr>
          <p:nvPr>
            <p:ph idx="1"/>
          </p:nvPr>
        </p:nvSpPr>
        <p:spPr>
          <a:xfrm>
            <a:off x="467544" y="843558"/>
            <a:ext cx="8229600" cy="2052228"/>
          </a:xfrm>
        </p:spPr>
        <p:txBody>
          <a:bodyPr>
            <a:normAutofit fontScale="62500" lnSpcReduction="20000"/>
          </a:bodyPr>
          <a:lstStyle/>
          <a:p>
            <a:pPr marL="468000" indent="-360000">
              <a:spcBef>
                <a:spcPts val="600"/>
              </a:spcBef>
              <a:spcAft>
                <a:spcPts val="1800"/>
              </a:spcAft>
            </a:pPr>
            <a:r>
              <a:rPr lang="zh-CN" altLang="en-US" sz="1800" dirty="0"/>
              <a:t>在本项目中，一个</a:t>
            </a:r>
            <a:r>
              <a:rPr lang="en-US" altLang="zh-CN" sz="1800" dirty="0" err="1"/>
              <a:t>chidb_stmt</a:t>
            </a:r>
            <a:r>
              <a:rPr lang="en-US" altLang="zh-CN" sz="1800" dirty="0"/>
              <a:t> </a:t>
            </a:r>
            <a:r>
              <a:rPr lang="zh-CN" altLang="en-US" sz="1800" dirty="0"/>
              <a:t>结构体代表了一个</a:t>
            </a:r>
            <a:r>
              <a:rPr lang="en-US" altLang="zh-CN" sz="1800" dirty="0" err="1"/>
              <a:t>dbm</a:t>
            </a:r>
            <a:r>
              <a:rPr lang="zh-CN" altLang="en-US" sz="1800" dirty="0"/>
              <a:t>，其中</a:t>
            </a:r>
            <a:endParaRPr lang="en-US" altLang="zh-CN" sz="1800" dirty="0"/>
          </a:p>
          <a:p>
            <a:pPr marL="468000" indent="-360000">
              <a:spcBef>
                <a:spcPts val="600"/>
              </a:spcBef>
              <a:spcAft>
                <a:spcPts val="1800"/>
              </a:spcAft>
            </a:pPr>
            <a:r>
              <a:rPr lang="de-DE" altLang="zh-CN" sz="1800" dirty="0">
                <a:solidFill>
                  <a:srgbClr val="FF0000"/>
                </a:solidFill>
              </a:rPr>
              <a:t>chidb_dbm_register_t *reg</a:t>
            </a:r>
            <a:r>
              <a:rPr lang="en-US" altLang="zh-CN" sz="1800" dirty="0">
                <a:solidFill>
                  <a:srgbClr val="FF0000"/>
                </a:solidFill>
              </a:rPr>
              <a:t>;</a:t>
            </a:r>
            <a:r>
              <a:rPr lang="pt-BR" altLang="zh-CN" sz="1800" dirty="0">
                <a:solidFill>
                  <a:srgbClr val="FF0000"/>
                </a:solidFill>
              </a:rPr>
              <a:t>chidb_dbm_cursor_t *cursors;</a:t>
            </a:r>
            <a:r>
              <a:rPr lang="zh-CN" altLang="en-US" sz="1800" dirty="0"/>
              <a:t>是</a:t>
            </a:r>
            <a:r>
              <a:rPr lang="en-US" altLang="zh-CN" sz="1800" dirty="0" err="1"/>
              <a:t>dbm</a:t>
            </a:r>
            <a:r>
              <a:rPr lang="zh-CN" altLang="en-US" sz="1800" dirty="0"/>
              <a:t>中所含的寄存器和游标</a:t>
            </a:r>
            <a:endParaRPr lang="en-US" altLang="zh-CN" sz="1800" dirty="0"/>
          </a:p>
          <a:p>
            <a:pPr marL="468000" indent="-360000">
              <a:spcBef>
                <a:spcPts val="600"/>
              </a:spcBef>
              <a:spcAft>
                <a:spcPts val="1800"/>
              </a:spcAft>
            </a:pPr>
            <a:r>
              <a:rPr lang="zh-CN" altLang="en-US" sz="1800" dirty="0"/>
              <a:t>一个寄存器可以储存</a:t>
            </a:r>
            <a:r>
              <a:rPr lang="en-US" altLang="zh-CN" sz="1800" dirty="0"/>
              <a:t>32</a:t>
            </a:r>
            <a:r>
              <a:rPr lang="zh-CN" altLang="en-US" sz="1800" dirty="0"/>
              <a:t>位整数或字符串或者无类型比特串</a:t>
            </a:r>
            <a:endParaRPr lang="en-US" altLang="zh-CN" sz="1800" dirty="0"/>
          </a:p>
          <a:p>
            <a:pPr marL="468000" indent="-360000">
              <a:spcBef>
                <a:spcPts val="600"/>
              </a:spcBef>
              <a:spcAft>
                <a:spcPts val="1800"/>
              </a:spcAft>
            </a:pPr>
            <a:r>
              <a:rPr lang="zh-CN" altLang="en-US" sz="1800" dirty="0"/>
              <a:t>一个游标标识了某表中某个元组</a:t>
            </a:r>
            <a:endParaRPr lang="en-US" altLang="zh-CN" sz="1800" dirty="0"/>
          </a:p>
          <a:p>
            <a:pPr marL="468000" indent="-360000">
              <a:spcBef>
                <a:spcPts val="600"/>
              </a:spcBef>
              <a:spcAft>
                <a:spcPts val="1800"/>
              </a:spcAft>
            </a:pPr>
            <a:r>
              <a:rPr lang="en-US" altLang="zh-CN" sz="1800" dirty="0" err="1">
                <a:solidFill>
                  <a:srgbClr val="FFC000"/>
                </a:solidFill>
              </a:rPr>
              <a:t>chidb_dbm_op_t</a:t>
            </a:r>
            <a:r>
              <a:rPr lang="en-US" altLang="zh-CN" sz="1800" dirty="0">
                <a:solidFill>
                  <a:srgbClr val="FFC000"/>
                </a:solidFill>
              </a:rPr>
              <a:t> *ops; </a:t>
            </a:r>
            <a:r>
              <a:rPr lang="zh-CN" altLang="en-US" sz="1800" dirty="0"/>
              <a:t>储存指令</a:t>
            </a:r>
            <a:r>
              <a:rPr lang="zh-CN" altLang="en-US" sz="1800" dirty="0" smtClean="0"/>
              <a:t>序列</a:t>
            </a:r>
            <a:endParaRPr lang="en-US" altLang="zh-CN" sz="1800" dirty="0"/>
          </a:p>
        </p:txBody>
      </p:sp>
      <p:pic>
        <p:nvPicPr>
          <p:cNvPr id="4" name="内容占位符 4" descr="手机屏幕截图&#10;&#10;描述已自动生成">
            <a:extLst>
              <a:ext uri="{FF2B5EF4-FFF2-40B4-BE49-F238E27FC236}">
                <a16:creationId xmlns="" xmlns:a16="http://schemas.microsoft.com/office/drawing/2014/main" id="{BFB3E47A-8689-4C1C-B951-C652A31CE7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733769"/>
            <a:ext cx="7207640" cy="2297906"/>
          </a:xfrm>
          <a:prstGeom prst="rect">
            <a:avLst/>
          </a:prstGeom>
        </p:spPr>
      </p:pic>
    </p:spTree>
    <p:extLst>
      <p:ext uri="{BB962C8B-B14F-4D97-AF65-F5344CB8AC3E}">
        <p14:creationId xmlns:p14="http://schemas.microsoft.com/office/powerpoint/2010/main" val="20534656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951570"/>
          </a:xfrm>
        </p:spPr>
        <p:txBody>
          <a:bodyPr/>
          <a:lstStyle/>
          <a:p>
            <a:r>
              <a:rPr lang="en-US" altLang="zh-CN" dirty="0" smtClean="0"/>
              <a:t>Cursor</a:t>
            </a:r>
            <a:r>
              <a:rPr lang="zh-CN" altLang="en-US" dirty="0"/>
              <a:t>数据结构</a:t>
            </a:r>
          </a:p>
        </p:txBody>
      </p:sp>
      <p:sp>
        <p:nvSpPr>
          <p:cNvPr id="3" name="内容占位符 2"/>
          <p:cNvSpPr>
            <a:spLocks noGrp="1"/>
          </p:cNvSpPr>
          <p:nvPr>
            <p:ph idx="1"/>
          </p:nvPr>
        </p:nvSpPr>
        <p:spPr/>
        <p:txBody>
          <a:bodyPr/>
          <a:lstStyle/>
          <a:p>
            <a:pPr marL="0" lvl="0" indent="0" algn="just">
              <a:spcBef>
                <a:spcPts val="0"/>
              </a:spcBef>
              <a:buNone/>
            </a:pPr>
            <a:r>
              <a:rPr lang="zh-CN" altLang="zh-CN" sz="1800" kern="100" dirty="0">
                <a:solidFill>
                  <a:schemeClr val="tx1"/>
                </a:solidFill>
                <a:latin typeface="等线" panose="02010600030101010101" pitchFamily="2" charset="-122"/>
                <a:ea typeface="等线"/>
                <a:cs typeface="Times New Roman" panose="02020603050405020304" pitchFamily="18" charset="0"/>
              </a:rPr>
              <a:t>每个游标都具体指向表中某元组</a:t>
            </a:r>
            <a:r>
              <a:rPr lang="en-US" altLang="zh-CN" sz="1800" kern="100" dirty="0">
                <a:solidFill>
                  <a:schemeClr val="tx1"/>
                </a:solidFill>
                <a:latin typeface="等线" panose="02010600030101010101" pitchFamily="2" charset="-122"/>
                <a:ea typeface="等线"/>
                <a:cs typeface="Times New Roman" panose="02020603050405020304" pitchFamily="18" charset="0"/>
              </a:rPr>
              <a:t>(</a:t>
            </a:r>
            <a:r>
              <a:rPr lang="en-US" altLang="zh-CN" sz="1800" kern="100" dirty="0" err="1">
                <a:solidFill>
                  <a:schemeClr val="tx1"/>
                </a:solidFill>
                <a:latin typeface="等线" panose="02010600030101010101" pitchFamily="2" charset="-122"/>
                <a:ea typeface="等线"/>
                <a:cs typeface="Times New Roman" panose="02020603050405020304" pitchFamily="18" charset="0"/>
              </a:rPr>
              <a:t>current_cell</a:t>
            </a:r>
            <a:r>
              <a:rPr lang="en-US" altLang="zh-CN" sz="1800" kern="100" dirty="0">
                <a:solidFill>
                  <a:schemeClr val="tx1"/>
                </a:solidFill>
                <a:latin typeface="等线" panose="02010600030101010101" pitchFamily="2" charset="-122"/>
                <a:ea typeface="等线"/>
                <a:cs typeface="Times New Roman" panose="02020603050405020304" pitchFamily="18" charset="0"/>
              </a:rPr>
              <a:t>),</a:t>
            </a:r>
            <a:r>
              <a:rPr lang="zh-CN" altLang="zh-CN" sz="1800" kern="100" dirty="0">
                <a:solidFill>
                  <a:schemeClr val="tx1"/>
                </a:solidFill>
                <a:latin typeface="等线" panose="02010600030101010101" pitchFamily="2" charset="-122"/>
                <a:ea typeface="等线"/>
                <a:cs typeface="Times New Roman" panose="02020603050405020304" pitchFamily="18" charset="0"/>
              </a:rPr>
              <a:t>并且储存该表对应</a:t>
            </a:r>
            <a:r>
              <a:rPr lang="en-US" altLang="zh-CN" sz="1800" kern="100" dirty="0">
                <a:solidFill>
                  <a:schemeClr val="tx1"/>
                </a:solidFill>
                <a:latin typeface="等线" panose="02010600030101010101" pitchFamily="2" charset="-122"/>
                <a:ea typeface="等线"/>
                <a:cs typeface="Times New Roman" panose="02020603050405020304" pitchFamily="18" charset="0"/>
              </a:rPr>
              <a:t>B</a:t>
            </a:r>
            <a:r>
              <a:rPr lang="zh-CN" altLang="zh-CN" sz="1800" kern="100" dirty="0">
                <a:solidFill>
                  <a:schemeClr val="tx1"/>
                </a:solidFill>
                <a:latin typeface="等线" panose="02010600030101010101" pitchFamily="2" charset="-122"/>
                <a:ea typeface="等线"/>
                <a:cs typeface="Times New Roman" panose="02020603050405020304" pitchFamily="18" charset="0"/>
              </a:rPr>
              <a:t>树的根节点</a:t>
            </a:r>
            <a:r>
              <a:rPr lang="en-US" altLang="zh-CN" sz="1800" kern="100" dirty="0">
                <a:solidFill>
                  <a:schemeClr val="tx1"/>
                </a:solidFill>
                <a:latin typeface="等线" panose="02010600030101010101" pitchFamily="2" charset="-122"/>
                <a:ea typeface="等线"/>
                <a:cs typeface="Times New Roman" panose="02020603050405020304" pitchFamily="18" charset="0"/>
              </a:rPr>
              <a:t>(</a:t>
            </a:r>
            <a:r>
              <a:rPr lang="en-US" altLang="zh-CN" sz="1800" kern="100" dirty="0" err="1">
                <a:solidFill>
                  <a:schemeClr val="tx1"/>
                </a:solidFill>
                <a:latin typeface="等线" panose="02010600030101010101" pitchFamily="2" charset="-122"/>
                <a:ea typeface="等线"/>
                <a:cs typeface="Times New Roman" panose="02020603050405020304" pitchFamily="18" charset="0"/>
              </a:rPr>
              <a:t>root_page</a:t>
            </a:r>
            <a:r>
              <a:rPr lang="en-US" altLang="zh-CN" sz="1800" kern="100" dirty="0">
                <a:solidFill>
                  <a:schemeClr val="tx1"/>
                </a:solidFill>
                <a:latin typeface="等线" panose="02010600030101010101" pitchFamily="2" charset="-122"/>
                <a:ea typeface="等线"/>
                <a:cs typeface="Times New Roman" panose="02020603050405020304" pitchFamily="18" charset="0"/>
              </a:rPr>
              <a:t>)</a:t>
            </a:r>
            <a:r>
              <a:rPr lang="zh-CN" altLang="zh-CN" sz="1800" kern="100" dirty="0">
                <a:solidFill>
                  <a:schemeClr val="tx1"/>
                </a:solidFill>
                <a:latin typeface="等线" panose="02010600030101010101" pitchFamily="2" charset="-122"/>
                <a:ea typeface="等线"/>
                <a:cs typeface="Times New Roman" panose="02020603050405020304" pitchFamily="18" charset="0"/>
              </a:rPr>
              <a:t>和表所含列数</a:t>
            </a:r>
            <a:r>
              <a:rPr lang="en-US" altLang="zh-CN" sz="1800" kern="100" dirty="0">
                <a:solidFill>
                  <a:schemeClr val="tx1"/>
                </a:solidFill>
                <a:latin typeface="等线" panose="02010600030101010101" pitchFamily="2" charset="-122"/>
                <a:ea typeface="等线"/>
                <a:cs typeface="Times New Roman" panose="02020603050405020304" pitchFamily="18" charset="0"/>
              </a:rPr>
              <a:t>(</a:t>
            </a:r>
            <a:r>
              <a:rPr lang="en-US" altLang="zh-CN" sz="1800" kern="100" dirty="0" err="1">
                <a:solidFill>
                  <a:schemeClr val="tx1"/>
                </a:solidFill>
                <a:latin typeface="等线" panose="02010600030101010101" pitchFamily="2" charset="-122"/>
                <a:ea typeface="等线"/>
                <a:cs typeface="Times New Roman" panose="02020603050405020304" pitchFamily="18" charset="0"/>
              </a:rPr>
              <a:t>n_cols</a:t>
            </a:r>
            <a:r>
              <a:rPr lang="en-US" altLang="zh-CN" sz="1800" kern="100" dirty="0">
                <a:solidFill>
                  <a:schemeClr val="tx1"/>
                </a:solidFill>
                <a:latin typeface="等线" panose="02010600030101010101" pitchFamily="2" charset="-122"/>
                <a:ea typeface="等线"/>
                <a:cs typeface="Times New Roman" panose="02020603050405020304" pitchFamily="18" charset="0"/>
              </a:rPr>
              <a:t>)</a:t>
            </a:r>
            <a:endParaRPr lang="zh-CN" altLang="zh-CN" sz="1800" kern="100" dirty="0">
              <a:solidFill>
                <a:schemeClr val="tx1"/>
              </a:solidFill>
              <a:latin typeface="等线" panose="02010600030101010101" pitchFamily="2" charset="-122"/>
              <a:ea typeface="等线"/>
              <a:cs typeface="Times New Roman" panose="02020603050405020304" pitchFamily="18" charset="0"/>
            </a:endParaRPr>
          </a:p>
          <a:p>
            <a:pPr marL="0" lvl="0" indent="0" algn="just">
              <a:spcBef>
                <a:spcPts val="0"/>
              </a:spcBef>
              <a:buNone/>
            </a:pPr>
            <a:r>
              <a:rPr lang="zh-CN" altLang="zh-CN" sz="1800" kern="100" dirty="0">
                <a:solidFill>
                  <a:schemeClr val="tx1"/>
                </a:solidFill>
                <a:latin typeface="等线" panose="02010600030101010101" pitchFamily="2" charset="-122"/>
                <a:ea typeface="等线"/>
                <a:cs typeface="Times New Roman" panose="02020603050405020304" pitchFamily="18" charset="0"/>
              </a:rPr>
              <a:t>最后是一个用于记录从根节点到含有该游标所指元组的路径的一个链表</a:t>
            </a:r>
            <a:r>
              <a:rPr lang="en-US" altLang="zh-CN" sz="1800" kern="100" dirty="0">
                <a:solidFill>
                  <a:schemeClr val="tx1"/>
                </a:solidFill>
                <a:latin typeface="等线" panose="02010600030101010101" pitchFamily="2" charset="-122"/>
                <a:ea typeface="等线"/>
                <a:cs typeface="Times New Roman" panose="02020603050405020304" pitchFamily="18" charset="0"/>
              </a:rPr>
              <a:t>trail</a:t>
            </a:r>
            <a:r>
              <a:rPr lang="zh-CN" altLang="zh-CN" sz="1800" kern="100" dirty="0">
                <a:solidFill>
                  <a:schemeClr val="tx1"/>
                </a:solidFill>
                <a:latin typeface="等线" panose="02010600030101010101" pitchFamily="2" charset="-122"/>
                <a:ea typeface="等线"/>
                <a:cs typeface="Times New Roman" panose="02020603050405020304" pitchFamily="18" charset="0"/>
              </a:rPr>
              <a:t>，在</a:t>
            </a:r>
            <a:r>
              <a:rPr lang="en-US" altLang="zh-CN" sz="1800" kern="100" dirty="0">
                <a:solidFill>
                  <a:schemeClr val="tx1"/>
                </a:solidFill>
                <a:latin typeface="等线" panose="02010600030101010101" pitchFamily="2" charset="-122"/>
                <a:ea typeface="等线"/>
                <a:cs typeface="Times New Roman" panose="02020603050405020304" pitchFamily="18" charset="0"/>
              </a:rPr>
              <a:t>trail</a:t>
            </a:r>
            <a:r>
              <a:rPr lang="zh-CN" altLang="zh-CN" sz="1800" kern="100" dirty="0">
                <a:solidFill>
                  <a:schemeClr val="tx1"/>
                </a:solidFill>
                <a:latin typeface="等线" panose="02010600030101010101" pitchFamily="2" charset="-122"/>
                <a:ea typeface="等线"/>
                <a:cs typeface="Times New Roman" panose="02020603050405020304" pitchFamily="18" charset="0"/>
              </a:rPr>
              <a:t>中，其元素记录了当前</a:t>
            </a:r>
            <a:r>
              <a:rPr lang="en-US" altLang="zh-CN" sz="1800" kern="100" dirty="0">
                <a:solidFill>
                  <a:schemeClr val="tx1"/>
                </a:solidFill>
                <a:latin typeface="等线" panose="02010600030101010101" pitchFamily="2" charset="-122"/>
                <a:ea typeface="等线"/>
                <a:cs typeface="Times New Roman" panose="02020603050405020304" pitchFamily="18" charset="0"/>
              </a:rPr>
              <a:t>B</a:t>
            </a:r>
            <a:r>
              <a:rPr lang="zh-CN" altLang="zh-CN" sz="1800" kern="100" dirty="0">
                <a:solidFill>
                  <a:schemeClr val="tx1"/>
                </a:solidFill>
                <a:latin typeface="等线" panose="02010600030101010101" pitchFamily="2" charset="-122"/>
                <a:ea typeface="等线"/>
                <a:cs typeface="Times New Roman" panose="02020603050405020304" pitchFamily="18" charset="0"/>
              </a:rPr>
              <a:t>树深度</a:t>
            </a:r>
            <a:r>
              <a:rPr lang="en-US" altLang="zh-CN" sz="1800" kern="100" dirty="0">
                <a:solidFill>
                  <a:schemeClr val="tx1"/>
                </a:solidFill>
                <a:latin typeface="等线" panose="02010600030101010101" pitchFamily="2" charset="-122"/>
                <a:ea typeface="等线"/>
                <a:cs typeface="Times New Roman" panose="02020603050405020304" pitchFamily="18" charset="0"/>
              </a:rPr>
              <a:t>(depth),</a:t>
            </a:r>
            <a:r>
              <a:rPr lang="zh-CN" altLang="zh-CN" sz="1800" kern="100" dirty="0">
                <a:solidFill>
                  <a:schemeClr val="tx1"/>
                </a:solidFill>
                <a:latin typeface="等线" panose="02010600030101010101" pitchFamily="2" charset="-122"/>
                <a:ea typeface="等线"/>
                <a:cs typeface="Times New Roman" panose="02020603050405020304" pitchFamily="18" charset="0"/>
              </a:rPr>
              <a:t>所在的</a:t>
            </a:r>
            <a:r>
              <a:rPr lang="en-US" altLang="zh-CN" sz="1800" kern="100" dirty="0">
                <a:solidFill>
                  <a:schemeClr val="tx1"/>
                </a:solidFill>
                <a:latin typeface="等线" panose="02010600030101010101" pitchFamily="2" charset="-122"/>
                <a:ea typeface="等线"/>
                <a:cs typeface="Times New Roman" panose="02020603050405020304" pitchFamily="18" charset="0"/>
              </a:rPr>
              <a:t>B</a:t>
            </a:r>
            <a:r>
              <a:rPr lang="zh-CN" altLang="zh-CN" sz="1800" kern="100" dirty="0">
                <a:solidFill>
                  <a:schemeClr val="tx1"/>
                </a:solidFill>
                <a:latin typeface="等线" panose="02010600030101010101" pitchFamily="2" charset="-122"/>
                <a:ea typeface="等线"/>
                <a:cs typeface="Times New Roman" panose="02020603050405020304" pitchFamily="18" charset="0"/>
              </a:rPr>
              <a:t>树节点以及用于指示路径的</a:t>
            </a:r>
            <a:r>
              <a:rPr lang="en-US" altLang="zh-CN" sz="1800" kern="100" dirty="0" err="1">
                <a:solidFill>
                  <a:schemeClr val="tx1"/>
                </a:solidFill>
                <a:latin typeface="等线" panose="02010600030101010101" pitchFamily="2" charset="-122"/>
                <a:ea typeface="等线"/>
                <a:cs typeface="Times New Roman" panose="02020603050405020304" pitchFamily="18" charset="0"/>
              </a:rPr>
              <a:t>current_cell</a:t>
            </a:r>
            <a:r>
              <a:rPr lang="zh-CN" altLang="zh-CN" sz="1800" kern="100" dirty="0">
                <a:solidFill>
                  <a:schemeClr val="tx1"/>
                </a:solidFill>
                <a:latin typeface="等线" panose="02010600030101010101" pitchFamily="2" charset="-122"/>
                <a:ea typeface="等线"/>
                <a:cs typeface="Times New Roman" panose="02020603050405020304" pitchFamily="18" charset="0"/>
              </a:rPr>
              <a:t>标识</a:t>
            </a:r>
          </a:p>
          <a:p>
            <a:pPr marL="0" indent="0">
              <a:buNone/>
            </a:pPr>
            <a:endParaRPr lang="zh-CN" altLang="en-US" dirty="0"/>
          </a:p>
        </p:txBody>
      </p:sp>
      <p:pic>
        <p:nvPicPr>
          <p:cNvPr id="4" name="内容占位符 7" descr="手机屏幕截图&#10;&#10;描述已自动生成">
            <a:extLst>
              <a:ext uri="{FF2B5EF4-FFF2-40B4-BE49-F238E27FC236}">
                <a16:creationId xmlns="" xmlns:a16="http://schemas.microsoft.com/office/drawing/2014/main" id="{FD01787E-E43F-48FD-9472-EBC0F6DED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9" y="2247715"/>
            <a:ext cx="8391525" cy="2507456"/>
          </a:xfrm>
          <a:prstGeom prst="rect">
            <a:avLst/>
          </a:prstGeom>
        </p:spPr>
      </p:pic>
    </p:spTree>
    <p:extLst>
      <p:ext uri="{BB962C8B-B14F-4D97-AF65-F5344CB8AC3E}">
        <p14:creationId xmlns:p14="http://schemas.microsoft.com/office/powerpoint/2010/main" val="2147025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843558"/>
          </a:xfrm>
        </p:spPr>
        <p:txBody>
          <a:bodyPr/>
          <a:lstStyle/>
          <a:p>
            <a:r>
              <a:rPr lang="zh-CN" altLang="en-US" dirty="0" smtClean="0"/>
              <a:t>游标移动流程图</a:t>
            </a:r>
            <a:endParaRPr lang="zh-CN" altLang="en-US" dirty="0"/>
          </a:p>
        </p:txBody>
      </p:sp>
      <p:pic>
        <p:nvPicPr>
          <p:cNvPr id="4" name="内容占位符 8" descr="图片包含 游戏机&#10;&#10;描述已自动生成">
            <a:extLst>
              <a:ext uri="{FF2B5EF4-FFF2-40B4-BE49-F238E27FC236}">
                <a16:creationId xmlns="" xmlns:a16="http://schemas.microsoft.com/office/drawing/2014/main" id="{0D4D6D44-4B17-402B-BF44-BCB1DB5632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5" y="951571"/>
            <a:ext cx="8197195" cy="3535040"/>
          </a:xfrm>
        </p:spPr>
      </p:pic>
    </p:spTree>
    <p:extLst>
      <p:ext uri="{BB962C8B-B14F-4D97-AF65-F5344CB8AC3E}">
        <p14:creationId xmlns:p14="http://schemas.microsoft.com/office/powerpoint/2010/main" val="2923233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游标</a:t>
            </a:r>
            <a:r>
              <a:rPr lang="en-US" altLang="zh-CN" dirty="0" smtClean="0"/>
              <a:t>Seek</a:t>
            </a:r>
            <a:r>
              <a:rPr lang="zh-CN" altLang="en-US" dirty="0" smtClean="0"/>
              <a:t>操作流程图</a:t>
            </a:r>
            <a:endParaRPr lang="zh-CN" altLang="en-US" dirty="0"/>
          </a:p>
        </p:txBody>
      </p:sp>
      <p:pic>
        <p:nvPicPr>
          <p:cNvPr id="4" name="内容占位符 7" descr="手机屏幕的截图&#10;&#10;描述已自动生成">
            <a:extLst>
              <a:ext uri="{FF2B5EF4-FFF2-40B4-BE49-F238E27FC236}">
                <a16:creationId xmlns="" xmlns:a16="http://schemas.microsoft.com/office/drawing/2014/main" id="{471888FD-D748-4067-99F0-EA95F3E082E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846" b="58832"/>
          <a:stretch/>
        </p:blipFill>
        <p:spPr>
          <a:xfrm>
            <a:off x="-2340768" y="1275606"/>
            <a:ext cx="11904194" cy="3564396"/>
          </a:xfrm>
        </p:spPr>
      </p:pic>
    </p:spTree>
    <p:extLst>
      <p:ext uri="{BB962C8B-B14F-4D97-AF65-F5344CB8AC3E}">
        <p14:creationId xmlns:p14="http://schemas.microsoft.com/office/powerpoint/2010/main" val="1227593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DBM</a:t>
            </a:r>
            <a:r>
              <a:rPr lang="zh-CN" altLang="en-US" dirty="0" smtClean="0"/>
              <a:t>指令</a:t>
            </a:r>
            <a:endParaRPr lang="zh-CN" altLang="en-US" dirty="0"/>
          </a:p>
        </p:txBody>
      </p:sp>
      <p:sp>
        <p:nvSpPr>
          <p:cNvPr id="3" name="内容占位符 2"/>
          <p:cNvSpPr>
            <a:spLocks noGrp="1"/>
          </p:cNvSpPr>
          <p:nvPr>
            <p:ph idx="1"/>
          </p:nvPr>
        </p:nvSpPr>
        <p:spPr>
          <a:xfrm>
            <a:off x="457200" y="1545637"/>
            <a:ext cx="8229600" cy="3048986"/>
          </a:xfrm>
        </p:spPr>
        <p:txBody>
          <a:bodyPr>
            <a:normAutofit lnSpcReduction="10000"/>
          </a:bodyPr>
          <a:lstStyle/>
          <a:p>
            <a:r>
              <a:rPr lang="zh-CN" altLang="en-US" dirty="0"/>
              <a:t>指令跳转</a:t>
            </a:r>
            <a:endParaRPr lang="en-US" altLang="zh-CN" dirty="0"/>
          </a:p>
          <a:p>
            <a:r>
              <a:rPr lang="zh-CN" altLang="en-US" dirty="0"/>
              <a:t>对寄存器赋值</a:t>
            </a:r>
            <a:endParaRPr lang="en-US" altLang="zh-CN" dirty="0"/>
          </a:p>
          <a:p>
            <a:r>
              <a:rPr lang="zh-CN" altLang="en-US" dirty="0"/>
              <a:t>打开</a:t>
            </a:r>
            <a:r>
              <a:rPr lang="en-US" altLang="zh-CN" dirty="0"/>
              <a:t>/</a:t>
            </a:r>
            <a:r>
              <a:rPr lang="zh-CN" altLang="en-US" dirty="0"/>
              <a:t>关闭游标</a:t>
            </a:r>
            <a:endParaRPr lang="en-US" altLang="zh-CN" dirty="0"/>
          </a:p>
          <a:p>
            <a:r>
              <a:rPr lang="zh-CN" altLang="en-US" dirty="0"/>
              <a:t>对游标进行</a:t>
            </a:r>
            <a:r>
              <a:rPr lang="en-US" altLang="zh-CN" dirty="0"/>
              <a:t>seek</a:t>
            </a:r>
            <a:r>
              <a:rPr lang="zh-CN" altLang="en-US" dirty="0"/>
              <a:t>操作</a:t>
            </a:r>
            <a:endParaRPr lang="en-US" altLang="zh-CN" dirty="0"/>
          </a:p>
          <a:p>
            <a:r>
              <a:rPr lang="zh-CN" altLang="en-US" dirty="0"/>
              <a:t>向表中插入数据</a:t>
            </a:r>
            <a:endParaRPr lang="en-US" altLang="zh-CN" dirty="0"/>
          </a:p>
          <a:p>
            <a:r>
              <a:rPr lang="zh-CN" altLang="en-US" dirty="0"/>
              <a:t>返回结果到寄存器中</a:t>
            </a:r>
            <a:endParaRPr lang="en-US" altLang="zh-CN" dirty="0"/>
          </a:p>
          <a:p>
            <a:r>
              <a:rPr lang="zh-CN" altLang="en-US" dirty="0"/>
              <a:t>创建表</a:t>
            </a:r>
            <a:endParaRPr lang="en-US" altLang="zh-CN" dirty="0"/>
          </a:p>
          <a:p>
            <a:endParaRPr lang="zh-CN" altLang="en-US" dirty="0"/>
          </a:p>
        </p:txBody>
      </p:sp>
    </p:spTree>
    <p:extLst>
      <p:ext uri="{BB962C8B-B14F-4D97-AF65-F5344CB8AC3E}">
        <p14:creationId xmlns:p14="http://schemas.microsoft.com/office/powerpoint/2010/main" val="3388801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3. </a:t>
            </a:r>
            <a:r>
              <a:rPr lang="zh-CN" altLang="en-US" dirty="0" smtClean="0"/>
              <a:t>代码生成</a:t>
            </a:r>
            <a:endParaRPr lang="zh-CN" altLang="en-US" dirty="0"/>
          </a:p>
        </p:txBody>
      </p:sp>
      <p:sp>
        <p:nvSpPr>
          <p:cNvPr id="3" name="副标题 2"/>
          <p:cNvSpPr>
            <a:spLocks noGrp="1"/>
          </p:cNvSpPr>
          <p:nvPr>
            <p:ph type="subTitle" idx="1"/>
          </p:nvPr>
        </p:nvSpPr>
        <p:spPr/>
        <p:txBody>
          <a:bodyPr/>
          <a:lstStyle/>
          <a:p>
            <a:r>
              <a:rPr lang="en-US" altLang="zh-CN" dirty="0" smtClean="0"/>
              <a:t>Code Generation</a:t>
            </a:r>
            <a:endParaRPr lang="zh-CN" altLang="en-US" dirty="0"/>
          </a:p>
        </p:txBody>
      </p:sp>
    </p:spTree>
    <p:extLst>
      <p:ext uri="{BB962C8B-B14F-4D97-AF65-F5344CB8AC3E}">
        <p14:creationId xmlns:p14="http://schemas.microsoft.com/office/powerpoint/2010/main" val="11744097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实现的内容</a:t>
            </a:r>
            <a:endParaRPr lang="zh-CN" altLang="en-US" dirty="0"/>
          </a:p>
        </p:txBody>
      </p:sp>
      <p:sp>
        <p:nvSpPr>
          <p:cNvPr id="3" name="内容占位符 2"/>
          <p:cNvSpPr>
            <a:spLocks noGrp="1"/>
          </p:cNvSpPr>
          <p:nvPr>
            <p:ph idx="1"/>
          </p:nvPr>
        </p:nvSpPr>
        <p:spPr>
          <a:xfrm>
            <a:off x="457200" y="1923679"/>
            <a:ext cx="8229600" cy="2670944"/>
          </a:xfrm>
        </p:spPr>
        <p:txBody>
          <a:bodyPr/>
          <a:lstStyle/>
          <a:p>
            <a:r>
              <a:rPr lang="zh-CN" altLang="en-US" dirty="0" smtClean="0"/>
              <a:t>实现加载 </a:t>
            </a:r>
            <a:r>
              <a:rPr lang="en-US" altLang="zh-CN" dirty="0" smtClean="0"/>
              <a:t>Schema </a:t>
            </a:r>
            <a:r>
              <a:rPr lang="zh-CN" altLang="en-US" dirty="0" smtClean="0"/>
              <a:t>表</a:t>
            </a:r>
            <a:endParaRPr lang="en-US" altLang="zh-CN" dirty="0" smtClean="0"/>
          </a:p>
          <a:p>
            <a:r>
              <a:rPr lang="zh-CN" altLang="en-US" dirty="0" smtClean="0"/>
              <a:t>实现简单 </a:t>
            </a:r>
            <a:r>
              <a:rPr lang="en-US" altLang="zh-CN" dirty="0" smtClean="0"/>
              <a:t>Select </a:t>
            </a:r>
            <a:r>
              <a:rPr lang="zh-CN" altLang="en-US" dirty="0" smtClean="0"/>
              <a:t>语句到 </a:t>
            </a:r>
            <a:r>
              <a:rPr lang="en-US" altLang="zh-CN" dirty="0" smtClean="0"/>
              <a:t>DBM </a:t>
            </a:r>
            <a:r>
              <a:rPr lang="zh-CN" altLang="en-US" dirty="0" smtClean="0"/>
              <a:t>指令的代码生成</a:t>
            </a:r>
            <a:endParaRPr lang="en-US" altLang="zh-CN" dirty="0" smtClean="0"/>
          </a:p>
          <a:p>
            <a:r>
              <a:rPr lang="zh-CN" altLang="en-US" dirty="0" smtClean="0"/>
              <a:t>实现简单 </a:t>
            </a:r>
            <a:r>
              <a:rPr lang="en-US" altLang="zh-CN" dirty="0" smtClean="0"/>
              <a:t>Insert </a:t>
            </a:r>
            <a:r>
              <a:rPr lang="zh-CN" altLang="en-US" dirty="0" smtClean="0"/>
              <a:t>语句到</a:t>
            </a:r>
            <a:r>
              <a:rPr lang="en-US" altLang="zh-CN" dirty="0"/>
              <a:t> </a:t>
            </a:r>
            <a:r>
              <a:rPr lang="en-US" altLang="zh-CN" dirty="0" smtClean="0"/>
              <a:t>DBM </a:t>
            </a:r>
            <a:r>
              <a:rPr lang="zh-CN" altLang="en-US" dirty="0" smtClean="0"/>
              <a:t>指令的代码生成</a:t>
            </a:r>
            <a:endParaRPr lang="en-US" altLang="zh-CN" dirty="0" smtClean="0"/>
          </a:p>
          <a:p>
            <a:r>
              <a:rPr lang="zh-CN" altLang="en-US" dirty="0" smtClean="0"/>
              <a:t>实现 </a:t>
            </a:r>
            <a:r>
              <a:rPr lang="en-US" altLang="zh-CN" dirty="0" smtClean="0"/>
              <a:t>Create Table </a:t>
            </a:r>
            <a:r>
              <a:rPr lang="zh-CN" altLang="en-US" dirty="0" smtClean="0"/>
              <a:t>语句到 </a:t>
            </a:r>
            <a:r>
              <a:rPr lang="en-US" altLang="zh-CN" dirty="0" smtClean="0"/>
              <a:t>DBM </a:t>
            </a:r>
            <a:r>
              <a:rPr lang="zh-CN" altLang="en-US" dirty="0" smtClean="0"/>
              <a:t>指令的代码生成</a:t>
            </a:r>
            <a:endParaRPr lang="en-US" altLang="zh-CN" dirty="0" smtClean="0"/>
          </a:p>
        </p:txBody>
      </p:sp>
    </p:spTree>
    <p:extLst>
      <p:ext uri="{BB962C8B-B14F-4D97-AF65-F5344CB8AC3E}">
        <p14:creationId xmlns:p14="http://schemas.microsoft.com/office/powerpoint/2010/main" val="33347492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打开</a:t>
            </a:r>
            <a:r>
              <a:rPr lang="en-US" altLang="zh-CN" dirty="0" err="1" smtClean="0"/>
              <a:t>chidb</a:t>
            </a:r>
            <a:r>
              <a:rPr lang="zh-CN" altLang="en-US" dirty="0" smtClean="0"/>
              <a:t>文件</a:t>
            </a:r>
            <a:endParaRPr lang="zh-CN" altLang="en-US" dirty="0"/>
          </a:p>
        </p:txBody>
      </p:sp>
      <p:sp>
        <p:nvSpPr>
          <p:cNvPr id="3" name="内容占位符 2"/>
          <p:cNvSpPr>
            <a:spLocks noGrp="1"/>
          </p:cNvSpPr>
          <p:nvPr>
            <p:ph idx="1"/>
          </p:nvPr>
        </p:nvSpPr>
        <p:spPr/>
        <p:txBody>
          <a:bodyPr>
            <a:normAutofit fontScale="85000" lnSpcReduction="10000"/>
          </a:bodyPr>
          <a:lstStyle/>
          <a:p>
            <a:pPr marL="0" indent="0">
              <a:buNone/>
            </a:pPr>
            <a:r>
              <a:rPr lang="en-US" altLang="zh-CN" sz="1800" b="1" dirty="0" err="1"/>
              <a:t>int</a:t>
            </a:r>
            <a:r>
              <a:rPr lang="en-US" altLang="zh-CN" sz="1800" dirty="0"/>
              <a:t> </a:t>
            </a:r>
            <a:r>
              <a:rPr lang="en-US" altLang="zh-CN" sz="1800" dirty="0" err="1"/>
              <a:t>chidb_Btree_open</a:t>
            </a:r>
            <a:r>
              <a:rPr lang="en-US" altLang="zh-CN" sz="1800" dirty="0"/>
              <a:t>(</a:t>
            </a:r>
            <a:r>
              <a:rPr lang="en-US" altLang="zh-CN" sz="1800" b="1" dirty="0" err="1"/>
              <a:t>const</a:t>
            </a:r>
            <a:r>
              <a:rPr lang="en-US" altLang="zh-CN" sz="1800" dirty="0"/>
              <a:t> </a:t>
            </a:r>
            <a:r>
              <a:rPr lang="en-US" altLang="zh-CN" sz="1800" b="1" dirty="0"/>
              <a:t>char</a:t>
            </a:r>
            <a:r>
              <a:rPr lang="en-US" altLang="zh-CN" sz="1800" dirty="0"/>
              <a:t> *filename, </a:t>
            </a:r>
            <a:r>
              <a:rPr lang="en-US" altLang="zh-CN" sz="1800" dirty="0" err="1"/>
              <a:t>chidb</a:t>
            </a:r>
            <a:r>
              <a:rPr lang="en-US" altLang="zh-CN" sz="1800" dirty="0"/>
              <a:t> *</a:t>
            </a:r>
            <a:r>
              <a:rPr lang="en-US" altLang="zh-CN" sz="1800" dirty="0" err="1"/>
              <a:t>db</a:t>
            </a:r>
            <a:r>
              <a:rPr lang="en-US" altLang="zh-CN" sz="1800" dirty="0"/>
              <a:t>, </a:t>
            </a:r>
            <a:r>
              <a:rPr lang="en-US" altLang="zh-CN" sz="1800" dirty="0" err="1"/>
              <a:t>BTree</a:t>
            </a:r>
            <a:r>
              <a:rPr lang="en-US" altLang="zh-CN" sz="1800" dirty="0"/>
              <a:t> **</a:t>
            </a:r>
            <a:r>
              <a:rPr lang="en-US" altLang="zh-CN" sz="1800" dirty="0" err="1"/>
              <a:t>bt</a:t>
            </a:r>
            <a:r>
              <a:rPr lang="en-US" altLang="zh-CN" sz="1800" dirty="0"/>
              <a:t>)</a:t>
            </a:r>
          </a:p>
          <a:p>
            <a:pPr marL="0" indent="0">
              <a:buNone/>
            </a:pPr>
            <a:r>
              <a:rPr lang="en-US" altLang="zh-CN" sz="1800" dirty="0" err="1"/>
              <a:t>typedef</a:t>
            </a:r>
            <a:r>
              <a:rPr lang="en-US" altLang="zh-CN" sz="1800" dirty="0"/>
              <a:t> </a:t>
            </a:r>
            <a:r>
              <a:rPr lang="en-US" altLang="zh-CN" sz="1800" b="1" dirty="0" err="1"/>
              <a:t>struct</a:t>
            </a:r>
            <a:r>
              <a:rPr lang="en-US" altLang="zh-CN" sz="1800" dirty="0"/>
              <a:t> </a:t>
            </a:r>
            <a:r>
              <a:rPr lang="en-US" altLang="zh-CN" sz="1800" dirty="0" err="1"/>
              <a:t>BTree</a:t>
            </a:r>
            <a:endParaRPr lang="en-US" altLang="zh-CN" sz="1800" dirty="0"/>
          </a:p>
          <a:p>
            <a:pPr marL="0" indent="0">
              <a:buNone/>
            </a:pPr>
            <a:r>
              <a:rPr lang="en-US" altLang="zh-CN" sz="1800" dirty="0"/>
              <a:t>{</a:t>
            </a:r>
          </a:p>
          <a:p>
            <a:pPr marL="0" indent="0">
              <a:buNone/>
            </a:pPr>
            <a:r>
              <a:rPr lang="en-US" altLang="zh-CN" sz="1800" dirty="0" err="1"/>
              <a:t>chidb</a:t>
            </a:r>
            <a:r>
              <a:rPr lang="en-US" altLang="zh-CN" sz="1800" dirty="0"/>
              <a:t> *</a:t>
            </a:r>
            <a:r>
              <a:rPr lang="en-US" altLang="zh-CN" sz="1800" dirty="0" err="1"/>
              <a:t>db</a:t>
            </a:r>
            <a:r>
              <a:rPr lang="en-US" altLang="zh-CN" sz="1800" dirty="0"/>
              <a:t>;</a:t>
            </a:r>
          </a:p>
          <a:p>
            <a:pPr marL="0" indent="0">
              <a:buNone/>
            </a:pPr>
            <a:r>
              <a:rPr lang="en-US" altLang="zh-CN" sz="1800" dirty="0"/>
              <a:t>Pager *pager;</a:t>
            </a:r>
          </a:p>
          <a:p>
            <a:pPr marL="0" indent="0">
              <a:buNone/>
            </a:pPr>
            <a:r>
              <a:rPr lang="en-US" altLang="zh-CN" sz="1800" dirty="0"/>
              <a:t>} </a:t>
            </a:r>
            <a:r>
              <a:rPr lang="en-US" altLang="zh-CN" sz="1800" dirty="0" err="1"/>
              <a:t>Btree</a:t>
            </a:r>
            <a:r>
              <a:rPr lang="en-US" altLang="zh-CN" sz="1800" dirty="0" smtClean="0"/>
              <a:t>;</a:t>
            </a:r>
          </a:p>
          <a:p>
            <a:pPr marL="0" indent="0">
              <a:buNone/>
            </a:pPr>
            <a:endParaRPr lang="en-US" altLang="zh-CN" sz="1800" dirty="0" smtClean="0"/>
          </a:p>
          <a:p>
            <a:pPr marL="0" indent="0">
              <a:buNone/>
            </a:pPr>
            <a:r>
              <a:rPr lang="en-US" altLang="zh-CN" sz="1800" b="1" dirty="0" err="1"/>
              <a:t>struct</a:t>
            </a:r>
            <a:r>
              <a:rPr lang="en-US" altLang="zh-CN" sz="1800" dirty="0"/>
              <a:t> </a:t>
            </a:r>
            <a:r>
              <a:rPr lang="en-US" altLang="zh-CN" sz="1800" dirty="0" err="1"/>
              <a:t>chidb</a:t>
            </a:r>
            <a:endParaRPr lang="en-US" altLang="zh-CN" sz="1800" i="1" dirty="0"/>
          </a:p>
          <a:p>
            <a:pPr marL="0" indent="0">
              <a:buNone/>
            </a:pPr>
            <a:r>
              <a:rPr lang="en-US" altLang="zh-CN" sz="1800" dirty="0"/>
              <a:t>{</a:t>
            </a:r>
          </a:p>
          <a:p>
            <a:pPr marL="0" indent="0">
              <a:buNone/>
            </a:pPr>
            <a:r>
              <a:rPr lang="en-US" altLang="zh-CN" sz="1800" dirty="0" err="1"/>
              <a:t>BTree</a:t>
            </a:r>
            <a:r>
              <a:rPr lang="en-US" altLang="zh-CN" sz="1800" dirty="0"/>
              <a:t> *</a:t>
            </a:r>
            <a:r>
              <a:rPr lang="en-US" altLang="zh-CN" sz="1800" dirty="0" err="1"/>
              <a:t>bt</a:t>
            </a:r>
            <a:r>
              <a:rPr lang="en-US" altLang="zh-CN" sz="1800" dirty="0"/>
              <a:t>;</a:t>
            </a:r>
          </a:p>
          <a:p>
            <a:pPr marL="0" indent="0">
              <a:buNone/>
            </a:pPr>
            <a:r>
              <a:rPr lang="en-US" altLang="zh-CN" sz="1800" dirty="0" err="1"/>
              <a:t>chidb_schema_t</a:t>
            </a:r>
            <a:r>
              <a:rPr lang="en-US" altLang="zh-CN" sz="1800" dirty="0"/>
              <a:t> schema;//</a:t>
            </a:r>
          </a:p>
          <a:p>
            <a:pPr marL="0" indent="0">
              <a:buNone/>
            </a:pPr>
            <a:r>
              <a:rPr lang="en-US" altLang="zh-CN" sz="1800" b="1" dirty="0" err="1"/>
              <a:t>int</a:t>
            </a:r>
            <a:r>
              <a:rPr lang="en-US" altLang="zh-CN" sz="1800" dirty="0"/>
              <a:t> </a:t>
            </a:r>
            <a:r>
              <a:rPr lang="en-US" altLang="zh-CN" sz="1800" dirty="0" err="1"/>
              <a:t>need_refresh</a:t>
            </a:r>
            <a:r>
              <a:rPr lang="en-US" altLang="zh-CN" sz="1800" dirty="0" smtClean="0"/>
              <a:t>;</a:t>
            </a:r>
          </a:p>
          <a:p>
            <a:pPr marL="0" indent="0">
              <a:buNone/>
            </a:pPr>
            <a:r>
              <a:rPr lang="en-US" altLang="zh-CN" sz="1800" dirty="0" smtClean="0"/>
              <a:t>};</a:t>
            </a:r>
            <a:endParaRPr lang="en-US" altLang="zh-CN" sz="1800" dirty="0"/>
          </a:p>
          <a:p>
            <a:endParaRPr lang="zh-CN" altLang="en-US" sz="2000" dirty="0"/>
          </a:p>
          <a:p>
            <a:pPr marL="0" indent="0">
              <a:buNone/>
            </a:pPr>
            <a:endParaRPr lang="en-US" altLang="zh-CN" sz="2000" dirty="0"/>
          </a:p>
          <a:p>
            <a:endParaRPr lang="zh-CN" altLang="en-US" dirty="0"/>
          </a:p>
          <a:p>
            <a:pPr marL="0" indent="0">
              <a:buNone/>
            </a:pPr>
            <a:endParaRPr lang="zh-CN" altLang="en-US" dirty="0"/>
          </a:p>
        </p:txBody>
      </p:sp>
      <p:sp>
        <p:nvSpPr>
          <p:cNvPr id="4" name="矩形 3"/>
          <p:cNvSpPr/>
          <p:nvPr/>
        </p:nvSpPr>
        <p:spPr>
          <a:xfrm>
            <a:off x="3537825" y="1697871"/>
            <a:ext cx="3528456" cy="266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为</a:t>
            </a:r>
            <a:r>
              <a:rPr lang="en-US" altLang="zh-CN" dirty="0" smtClean="0"/>
              <a:t>B</a:t>
            </a:r>
            <a:r>
              <a:rPr lang="zh-CN" altLang="en-US" dirty="0" smtClean="0"/>
              <a:t>树（*</a:t>
            </a:r>
            <a:r>
              <a:rPr lang="en-US" altLang="zh-CN" dirty="0" err="1" smtClean="0"/>
              <a:t>bt</a:t>
            </a:r>
            <a:r>
              <a:rPr lang="zh-CN" altLang="en-US" dirty="0" smtClean="0"/>
              <a:t>）在内存中分配空间</a:t>
            </a:r>
            <a:endParaRPr lang="zh-CN" altLang="en-US" dirty="0"/>
          </a:p>
        </p:txBody>
      </p:sp>
      <p:sp>
        <p:nvSpPr>
          <p:cNvPr id="5" name="矩形 4"/>
          <p:cNvSpPr/>
          <p:nvPr/>
        </p:nvSpPr>
        <p:spPr>
          <a:xfrm>
            <a:off x="4081659" y="2218162"/>
            <a:ext cx="4189381" cy="266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将</a:t>
            </a:r>
            <a:r>
              <a:rPr lang="en-US" altLang="zh-CN" dirty="0" smtClean="0"/>
              <a:t>B</a:t>
            </a:r>
            <a:r>
              <a:rPr lang="zh-CN" altLang="en-US" dirty="0" smtClean="0"/>
              <a:t>树结构体和</a:t>
            </a:r>
            <a:r>
              <a:rPr lang="en-US" altLang="zh-CN" dirty="0" err="1" smtClean="0"/>
              <a:t>chidb</a:t>
            </a:r>
            <a:r>
              <a:rPr lang="zh-CN" altLang="en-US" dirty="0" smtClean="0"/>
              <a:t>结构体相互关联</a:t>
            </a:r>
            <a:endParaRPr lang="zh-CN" altLang="en-US" dirty="0"/>
          </a:p>
        </p:txBody>
      </p:sp>
      <p:sp>
        <p:nvSpPr>
          <p:cNvPr id="6" name="矩形 5"/>
          <p:cNvSpPr/>
          <p:nvPr/>
        </p:nvSpPr>
        <p:spPr>
          <a:xfrm>
            <a:off x="4578465" y="2723445"/>
            <a:ext cx="1447174" cy="266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读取文件</a:t>
            </a:r>
            <a:endParaRPr lang="zh-CN" altLang="en-US" dirty="0"/>
          </a:p>
        </p:txBody>
      </p:sp>
      <p:sp>
        <p:nvSpPr>
          <p:cNvPr id="7" name="菱形 6"/>
          <p:cNvSpPr/>
          <p:nvPr/>
        </p:nvSpPr>
        <p:spPr>
          <a:xfrm>
            <a:off x="4356689" y="3237349"/>
            <a:ext cx="1890725" cy="55934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文件是否为空</a:t>
            </a:r>
            <a:endParaRPr lang="zh-CN" altLang="en-US" dirty="0"/>
          </a:p>
        </p:txBody>
      </p:sp>
      <p:sp>
        <p:nvSpPr>
          <p:cNvPr id="8" name="矩形 7"/>
          <p:cNvSpPr/>
          <p:nvPr/>
        </p:nvSpPr>
        <p:spPr>
          <a:xfrm>
            <a:off x="4059836" y="4044465"/>
            <a:ext cx="2484431" cy="266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用默认值初始化文件头</a:t>
            </a:r>
            <a:endParaRPr lang="en-US" altLang="zh-CN" dirty="0" smtClean="0"/>
          </a:p>
        </p:txBody>
      </p:sp>
      <p:sp>
        <p:nvSpPr>
          <p:cNvPr id="9" name="矩形 8"/>
          <p:cNvSpPr/>
          <p:nvPr/>
        </p:nvSpPr>
        <p:spPr>
          <a:xfrm>
            <a:off x="7308304" y="3383955"/>
            <a:ext cx="1438850" cy="266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校对文件头</a:t>
            </a:r>
            <a:endParaRPr lang="en-US" altLang="zh-CN" dirty="0" smtClean="0"/>
          </a:p>
        </p:txBody>
      </p:sp>
      <p:cxnSp>
        <p:nvCxnSpPr>
          <p:cNvPr id="10" name="直接箭头连接符 9"/>
          <p:cNvCxnSpPr>
            <a:stCxn id="4" idx="2"/>
          </p:cNvCxnSpPr>
          <p:nvPr/>
        </p:nvCxnSpPr>
        <p:spPr>
          <a:xfrm flipH="1">
            <a:off x="5302050" y="1964003"/>
            <a:ext cx="3" cy="2455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endCxn id="6" idx="0"/>
          </p:cNvCxnSpPr>
          <p:nvPr/>
        </p:nvCxnSpPr>
        <p:spPr>
          <a:xfrm>
            <a:off x="5302050" y="2475672"/>
            <a:ext cx="2" cy="2477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6" idx="2"/>
            <a:endCxn id="7" idx="0"/>
          </p:cNvCxnSpPr>
          <p:nvPr/>
        </p:nvCxnSpPr>
        <p:spPr>
          <a:xfrm>
            <a:off x="5302052" y="2989577"/>
            <a:ext cx="0" cy="2477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2"/>
            <a:endCxn id="8" idx="0"/>
          </p:cNvCxnSpPr>
          <p:nvPr/>
        </p:nvCxnSpPr>
        <p:spPr>
          <a:xfrm flipH="1">
            <a:off x="5302051" y="3796692"/>
            <a:ext cx="1" cy="2477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3"/>
          </p:cNvCxnSpPr>
          <p:nvPr/>
        </p:nvCxnSpPr>
        <p:spPr>
          <a:xfrm>
            <a:off x="6247414" y="3517021"/>
            <a:ext cx="1060890" cy="26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36"/>
          <p:cNvSpPr txBox="1"/>
          <p:nvPr/>
        </p:nvSpPr>
        <p:spPr>
          <a:xfrm>
            <a:off x="6544266" y="3266594"/>
            <a:ext cx="290004" cy="369332"/>
          </a:xfrm>
          <a:prstGeom prst="rect">
            <a:avLst/>
          </a:prstGeom>
          <a:noFill/>
        </p:spPr>
        <p:txBody>
          <a:bodyPr wrap="square" rtlCol="0">
            <a:spAutoFit/>
          </a:bodyPr>
          <a:lstStyle/>
          <a:p>
            <a:r>
              <a:rPr lang="en-US" altLang="zh-CN" dirty="0" smtClean="0"/>
              <a:t>N</a:t>
            </a:r>
            <a:endParaRPr lang="zh-CN" altLang="en-US" dirty="0"/>
          </a:p>
        </p:txBody>
      </p:sp>
      <p:sp>
        <p:nvSpPr>
          <p:cNvPr id="16" name="文本框 37"/>
          <p:cNvSpPr txBox="1"/>
          <p:nvPr/>
        </p:nvSpPr>
        <p:spPr>
          <a:xfrm>
            <a:off x="5352503" y="3798068"/>
            <a:ext cx="375822" cy="369332"/>
          </a:xfrm>
          <a:prstGeom prst="rect">
            <a:avLst/>
          </a:prstGeom>
          <a:noFill/>
        </p:spPr>
        <p:txBody>
          <a:bodyPr wrap="square" rtlCol="0">
            <a:spAutoFit/>
          </a:bodyPr>
          <a:lstStyle/>
          <a:p>
            <a:r>
              <a:rPr lang="en-US" altLang="zh-CN" dirty="0" smtClean="0"/>
              <a:t>Y</a:t>
            </a:r>
            <a:endParaRPr lang="zh-CN" altLang="en-US" dirty="0"/>
          </a:p>
        </p:txBody>
      </p:sp>
    </p:spTree>
    <p:extLst>
      <p:ext uri="{BB962C8B-B14F-4D97-AF65-F5344CB8AC3E}">
        <p14:creationId xmlns:p14="http://schemas.microsoft.com/office/powerpoint/2010/main" val="21083960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r>
              <a:rPr lang="en-US" altLang="zh-CN" dirty="0" smtClean="0"/>
              <a:t>Create Table</a:t>
            </a:r>
            <a:endParaRPr lang="zh-CN" altLang="en-US" dirty="0"/>
          </a:p>
        </p:txBody>
      </p:sp>
      <p:sp>
        <p:nvSpPr>
          <p:cNvPr id="3" name="文本占位符 2"/>
          <p:cNvSpPr>
            <a:spLocks noGrp="1"/>
          </p:cNvSpPr>
          <p:nvPr>
            <p:ph type="body" idx="1"/>
          </p:nvPr>
        </p:nvSpPr>
        <p:spPr/>
        <p:txBody>
          <a:bodyPr/>
          <a:lstStyle/>
          <a:p>
            <a:r>
              <a:rPr lang="en-US" altLang="zh-CN" dirty="0" smtClean="0"/>
              <a:t>Create Table </a:t>
            </a:r>
            <a:r>
              <a:rPr lang="zh-CN" altLang="en-US" dirty="0" smtClean="0"/>
              <a:t>语句</a:t>
            </a:r>
            <a:endParaRPr lang="zh-CN" altLang="en-US" dirty="0"/>
          </a:p>
        </p:txBody>
      </p:sp>
      <p:sp>
        <p:nvSpPr>
          <p:cNvPr id="4" name="文本占位符 3"/>
          <p:cNvSpPr>
            <a:spLocks noGrp="1"/>
          </p:cNvSpPr>
          <p:nvPr>
            <p:ph type="body" sz="quarter" idx="3"/>
          </p:nvPr>
        </p:nvSpPr>
        <p:spPr/>
        <p:txBody>
          <a:bodyPr/>
          <a:lstStyle/>
          <a:p>
            <a:r>
              <a:rPr lang="en-US" altLang="zh-CN" dirty="0" smtClean="0"/>
              <a:t>DBM </a:t>
            </a:r>
            <a:r>
              <a:rPr lang="zh-CN" altLang="en-US" dirty="0" smtClean="0"/>
              <a:t>指令</a:t>
            </a:r>
            <a:endParaRPr lang="zh-CN" altLang="en-US" dirty="0"/>
          </a:p>
        </p:txBody>
      </p:sp>
      <p:sp>
        <p:nvSpPr>
          <p:cNvPr id="8" name="内容占位符 7"/>
          <p:cNvSpPr>
            <a:spLocks noGrp="1"/>
          </p:cNvSpPr>
          <p:nvPr>
            <p:ph sz="quarter" idx="13"/>
          </p:nvPr>
        </p:nvSpPr>
        <p:spPr>
          <a:xfrm>
            <a:off x="457200" y="2301720"/>
            <a:ext cx="4041648" cy="2293140"/>
          </a:xfrm>
        </p:spPr>
        <p:txBody>
          <a:bodyPr/>
          <a:lstStyle/>
          <a:p>
            <a:pPr marL="0" indent="0">
              <a:buNone/>
            </a:pPr>
            <a:r>
              <a:rPr lang="en-US" altLang="zh-CN" dirty="0" smtClean="0"/>
              <a:t>CREATE TABLE products(code INTEGER PRIMARY KEY, name TEXT, price INTEGER);</a:t>
            </a:r>
            <a:endParaRPr lang="zh-CN" altLang="en-US" dirty="0"/>
          </a:p>
        </p:txBody>
      </p:sp>
      <p:pic>
        <p:nvPicPr>
          <p:cNvPr id="11" name="内容占位符 10" descr="屏幕剪辑"/>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5220072" y="1815666"/>
            <a:ext cx="2880320" cy="2772592"/>
          </a:xfrm>
        </p:spPr>
      </p:pic>
    </p:spTree>
    <p:extLst>
      <p:ext uri="{BB962C8B-B14F-4D97-AF65-F5344CB8AC3E}">
        <p14:creationId xmlns:p14="http://schemas.microsoft.com/office/powerpoint/2010/main" val="5150929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数据流图</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61956910"/>
              </p:ext>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87737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en-US" altLang="zh-CN" dirty="0" smtClean="0"/>
              <a:t>.1. </a:t>
            </a:r>
            <a:r>
              <a:rPr lang="zh-CN" altLang="en-US" dirty="0" smtClean="0"/>
              <a:t>读取 </a:t>
            </a:r>
            <a:r>
              <a:rPr lang="en-US" altLang="zh-CN" dirty="0" smtClean="0"/>
              <a:t>Schema </a:t>
            </a:r>
            <a:r>
              <a:rPr lang="zh-CN" altLang="en-US" dirty="0" smtClean="0"/>
              <a:t>表</a:t>
            </a:r>
            <a:endParaRPr lang="zh-CN" altLang="en-US" dirty="0"/>
          </a:p>
        </p:txBody>
      </p:sp>
      <p:sp>
        <p:nvSpPr>
          <p:cNvPr id="3" name="文本占位符 2"/>
          <p:cNvSpPr>
            <a:spLocks noGrp="1"/>
          </p:cNvSpPr>
          <p:nvPr>
            <p:ph type="body" idx="1"/>
          </p:nvPr>
        </p:nvSpPr>
        <p:spPr>
          <a:xfrm>
            <a:off x="251520" y="1200150"/>
            <a:ext cx="4245868" cy="457200"/>
          </a:xfrm>
        </p:spPr>
        <p:txBody>
          <a:bodyPr/>
          <a:lstStyle/>
          <a:p>
            <a:r>
              <a:rPr lang="en-US" altLang="zh-CN" dirty="0" smtClean="0"/>
              <a:t>3.1.1 </a:t>
            </a:r>
            <a:r>
              <a:rPr lang="zh-CN" altLang="en-US" dirty="0" smtClean="0"/>
              <a:t>定义</a:t>
            </a:r>
            <a:r>
              <a:rPr lang="en-US" altLang="zh-CN" dirty="0" smtClean="0"/>
              <a:t>Schema Item</a:t>
            </a:r>
            <a:r>
              <a:rPr lang="zh-CN" altLang="en-US" dirty="0" smtClean="0"/>
              <a:t>类型</a:t>
            </a:r>
            <a:endParaRPr lang="zh-CN" altLang="en-US" dirty="0"/>
          </a:p>
        </p:txBody>
      </p:sp>
      <p:sp>
        <p:nvSpPr>
          <p:cNvPr id="4" name="文本占位符 3"/>
          <p:cNvSpPr>
            <a:spLocks noGrp="1"/>
          </p:cNvSpPr>
          <p:nvPr>
            <p:ph type="body" sz="quarter" idx="3"/>
          </p:nvPr>
        </p:nvSpPr>
        <p:spPr/>
        <p:txBody>
          <a:bodyPr/>
          <a:lstStyle/>
          <a:p>
            <a:r>
              <a:rPr lang="en-US" altLang="zh-CN" dirty="0" smtClean="0"/>
              <a:t>3.1.2 </a:t>
            </a:r>
            <a:r>
              <a:rPr lang="zh-CN" altLang="en-US" dirty="0" smtClean="0"/>
              <a:t>修改</a:t>
            </a:r>
            <a:r>
              <a:rPr lang="en-US" altLang="zh-CN" dirty="0" smtClean="0"/>
              <a:t>chidb</a:t>
            </a:r>
            <a:r>
              <a:rPr lang="zh-CN" altLang="en-US" dirty="0" smtClean="0"/>
              <a:t>结构体</a:t>
            </a:r>
            <a:endParaRPr lang="zh-CN" altLang="en-US" dirty="0"/>
          </a:p>
        </p:txBody>
      </p:sp>
      <p:pic>
        <p:nvPicPr>
          <p:cNvPr id="7" name="内容占位符 6" descr="屏幕剪辑"/>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83569" y="2031690"/>
            <a:ext cx="3633533" cy="1890210"/>
          </a:xfrm>
        </p:spPr>
      </p:pic>
      <p:pic>
        <p:nvPicPr>
          <p:cNvPr id="8" name="内容占位符 7" descr="屏幕剪辑"/>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4932041" y="2031690"/>
            <a:ext cx="3691469" cy="1890210"/>
          </a:xfrm>
        </p:spPr>
      </p:pic>
    </p:spTree>
    <p:extLst>
      <p:ext uri="{BB962C8B-B14F-4D97-AF65-F5344CB8AC3E}">
        <p14:creationId xmlns:p14="http://schemas.microsoft.com/office/powerpoint/2010/main" val="11804647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en-US" altLang="zh-CN" dirty="0" smtClean="0"/>
              <a:t>.1. </a:t>
            </a:r>
            <a:r>
              <a:rPr lang="zh-CN" altLang="en-US" dirty="0" smtClean="0"/>
              <a:t>读取 </a:t>
            </a:r>
            <a:r>
              <a:rPr lang="en-US" altLang="zh-CN" dirty="0" smtClean="0"/>
              <a:t>Schema </a:t>
            </a:r>
            <a:r>
              <a:rPr lang="zh-CN" altLang="en-US" dirty="0" smtClean="0"/>
              <a:t>表</a:t>
            </a:r>
            <a:endParaRPr lang="zh-CN" altLang="en-US" dirty="0"/>
          </a:p>
        </p:txBody>
      </p:sp>
      <p:sp>
        <p:nvSpPr>
          <p:cNvPr id="3" name="文本占位符 2"/>
          <p:cNvSpPr>
            <a:spLocks noGrp="1"/>
          </p:cNvSpPr>
          <p:nvPr>
            <p:ph type="body" idx="1"/>
          </p:nvPr>
        </p:nvSpPr>
        <p:spPr/>
        <p:txBody>
          <a:bodyPr/>
          <a:lstStyle/>
          <a:p>
            <a:r>
              <a:rPr lang="en-US" altLang="zh-CN" sz="2000" dirty="0"/>
              <a:t>3</a:t>
            </a:r>
            <a:r>
              <a:rPr lang="en-US" altLang="zh-CN" sz="2000" dirty="0" smtClean="0"/>
              <a:t>.1.3 </a:t>
            </a:r>
            <a:r>
              <a:rPr lang="zh-CN" altLang="en-US" sz="2000" dirty="0" smtClean="0"/>
              <a:t>实现读取</a:t>
            </a:r>
            <a:r>
              <a:rPr lang="en-US" altLang="zh-CN" sz="2000" dirty="0" smtClean="0"/>
              <a:t>Schema</a:t>
            </a:r>
            <a:r>
              <a:rPr lang="zh-CN" altLang="en-US" sz="2000" dirty="0" smtClean="0"/>
              <a:t>表</a:t>
            </a:r>
            <a:endParaRPr lang="zh-CN" altLang="en-US" sz="2000" dirty="0"/>
          </a:p>
        </p:txBody>
      </p:sp>
      <p:sp>
        <p:nvSpPr>
          <p:cNvPr id="4" name="文本占位符 3"/>
          <p:cNvSpPr>
            <a:spLocks noGrp="1"/>
          </p:cNvSpPr>
          <p:nvPr>
            <p:ph type="body" sz="quarter" idx="3"/>
          </p:nvPr>
        </p:nvSpPr>
        <p:spPr/>
        <p:txBody>
          <a:bodyPr/>
          <a:lstStyle/>
          <a:p>
            <a:r>
              <a:rPr lang="en-US" altLang="zh-CN" sz="2000" dirty="0"/>
              <a:t>3</a:t>
            </a:r>
            <a:r>
              <a:rPr lang="en-US" altLang="zh-CN" sz="2000" dirty="0" smtClean="0"/>
              <a:t>.1.4 </a:t>
            </a:r>
            <a:r>
              <a:rPr lang="zh-CN" altLang="en-US" sz="2000" dirty="0" smtClean="0"/>
              <a:t>修改打开</a:t>
            </a:r>
            <a:r>
              <a:rPr lang="en-US" altLang="zh-CN" sz="2000" dirty="0" smtClean="0"/>
              <a:t>/</a:t>
            </a:r>
            <a:r>
              <a:rPr lang="zh-CN" altLang="en-US" sz="2000" dirty="0" smtClean="0"/>
              <a:t>关闭文件的过程</a:t>
            </a:r>
            <a:endParaRPr lang="zh-CN" altLang="en-US" sz="2000" dirty="0"/>
          </a:p>
        </p:txBody>
      </p:sp>
      <p:sp>
        <p:nvSpPr>
          <p:cNvPr id="5" name="内容占位符 4"/>
          <p:cNvSpPr>
            <a:spLocks noGrp="1"/>
          </p:cNvSpPr>
          <p:nvPr>
            <p:ph sz="quarter" idx="13"/>
          </p:nvPr>
        </p:nvSpPr>
        <p:spPr/>
        <p:txBody>
          <a:bodyPr/>
          <a:lstStyle/>
          <a:p>
            <a:pPr marL="0" indent="0">
              <a:buNone/>
            </a:pPr>
            <a:r>
              <a:rPr lang="zh-CN" altLang="en-US" sz="1400" dirty="0" smtClean="0"/>
              <a:t>声明函数</a:t>
            </a:r>
            <a:endParaRPr lang="en-US" altLang="zh-CN" sz="1400" dirty="0" smtClean="0"/>
          </a:p>
          <a:p>
            <a:pPr marL="0" indent="0">
              <a:buNone/>
            </a:pPr>
            <a:r>
              <a:rPr lang="en-US" altLang="zh-CN" sz="1400" dirty="0" smtClean="0"/>
              <a:t>int load_schema(chidb *db, npage_t nroot);</a:t>
            </a:r>
          </a:p>
          <a:p>
            <a:pPr marL="0" indent="0">
              <a:buNone/>
            </a:pPr>
            <a:endParaRPr lang="en-US" altLang="zh-CN" sz="1400" dirty="0" smtClean="0"/>
          </a:p>
          <a:p>
            <a:pPr marL="0" indent="0">
              <a:buNone/>
            </a:pPr>
            <a:r>
              <a:rPr lang="zh-CN" altLang="en-US" sz="1400" dirty="0" smtClean="0"/>
              <a:t>函数内步骤</a:t>
            </a:r>
            <a:endParaRPr lang="en-US" altLang="zh-CN" sz="1400" dirty="0" smtClean="0"/>
          </a:p>
          <a:p>
            <a:pPr>
              <a:buAutoNum type="arabicPeriod"/>
            </a:pPr>
            <a:r>
              <a:rPr lang="zh-CN" altLang="en-US" sz="1400" dirty="0" smtClean="0"/>
              <a:t>读取页码为</a:t>
            </a:r>
            <a:r>
              <a:rPr lang="en-US" altLang="zh-CN" sz="1400" dirty="0" smtClean="0"/>
              <a:t>nroot</a:t>
            </a:r>
            <a:r>
              <a:rPr lang="zh-CN" altLang="en-US" sz="1400" dirty="0" smtClean="0"/>
              <a:t>的页，遍历节点中所有</a:t>
            </a:r>
            <a:r>
              <a:rPr lang="en-US" altLang="zh-CN" sz="1400" dirty="0" smtClean="0"/>
              <a:t>cells</a:t>
            </a:r>
          </a:p>
          <a:p>
            <a:pPr>
              <a:buAutoNum type="arabicPeriod"/>
            </a:pPr>
            <a:r>
              <a:rPr lang="zh-CN" altLang="en-US" sz="1400" dirty="0"/>
              <a:t>如果</a:t>
            </a:r>
            <a:r>
              <a:rPr lang="zh-CN" altLang="en-US" sz="1400" dirty="0" smtClean="0"/>
              <a:t>当前节点是内部节点，则对当前</a:t>
            </a:r>
            <a:r>
              <a:rPr lang="en-US" altLang="zh-CN" sz="1400" dirty="0" smtClean="0"/>
              <a:t>cell</a:t>
            </a:r>
            <a:r>
              <a:rPr lang="zh-CN" altLang="en-US" sz="1400" dirty="0" smtClean="0"/>
              <a:t>中的</a:t>
            </a:r>
            <a:r>
              <a:rPr lang="en-US" altLang="zh-CN" sz="1400" dirty="0" smtClean="0"/>
              <a:t>child_page</a:t>
            </a:r>
            <a:r>
              <a:rPr lang="zh-CN" altLang="en-US" sz="1400" dirty="0" smtClean="0"/>
              <a:t>调用</a:t>
            </a:r>
            <a:r>
              <a:rPr lang="en-US" altLang="zh-CN" sz="1400" dirty="0" smtClean="0"/>
              <a:t>load_schema</a:t>
            </a:r>
          </a:p>
          <a:p>
            <a:pPr>
              <a:buAutoNum type="arabicPeriod"/>
            </a:pPr>
            <a:r>
              <a:rPr lang="zh-CN" altLang="en-US" sz="1400" dirty="0" smtClean="0"/>
              <a:t>如果当前节点是叶子节点，则解析当前</a:t>
            </a:r>
            <a:r>
              <a:rPr lang="en-US" altLang="zh-CN" sz="1400" dirty="0" smtClean="0"/>
              <a:t>cell</a:t>
            </a:r>
            <a:r>
              <a:rPr lang="zh-CN" altLang="en-US" sz="1400" dirty="0" smtClean="0"/>
              <a:t>中的数据，加入到</a:t>
            </a:r>
            <a:r>
              <a:rPr lang="en-US" altLang="zh-CN" sz="1400" dirty="0" smtClean="0"/>
              <a:t>schema</a:t>
            </a:r>
            <a:r>
              <a:rPr lang="zh-CN" altLang="en-US" sz="1400" dirty="0" smtClean="0"/>
              <a:t>中</a:t>
            </a:r>
            <a:endParaRPr lang="en-US" altLang="zh-CN" sz="1400" dirty="0" smtClean="0"/>
          </a:p>
          <a:p>
            <a:pPr>
              <a:buAutoNum type="arabicPeriod"/>
            </a:pPr>
            <a:r>
              <a:rPr lang="zh-CN" altLang="en-US" sz="1400" dirty="0" smtClean="0"/>
              <a:t>遍历完成后，若果当前节点是内部节点，则对其</a:t>
            </a:r>
            <a:r>
              <a:rPr lang="en-US" altLang="zh-CN" sz="1400" dirty="0" smtClean="0"/>
              <a:t>right_page</a:t>
            </a:r>
            <a:r>
              <a:rPr lang="zh-CN" altLang="en-US" sz="1400" dirty="0" smtClean="0"/>
              <a:t>调用</a:t>
            </a:r>
            <a:r>
              <a:rPr lang="en-US" altLang="zh-CN" sz="1400" dirty="0" smtClean="0"/>
              <a:t>load_schema</a:t>
            </a:r>
          </a:p>
          <a:p>
            <a:pPr marL="0" indent="0">
              <a:buNone/>
            </a:pPr>
            <a:endParaRPr lang="zh-CN" altLang="en-US" sz="1400" dirty="0"/>
          </a:p>
        </p:txBody>
      </p:sp>
      <p:sp>
        <p:nvSpPr>
          <p:cNvPr id="6" name="内容占位符 5"/>
          <p:cNvSpPr>
            <a:spLocks noGrp="1"/>
          </p:cNvSpPr>
          <p:nvPr>
            <p:ph sz="quarter" idx="14"/>
          </p:nvPr>
        </p:nvSpPr>
        <p:spPr/>
        <p:txBody>
          <a:bodyPr>
            <a:normAutofit lnSpcReduction="10000"/>
          </a:bodyPr>
          <a:lstStyle/>
          <a:p>
            <a:pPr marL="0" indent="0">
              <a:buNone/>
            </a:pPr>
            <a:endParaRPr lang="en-US" altLang="zh-CN" dirty="0" smtClean="0"/>
          </a:p>
          <a:p>
            <a:pPr marL="0" indent="0">
              <a:buNone/>
            </a:pPr>
            <a:r>
              <a:rPr lang="zh-CN" altLang="en-US" dirty="0" smtClean="0"/>
              <a:t>修改</a:t>
            </a:r>
            <a:r>
              <a:rPr lang="en-US" altLang="zh-CN" dirty="0" smtClean="0"/>
              <a:t>src/libchidb/api.c</a:t>
            </a:r>
            <a:r>
              <a:rPr lang="zh-CN" altLang="en-US" dirty="0" smtClean="0"/>
              <a:t>中</a:t>
            </a:r>
            <a:endParaRPr lang="en-US" altLang="zh-CN" dirty="0" smtClean="0"/>
          </a:p>
          <a:p>
            <a:pPr marL="0" indent="0">
              <a:buNone/>
            </a:pPr>
            <a:r>
              <a:rPr lang="zh-CN" altLang="en-US" dirty="0" smtClean="0"/>
              <a:t>函数</a:t>
            </a:r>
            <a:r>
              <a:rPr lang="en-US" altLang="zh-CN" dirty="0" smtClean="0"/>
              <a:t>chidb_open</a:t>
            </a:r>
            <a:r>
              <a:rPr lang="zh-CN" altLang="en-US" dirty="0" smtClean="0"/>
              <a:t>和</a:t>
            </a:r>
            <a:endParaRPr lang="en-US" altLang="zh-CN" dirty="0" smtClean="0"/>
          </a:p>
          <a:p>
            <a:pPr marL="0" indent="0">
              <a:buNone/>
            </a:pPr>
            <a:r>
              <a:rPr lang="zh-CN" altLang="en-US" dirty="0" smtClean="0"/>
              <a:t>函数</a:t>
            </a:r>
            <a:r>
              <a:rPr lang="en-US" altLang="zh-CN" dirty="0" smtClean="0"/>
              <a:t>chidb_close</a:t>
            </a:r>
            <a:r>
              <a:rPr lang="zh-CN" altLang="en-US" dirty="0" smtClean="0"/>
              <a:t>的定义</a:t>
            </a:r>
            <a:endParaRPr lang="en-US" altLang="zh-CN" dirty="0" smtClean="0"/>
          </a:p>
          <a:p>
            <a:pPr marL="0" indent="0">
              <a:buNone/>
            </a:pPr>
            <a:endParaRPr lang="en-US" altLang="zh-CN" noProof="1" smtClean="0"/>
          </a:p>
          <a:p>
            <a:pPr marL="0" indent="0">
              <a:buNone/>
            </a:pPr>
            <a:r>
              <a:rPr lang="zh-CN" altLang="en-US" dirty="0" smtClean="0"/>
              <a:t>分别添加读取</a:t>
            </a:r>
            <a:r>
              <a:rPr lang="en-US" altLang="zh-CN" dirty="0" smtClean="0"/>
              <a:t>Schema</a:t>
            </a:r>
          </a:p>
          <a:p>
            <a:pPr marL="0" indent="0">
              <a:buNone/>
            </a:pPr>
            <a:r>
              <a:rPr lang="zh-CN" altLang="en-US" dirty="0" smtClean="0"/>
              <a:t>以及释放</a:t>
            </a:r>
            <a:r>
              <a:rPr lang="en-US" altLang="zh-CN" dirty="0" smtClean="0"/>
              <a:t>Schema</a:t>
            </a:r>
            <a:r>
              <a:rPr lang="zh-CN" altLang="en-US" dirty="0" smtClean="0"/>
              <a:t>的步骤</a:t>
            </a:r>
            <a:endParaRPr lang="zh-CN" altLang="en-US" dirty="0"/>
          </a:p>
        </p:txBody>
      </p:sp>
    </p:spTree>
    <p:extLst>
      <p:ext uri="{BB962C8B-B14F-4D97-AF65-F5344CB8AC3E}">
        <p14:creationId xmlns:p14="http://schemas.microsoft.com/office/powerpoint/2010/main" val="31212247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Select </a:t>
            </a:r>
            <a:r>
              <a:rPr lang="zh-CN" altLang="en-US" dirty="0" smtClean="0"/>
              <a:t>语句的代码生成</a:t>
            </a:r>
            <a:endParaRPr lang="zh-CN" altLang="en-US" dirty="0"/>
          </a:p>
        </p:txBody>
      </p:sp>
      <p:sp>
        <p:nvSpPr>
          <p:cNvPr id="3" name="内容占位符 2"/>
          <p:cNvSpPr>
            <a:spLocks noGrp="1"/>
          </p:cNvSpPr>
          <p:nvPr>
            <p:ph idx="1"/>
          </p:nvPr>
        </p:nvSpPr>
        <p:spPr/>
        <p:txBody>
          <a:bodyPr>
            <a:normAutofit lnSpcReduction="10000"/>
          </a:bodyPr>
          <a:lstStyle/>
          <a:p>
            <a:pPr marL="0" indent="0">
              <a:buNone/>
            </a:pPr>
            <a:endParaRPr lang="en-US" altLang="zh-CN" dirty="0"/>
          </a:p>
          <a:p>
            <a:pPr marL="0" indent="0">
              <a:buNone/>
            </a:pPr>
            <a:r>
              <a:rPr lang="zh-CN" altLang="en-US" dirty="0" smtClean="0"/>
              <a:t>在本实践中，只实现一个受限的 </a:t>
            </a:r>
            <a:r>
              <a:rPr lang="en-US" altLang="zh-CN" dirty="0" smtClean="0"/>
              <a:t>Select </a:t>
            </a:r>
            <a:r>
              <a:rPr lang="zh-CN" altLang="en-US" dirty="0" smtClean="0"/>
              <a:t>语句的子集，包含以下限制：</a:t>
            </a:r>
            <a:endParaRPr lang="en-US" altLang="zh-CN" dirty="0" smtClean="0"/>
          </a:p>
          <a:p>
            <a:r>
              <a:rPr lang="zh-CN" altLang="en-US" dirty="0"/>
              <a:t>查询只包含一个单独的表</a:t>
            </a:r>
          </a:p>
          <a:p>
            <a:r>
              <a:rPr lang="zh-CN" altLang="en-US" dirty="0"/>
              <a:t>查询包含若干个列或者是 </a:t>
            </a:r>
            <a:r>
              <a:rPr lang="en-US" altLang="zh-CN" dirty="0"/>
              <a:t>'*'</a:t>
            </a:r>
          </a:p>
          <a:p>
            <a:r>
              <a:rPr lang="zh-CN" altLang="en-US" dirty="0"/>
              <a:t>查询可以包含 </a:t>
            </a:r>
            <a:r>
              <a:rPr lang="en-US" altLang="zh-CN" dirty="0"/>
              <a:t>where </a:t>
            </a:r>
            <a:r>
              <a:rPr lang="zh-CN" altLang="en-US" dirty="0"/>
              <a:t>子句</a:t>
            </a:r>
            <a:r>
              <a:rPr lang="en-US" altLang="zh-CN" dirty="0"/>
              <a:t>, </a:t>
            </a:r>
            <a:r>
              <a:rPr lang="zh-CN" altLang="en-US" dirty="0"/>
              <a:t>但是 </a:t>
            </a:r>
            <a:r>
              <a:rPr lang="en-US" altLang="zh-CN" dirty="0"/>
              <a:t>where </a:t>
            </a:r>
            <a:r>
              <a:rPr lang="zh-CN" altLang="en-US" dirty="0"/>
              <a:t>只会包含一个单独的条件</a:t>
            </a:r>
            <a:r>
              <a:rPr lang="en-US" altLang="zh-CN" dirty="0"/>
              <a:t>, </a:t>
            </a:r>
            <a:r>
              <a:rPr lang="zh-CN" altLang="en-US" dirty="0"/>
              <a:t>并且其格式为 </a:t>
            </a:r>
            <a:r>
              <a:rPr lang="en-US" altLang="zh-CN" dirty="0"/>
              <a:t>column op value, </a:t>
            </a:r>
            <a:r>
              <a:rPr lang="zh-CN" altLang="en-US" dirty="0"/>
              <a:t>其中运算符只可能是 </a:t>
            </a:r>
            <a:r>
              <a:rPr lang="en-US" altLang="zh-CN" dirty="0"/>
              <a:t>=, &gt;, &gt;=, &lt; </a:t>
            </a:r>
            <a:r>
              <a:rPr lang="zh-CN" altLang="en-US" dirty="0"/>
              <a:t>或者 </a:t>
            </a:r>
            <a:r>
              <a:rPr lang="en-US" altLang="zh-CN" dirty="0"/>
              <a:t>&lt;=, </a:t>
            </a:r>
            <a:r>
              <a:rPr lang="zh-CN" altLang="en-US" dirty="0"/>
              <a:t>以及值的类型只能是整型或字符串</a:t>
            </a:r>
            <a:r>
              <a:rPr lang="zh-CN" altLang="en-US" dirty="0" smtClean="0"/>
              <a:t>类型</a:t>
            </a:r>
            <a:endParaRPr lang="zh-CN" altLang="en-US" dirty="0"/>
          </a:p>
        </p:txBody>
      </p:sp>
    </p:spTree>
    <p:extLst>
      <p:ext uri="{BB962C8B-B14F-4D97-AF65-F5344CB8AC3E}">
        <p14:creationId xmlns:p14="http://schemas.microsoft.com/office/powerpoint/2010/main" val="28532907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SRA</a:t>
            </a:r>
            <a:r>
              <a:rPr lang="zh-CN" altLang="en-US" dirty="0"/>
              <a:t>结构体</a:t>
            </a:r>
          </a:p>
        </p:txBody>
      </p:sp>
      <p:sp>
        <p:nvSpPr>
          <p:cNvPr id="3" name="文本占位符 2"/>
          <p:cNvSpPr>
            <a:spLocks noGrp="1"/>
          </p:cNvSpPr>
          <p:nvPr>
            <p:ph type="body" idx="1"/>
          </p:nvPr>
        </p:nvSpPr>
        <p:spPr/>
        <p:txBody>
          <a:bodyPr/>
          <a:lstStyle/>
          <a:p>
            <a:r>
              <a:rPr lang="en-US" altLang="zh-CN" dirty="0" smtClean="0"/>
              <a:t>SRA</a:t>
            </a:r>
            <a:r>
              <a:rPr lang="zh-CN" altLang="en-US" dirty="0" smtClean="0"/>
              <a:t>定义</a:t>
            </a:r>
            <a:endParaRPr lang="zh-CN" altLang="en-US" dirty="0"/>
          </a:p>
        </p:txBody>
      </p:sp>
      <p:sp>
        <p:nvSpPr>
          <p:cNvPr id="4" name="文本占位符 3"/>
          <p:cNvSpPr>
            <a:spLocks noGrp="1"/>
          </p:cNvSpPr>
          <p:nvPr>
            <p:ph type="body" sz="quarter" idx="3"/>
          </p:nvPr>
        </p:nvSpPr>
        <p:spPr/>
        <p:txBody>
          <a:bodyPr/>
          <a:lstStyle/>
          <a:p>
            <a:r>
              <a:rPr lang="zh-CN" altLang="en-US" dirty="0"/>
              <a:t>受</a:t>
            </a:r>
            <a:r>
              <a:rPr lang="zh-CN" altLang="en-US" dirty="0" smtClean="0"/>
              <a:t>限形式</a:t>
            </a:r>
            <a:endParaRPr lang="zh-CN" altLang="en-US" dirty="0"/>
          </a:p>
        </p:txBody>
      </p:sp>
      <p:pic>
        <p:nvPicPr>
          <p:cNvPr id="7" name="内容占位符 6" descr="屏幕剪辑"/>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72796" y="2494867"/>
            <a:ext cx="4010585" cy="1264620"/>
          </a:xfrm>
        </p:spPr>
      </p:pic>
      <p:sp>
        <p:nvSpPr>
          <p:cNvPr id="6" name="内容占位符 5"/>
          <p:cNvSpPr>
            <a:spLocks noGrp="1"/>
          </p:cNvSpPr>
          <p:nvPr>
            <p:ph sz="quarter" idx="14"/>
          </p:nvPr>
        </p:nvSpPr>
        <p:spPr/>
        <p:txBody>
          <a:bodyPr>
            <a:normAutofit fontScale="92500" lnSpcReduction="20000"/>
          </a:bodyPr>
          <a:lstStyle/>
          <a:p>
            <a:pPr marL="0" indent="0">
              <a:buNone/>
            </a:pPr>
            <a:r>
              <a:rPr lang="zh-CN" altLang="en-US" sz="2000" dirty="0" smtClean="0"/>
              <a:t>由于</a:t>
            </a:r>
            <a:r>
              <a:rPr lang="en-US" altLang="zh-CN" sz="2000" dirty="0" smtClean="0"/>
              <a:t>Select</a:t>
            </a:r>
            <a:r>
              <a:rPr lang="zh-CN" altLang="en-US" sz="2000" dirty="0" smtClean="0"/>
              <a:t>只是子集，所以</a:t>
            </a:r>
            <a:r>
              <a:rPr lang="en-US" altLang="zh-CN" sz="2000" dirty="0" smtClean="0"/>
              <a:t>SRA</a:t>
            </a:r>
            <a:r>
              <a:rPr lang="zh-CN" altLang="en-US" sz="2000" dirty="0" smtClean="0"/>
              <a:t>结构只会是以下两种形式：</a:t>
            </a:r>
            <a:endParaRPr lang="en-US" altLang="zh-CN" sz="2000" dirty="0" smtClean="0"/>
          </a:p>
          <a:p>
            <a:pPr marL="0" indent="0">
              <a:buNone/>
            </a:pPr>
            <a:r>
              <a:rPr lang="en-US" altLang="zh-CN" sz="2000" dirty="0"/>
              <a:t>Project([columns or '*'], </a:t>
            </a:r>
            <a:endParaRPr lang="en-US" altLang="zh-CN" sz="2000" dirty="0" smtClean="0"/>
          </a:p>
          <a:p>
            <a:pPr marL="0" indent="0">
              <a:buNone/>
            </a:pPr>
            <a:r>
              <a:rPr lang="en-US" altLang="zh-CN" sz="2000" dirty="0" smtClean="0"/>
              <a:t>    Table(table_name</a:t>
            </a:r>
            <a:r>
              <a:rPr lang="en-US" altLang="zh-CN" sz="2000" dirty="0"/>
              <a:t>) </a:t>
            </a:r>
            <a:endParaRPr lang="en-US" altLang="zh-CN" sz="2000" dirty="0" smtClean="0"/>
          </a:p>
          <a:p>
            <a:pPr marL="0" indent="0">
              <a:buNone/>
            </a:pPr>
            <a:r>
              <a:rPr lang="en-US" altLang="zh-CN" sz="2000" dirty="0" smtClean="0"/>
              <a:t>)</a:t>
            </a:r>
          </a:p>
          <a:p>
            <a:pPr marL="0" indent="0">
              <a:buNone/>
            </a:pPr>
            <a:r>
              <a:rPr lang="en-US" altLang="zh-CN" sz="2000" dirty="0"/>
              <a:t>Project([columns or '*'], </a:t>
            </a:r>
            <a:endParaRPr lang="en-US" altLang="zh-CN" sz="2000" dirty="0" smtClean="0"/>
          </a:p>
          <a:p>
            <a:pPr marL="0" indent="0">
              <a:buNone/>
            </a:pPr>
            <a:r>
              <a:rPr lang="en-US" altLang="zh-CN" sz="2000" dirty="0"/>
              <a:t> </a:t>
            </a:r>
            <a:r>
              <a:rPr lang="en-US" altLang="zh-CN" sz="2000" dirty="0" smtClean="0"/>
              <a:t>   Select(column </a:t>
            </a:r>
            <a:r>
              <a:rPr lang="en-US" altLang="zh-CN" sz="2000" dirty="0"/>
              <a:t>op value, </a:t>
            </a:r>
            <a:endParaRPr lang="en-US" altLang="zh-CN" sz="2000" dirty="0" smtClean="0"/>
          </a:p>
          <a:p>
            <a:pPr marL="0" indent="0">
              <a:buNone/>
            </a:pPr>
            <a:r>
              <a:rPr lang="en-US" altLang="zh-CN" sz="2000" dirty="0"/>
              <a:t> </a:t>
            </a:r>
            <a:r>
              <a:rPr lang="en-US" altLang="zh-CN" sz="2000" dirty="0" smtClean="0"/>
              <a:t>       Table(table_name</a:t>
            </a:r>
            <a:r>
              <a:rPr lang="en-US" altLang="zh-CN" sz="2000" dirty="0"/>
              <a:t>) </a:t>
            </a:r>
            <a:endParaRPr lang="en-US" altLang="zh-CN" sz="2000" dirty="0" smtClean="0"/>
          </a:p>
          <a:p>
            <a:pPr marL="0" indent="0">
              <a:buNone/>
            </a:pPr>
            <a:r>
              <a:rPr lang="en-US" altLang="zh-CN" sz="2000" dirty="0"/>
              <a:t> </a:t>
            </a:r>
            <a:r>
              <a:rPr lang="en-US" altLang="zh-CN" sz="2000" dirty="0" smtClean="0"/>
              <a:t>   )</a:t>
            </a:r>
          </a:p>
          <a:p>
            <a:pPr marL="0" indent="0">
              <a:buNone/>
            </a:pPr>
            <a:r>
              <a:rPr lang="en-US" altLang="zh-CN" sz="2000" dirty="0" smtClean="0"/>
              <a:t>)</a:t>
            </a:r>
          </a:p>
          <a:p>
            <a:pPr marL="0" indent="0">
              <a:buNone/>
            </a:pPr>
            <a:endParaRPr lang="zh-CN" altLang="en-US" dirty="0"/>
          </a:p>
        </p:txBody>
      </p:sp>
    </p:spTree>
    <p:extLst>
      <p:ext uri="{BB962C8B-B14F-4D97-AF65-F5344CB8AC3E}">
        <p14:creationId xmlns:p14="http://schemas.microsoft.com/office/powerpoint/2010/main" val="22399139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3.2.1 </a:t>
            </a:r>
            <a:r>
              <a:rPr lang="zh-CN" altLang="en-US" dirty="0" smtClean="0"/>
              <a:t>错误检查</a:t>
            </a:r>
            <a:endParaRPr lang="zh-CN" altLang="en-US" dirty="0"/>
          </a:p>
        </p:txBody>
      </p:sp>
      <p:sp>
        <p:nvSpPr>
          <p:cNvPr id="3" name="内容占位符 2"/>
          <p:cNvSpPr>
            <a:spLocks noGrp="1"/>
          </p:cNvSpPr>
          <p:nvPr>
            <p:ph idx="1"/>
          </p:nvPr>
        </p:nvSpPr>
        <p:spPr>
          <a:xfrm>
            <a:off x="457200" y="1923679"/>
            <a:ext cx="8229600" cy="2670944"/>
          </a:xfrm>
        </p:spPr>
        <p:txBody>
          <a:bodyPr/>
          <a:lstStyle/>
          <a:p>
            <a:pPr marL="457200" indent="-457200">
              <a:buFont typeface="+mj-lt"/>
              <a:buAutoNum type="arabicPeriod"/>
            </a:pPr>
            <a:r>
              <a:rPr lang="zh-CN" altLang="en-US" dirty="0"/>
              <a:t>要查询</a:t>
            </a:r>
            <a:r>
              <a:rPr lang="zh-CN" altLang="en-US" dirty="0" smtClean="0"/>
              <a:t>的表必须存在</a:t>
            </a:r>
            <a:endParaRPr lang="en-US" altLang="zh-CN" dirty="0" smtClean="0"/>
          </a:p>
          <a:p>
            <a:pPr marL="457200" indent="-457200">
              <a:buFont typeface="+mj-lt"/>
              <a:buAutoNum type="arabicPeriod"/>
            </a:pPr>
            <a:r>
              <a:rPr lang="zh-CN" altLang="en-US" dirty="0"/>
              <a:t>要</a:t>
            </a:r>
            <a:r>
              <a:rPr lang="zh-CN" altLang="en-US" dirty="0" smtClean="0"/>
              <a:t>查询的列必须存在于要查询的表中</a:t>
            </a:r>
            <a:endParaRPr lang="en-US" altLang="zh-CN" dirty="0" smtClean="0"/>
          </a:p>
          <a:p>
            <a:pPr marL="457200" indent="-457200">
              <a:buFont typeface="+mj-lt"/>
              <a:buAutoNum type="arabicPeriod"/>
            </a:pPr>
            <a:r>
              <a:rPr lang="zh-CN" altLang="en-US" dirty="0" smtClean="0"/>
              <a:t>如果</a:t>
            </a:r>
            <a:r>
              <a:rPr lang="en-US" altLang="zh-CN" dirty="0" smtClean="0"/>
              <a:t>Where</a:t>
            </a:r>
            <a:r>
              <a:rPr lang="zh-CN" altLang="en-US" dirty="0" smtClean="0"/>
              <a:t>子句存在，列的类型必须和所给的值得类型相同</a:t>
            </a:r>
            <a:endParaRPr lang="zh-CN" altLang="en-US" dirty="0"/>
          </a:p>
        </p:txBody>
      </p:sp>
    </p:spTree>
    <p:extLst>
      <p:ext uri="{BB962C8B-B14F-4D97-AF65-F5344CB8AC3E}">
        <p14:creationId xmlns:p14="http://schemas.microsoft.com/office/powerpoint/2010/main" val="7834198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028384" y="205979"/>
            <a:ext cx="658416" cy="4388644"/>
          </a:xfrm>
        </p:spPr>
        <p:txBody>
          <a:bodyPr/>
          <a:lstStyle/>
          <a:p>
            <a:r>
              <a:rPr lang="en-US" altLang="zh-CN" dirty="0" smtClean="0"/>
              <a:t>3.2.2 </a:t>
            </a:r>
            <a:r>
              <a:rPr lang="zh-CN" altLang="en-US" dirty="0" smtClean="0"/>
              <a:t>代码生成</a:t>
            </a:r>
            <a:endParaRPr lang="zh-CN" altLang="en-US" dirty="0"/>
          </a:p>
        </p:txBody>
      </p:sp>
      <p:sp>
        <p:nvSpPr>
          <p:cNvPr id="5" name="矩形 4"/>
          <p:cNvSpPr/>
          <p:nvPr/>
        </p:nvSpPr>
        <p:spPr>
          <a:xfrm>
            <a:off x="3347864" y="872928"/>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Integer</a:t>
            </a:r>
            <a:endParaRPr lang="zh-CN" altLang="en-US" dirty="0"/>
          </a:p>
        </p:txBody>
      </p:sp>
      <p:sp>
        <p:nvSpPr>
          <p:cNvPr id="6" name="矩形 5"/>
          <p:cNvSpPr/>
          <p:nvPr/>
        </p:nvSpPr>
        <p:spPr>
          <a:xfrm>
            <a:off x="3342160" y="1250970"/>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OpenRead</a:t>
            </a:r>
            <a:endParaRPr lang="zh-CN" altLang="en-US" dirty="0"/>
          </a:p>
        </p:txBody>
      </p:sp>
      <p:sp>
        <p:nvSpPr>
          <p:cNvPr id="7" name="矩形 6"/>
          <p:cNvSpPr/>
          <p:nvPr/>
        </p:nvSpPr>
        <p:spPr>
          <a:xfrm>
            <a:off x="3342160" y="1635984"/>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Rewind</a:t>
            </a:r>
            <a:endParaRPr lang="zh-CN" altLang="en-US" dirty="0"/>
          </a:p>
        </p:txBody>
      </p:sp>
      <p:sp>
        <p:nvSpPr>
          <p:cNvPr id="15" name="矩形 14"/>
          <p:cNvSpPr/>
          <p:nvPr/>
        </p:nvSpPr>
        <p:spPr>
          <a:xfrm>
            <a:off x="3347864" y="3526194"/>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Close</a:t>
            </a:r>
            <a:endParaRPr lang="zh-CN" altLang="en-US" dirty="0"/>
          </a:p>
        </p:txBody>
      </p:sp>
      <p:sp>
        <p:nvSpPr>
          <p:cNvPr id="18" name="矩形 17"/>
          <p:cNvSpPr/>
          <p:nvPr/>
        </p:nvSpPr>
        <p:spPr>
          <a:xfrm>
            <a:off x="3342160" y="3904236"/>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Halt</a:t>
            </a:r>
            <a:endParaRPr lang="zh-CN" altLang="en-US" dirty="0"/>
          </a:p>
        </p:txBody>
      </p:sp>
      <p:sp>
        <p:nvSpPr>
          <p:cNvPr id="19" name="矩形 18"/>
          <p:cNvSpPr/>
          <p:nvPr/>
        </p:nvSpPr>
        <p:spPr>
          <a:xfrm>
            <a:off x="3270152" y="2014026"/>
            <a:ext cx="1872208"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Key or Column</a:t>
            </a:r>
            <a:endParaRPr lang="zh-CN" altLang="en-US" dirty="0"/>
          </a:p>
        </p:txBody>
      </p:sp>
      <p:sp>
        <p:nvSpPr>
          <p:cNvPr id="20" name="矩形 19"/>
          <p:cNvSpPr/>
          <p:nvPr/>
        </p:nvSpPr>
        <p:spPr>
          <a:xfrm>
            <a:off x="3347864" y="2392068"/>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21" name="矩形 20"/>
          <p:cNvSpPr/>
          <p:nvPr/>
        </p:nvSpPr>
        <p:spPr>
          <a:xfrm>
            <a:off x="3347864" y="2770110"/>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ResultRow</a:t>
            </a:r>
            <a:endParaRPr lang="zh-CN" altLang="en-US" dirty="0"/>
          </a:p>
        </p:txBody>
      </p:sp>
      <p:sp>
        <p:nvSpPr>
          <p:cNvPr id="30" name="矩形 29"/>
          <p:cNvSpPr/>
          <p:nvPr/>
        </p:nvSpPr>
        <p:spPr>
          <a:xfrm>
            <a:off x="3342160" y="3148152"/>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Next</a:t>
            </a:r>
            <a:endParaRPr lang="zh-CN" altLang="en-US" dirty="0"/>
          </a:p>
        </p:txBody>
      </p:sp>
      <p:cxnSp>
        <p:nvCxnSpPr>
          <p:cNvPr id="4" name="肘形连接符 3"/>
          <p:cNvCxnSpPr>
            <a:stCxn id="7" idx="1"/>
            <a:endCxn id="15" idx="1"/>
          </p:cNvCxnSpPr>
          <p:nvPr/>
        </p:nvCxnSpPr>
        <p:spPr>
          <a:xfrm rot="10800000" flipH="1" flipV="1">
            <a:off x="3342160" y="1825005"/>
            <a:ext cx="5704" cy="1890210"/>
          </a:xfrm>
          <a:prstGeom prst="bentConnector3">
            <a:avLst>
              <a:gd name="adj1" fmla="val -4007714"/>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5707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028384" y="205979"/>
            <a:ext cx="658416" cy="4388644"/>
          </a:xfrm>
        </p:spPr>
        <p:txBody>
          <a:bodyPr/>
          <a:lstStyle/>
          <a:p>
            <a:r>
              <a:rPr lang="en-US" altLang="zh-CN" dirty="0" smtClean="0"/>
              <a:t>3.2.2 </a:t>
            </a:r>
            <a:r>
              <a:rPr lang="zh-CN" altLang="en-US" dirty="0" smtClean="0"/>
              <a:t>代码生成</a:t>
            </a:r>
            <a:endParaRPr lang="zh-CN" altLang="en-US" dirty="0"/>
          </a:p>
        </p:txBody>
      </p:sp>
      <p:sp>
        <p:nvSpPr>
          <p:cNvPr id="5" name="矩形 4"/>
          <p:cNvSpPr/>
          <p:nvPr/>
        </p:nvSpPr>
        <p:spPr>
          <a:xfrm>
            <a:off x="2915816" y="141480"/>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Integer</a:t>
            </a:r>
            <a:endParaRPr lang="zh-CN" altLang="en-US" dirty="0"/>
          </a:p>
        </p:txBody>
      </p:sp>
      <p:sp>
        <p:nvSpPr>
          <p:cNvPr id="6" name="矩形 5"/>
          <p:cNvSpPr/>
          <p:nvPr/>
        </p:nvSpPr>
        <p:spPr>
          <a:xfrm>
            <a:off x="2910112" y="519522"/>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OpenRead</a:t>
            </a:r>
            <a:endParaRPr lang="zh-CN" altLang="en-US" dirty="0"/>
          </a:p>
        </p:txBody>
      </p:sp>
      <p:sp>
        <p:nvSpPr>
          <p:cNvPr id="7" name="矩形 6"/>
          <p:cNvSpPr/>
          <p:nvPr/>
        </p:nvSpPr>
        <p:spPr>
          <a:xfrm>
            <a:off x="2910112" y="904536"/>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Rewind</a:t>
            </a:r>
            <a:endParaRPr lang="zh-CN" altLang="en-US" dirty="0"/>
          </a:p>
        </p:txBody>
      </p:sp>
      <p:sp>
        <p:nvSpPr>
          <p:cNvPr id="8" name="矩形 7"/>
          <p:cNvSpPr/>
          <p:nvPr/>
        </p:nvSpPr>
        <p:spPr>
          <a:xfrm>
            <a:off x="2838104" y="1282578"/>
            <a:ext cx="1872208"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Integer or String</a:t>
            </a:r>
            <a:endParaRPr lang="zh-CN" altLang="en-US" dirty="0"/>
          </a:p>
        </p:txBody>
      </p:sp>
      <p:sp>
        <p:nvSpPr>
          <p:cNvPr id="9" name="矩形 8"/>
          <p:cNvSpPr/>
          <p:nvPr/>
        </p:nvSpPr>
        <p:spPr>
          <a:xfrm>
            <a:off x="1115616" y="1761660"/>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Column</a:t>
            </a:r>
            <a:endParaRPr lang="zh-CN" altLang="en-US" dirty="0"/>
          </a:p>
        </p:txBody>
      </p:sp>
      <p:sp>
        <p:nvSpPr>
          <p:cNvPr id="10" name="矩形 9"/>
          <p:cNvSpPr/>
          <p:nvPr/>
        </p:nvSpPr>
        <p:spPr>
          <a:xfrm>
            <a:off x="1115616" y="2139702"/>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Ne …</a:t>
            </a:r>
            <a:endParaRPr lang="zh-CN" altLang="en-US" dirty="0"/>
          </a:p>
        </p:txBody>
      </p:sp>
      <p:sp>
        <p:nvSpPr>
          <p:cNvPr id="11" name="矩形 10"/>
          <p:cNvSpPr/>
          <p:nvPr/>
        </p:nvSpPr>
        <p:spPr>
          <a:xfrm>
            <a:off x="1043608" y="2517744"/>
            <a:ext cx="1872208"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Key or Column</a:t>
            </a:r>
            <a:endParaRPr lang="zh-CN" altLang="en-US" dirty="0"/>
          </a:p>
        </p:txBody>
      </p:sp>
      <p:sp>
        <p:nvSpPr>
          <p:cNvPr id="12" name="矩形 11"/>
          <p:cNvSpPr/>
          <p:nvPr/>
        </p:nvSpPr>
        <p:spPr>
          <a:xfrm>
            <a:off x="1115616" y="2895786"/>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13" name="矩形 12"/>
          <p:cNvSpPr/>
          <p:nvPr/>
        </p:nvSpPr>
        <p:spPr>
          <a:xfrm>
            <a:off x="1115616" y="3273828"/>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ResultRow</a:t>
            </a:r>
            <a:endParaRPr lang="zh-CN" altLang="en-US" dirty="0"/>
          </a:p>
        </p:txBody>
      </p:sp>
      <p:sp>
        <p:nvSpPr>
          <p:cNvPr id="14" name="矩形 13"/>
          <p:cNvSpPr/>
          <p:nvPr/>
        </p:nvSpPr>
        <p:spPr>
          <a:xfrm>
            <a:off x="1107584" y="3651870"/>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Next</a:t>
            </a:r>
            <a:endParaRPr lang="zh-CN" altLang="en-US" dirty="0"/>
          </a:p>
        </p:txBody>
      </p:sp>
      <p:sp>
        <p:nvSpPr>
          <p:cNvPr id="15" name="矩形 14"/>
          <p:cNvSpPr/>
          <p:nvPr/>
        </p:nvSpPr>
        <p:spPr>
          <a:xfrm>
            <a:off x="2915816" y="4137924"/>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Close</a:t>
            </a:r>
            <a:endParaRPr lang="zh-CN" altLang="en-US" dirty="0"/>
          </a:p>
        </p:txBody>
      </p:sp>
      <p:sp>
        <p:nvSpPr>
          <p:cNvPr id="16" name="矩形 15"/>
          <p:cNvSpPr/>
          <p:nvPr/>
        </p:nvSpPr>
        <p:spPr>
          <a:xfrm>
            <a:off x="4710312" y="1761660"/>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Key</a:t>
            </a:r>
            <a:endParaRPr lang="zh-CN" altLang="en-US" dirty="0"/>
          </a:p>
        </p:txBody>
      </p:sp>
      <p:sp>
        <p:nvSpPr>
          <p:cNvPr id="17" name="矩形 16"/>
          <p:cNvSpPr/>
          <p:nvPr/>
        </p:nvSpPr>
        <p:spPr>
          <a:xfrm>
            <a:off x="3347864" y="2139702"/>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Seek</a:t>
            </a:r>
            <a:endParaRPr lang="zh-CN" altLang="en-US" dirty="0"/>
          </a:p>
        </p:txBody>
      </p:sp>
      <p:sp>
        <p:nvSpPr>
          <p:cNvPr id="18" name="矩形 17"/>
          <p:cNvSpPr/>
          <p:nvPr/>
        </p:nvSpPr>
        <p:spPr>
          <a:xfrm>
            <a:off x="2910112" y="4515966"/>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Halt</a:t>
            </a:r>
            <a:endParaRPr lang="zh-CN" altLang="en-US" dirty="0"/>
          </a:p>
        </p:txBody>
      </p:sp>
      <p:sp>
        <p:nvSpPr>
          <p:cNvPr id="19" name="矩形 18"/>
          <p:cNvSpPr/>
          <p:nvPr/>
        </p:nvSpPr>
        <p:spPr>
          <a:xfrm>
            <a:off x="3275856" y="2517744"/>
            <a:ext cx="1872208"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Key or Column</a:t>
            </a:r>
            <a:endParaRPr lang="zh-CN" altLang="en-US" dirty="0"/>
          </a:p>
        </p:txBody>
      </p:sp>
      <p:sp>
        <p:nvSpPr>
          <p:cNvPr id="20" name="矩形 19"/>
          <p:cNvSpPr/>
          <p:nvPr/>
        </p:nvSpPr>
        <p:spPr>
          <a:xfrm>
            <a:off x="3347864" y="2895786"/>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21" name="矩形 20"/>
          <p:cNvSpPr/>
          <p:nvPr/>
        </p:nvSpPr>
        <p:spPr>
          <a:xfrm>
            <a:off x="3347864" y="3273828"/>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ResultRow</a:t>
            </a:r>
            <a:endParaRPr lang="zh-CN" altLang="en-US" dirty="0"/>
          </a:p>
        </p:txBody>
      </p:sp>
      <p:sp>
        <p:nvSpPr>
          <p:cNvPr id="22" name="矩形 21"/>
          <p:cNvSpPr/>
          <p:nvPr/>
        </p:nvSpPr>
        <p:spPr>
          <a:xfrm>
            <a:off x="5940152" y="2139702"/>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SeekLt …</a:t>
            </a:r>
            <a:endParaRPr lang="zh-CN" altLang="en-US" dirty="0"/>
          </a:p>
        </p:txBody>
      </p:sp>
      <p:sp>
        <p:nvSpPr>
          <p:cNvPr id="23" name="矩形 22"/>
          <p:cNvSpPr/>
          <p:nvPr/>
        </p:nvSpPr>
        <p:spPr>
          <a:xfrm>
            <a:off x="5868144" y="2517744"/>
            <a:ext cx="1872208"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Key or Column</a:t>
            </a:r>
            <a:endParaRPr lang="zh-CN" altLang="en-US" dirty="0"/>
          </a:p>
        </p:txBody>
      </p:sp>
      <p:sp>
        <p:nvSpPr>
          <p:cNvPr id="24" name="矩形 23"/>
          <p:cNvSpPr/>
          <p:nvPr/>
        </p:nvSpPr>
        <p:spPr>
          <a:xfrm>
            <a:off x="5940152" y="2895786"/>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25" name="矩形 24"/>
          <p:cNvSpPr/>
          <p:nvPr/>
        </p:nvSpPr>
        <p:spPr>
          <a:xfrm>
            <a:off x="5940152" y="3273828"/>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ResultRow</a:t>
            </a:r>
            <a:endParaRPr lang="zh-CN" altLang="en-US" dirty="0"/>
          </a:p>
        </p:txBody>
      </p:sp>
      <p:sp>
        <p:nvSpPr>
          <p:cNvPr id="26" name="矩形 25"/>
          <p:cNvSpPr/>
          <p:nvPr/>
        </p:nvSpPr>
        <p:spPr>
          <a:xfrm>
            <a:off x="5940152" y="3651870"/>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Next or Prev</a:t>
            </a:r>
            <a:endParaRPr lang="zh-CN" altLang="en-US" dirty="0"/>
          </a:p>
        </p:txBody>
      </p:sp>
      <p:cxnSp>
        <p:nvCxnSpPr>
          <p:cNvPr id="35" name="肘形连接符 34"/>
          <p:cNvCxnSpPr>
            <a:stCxn id="14" idx="1"/>
            <a:endCxn id="9" idx="1"/>
          </p:cNvCxnSpPr>
          <p:nvPr/>
        </p:nvCxnSpPr>
        <p:spPr>
          <a:xfrm rot="10800000" flipH="1">
            <a:off x="1107584" y="1950681"/>
            <a:ext cx="8032" cy="1890210"/>
          </a:xfrm>
          <a:prstGeom prst="bentConnector3">
            <a:avLst>
              <a:gd name="adj1" fmla="val -284611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14" idx="2"/>
            <a:endCxn id="15" idx="0"/>
          </p:cNvCxnSpPr>
          <p:nvPr/>
        </p:nvCxnSpPr>
        <p:spPr>
          <a:xfrm rot="16200000" flipH="1">
            <a:off x="2821790" y="3179802"/>
            <a:ext cx="108012" cy="1808232"/>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21" idx="2"/>
            <a:endCxn id="15" idx="0"/>
          </p:cNvCxnSpPr>
          <p:nvPr/>
        </p:nvCxnSpPr>
        <p:spPr>
          <a:xfrm rot="5400000">
            <a:off x="3752909" y="3678873"/>
            <a:ext cx="486054" cy="432048"/>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26" idx="2"/>
            <a:endCxn id="15" idx="0"/>
          </p:cNvCxnSpPr>
          <p:nvPr/>
        </p:nvCxnSpPr>
        <p:spPr>
          <a:xfrm rot="5400000">
            <a:off x="5238074" y="2571750"/>
            <a:ext cx="108012" cy="3024336"/>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26" idx="3"/>
            <a:endCxn id="23" idx="3"/>
          </p:cNvCxnSpPr>
          <p:nvPr/>
        </p:nvCxnSpPr>
        <p:spPr>
          <a:xfrm flipV="1">
            <a:off x="7668344" y="2706765"/>
            <a:ext cx="72008" cy="1134126"/>
          </a:xfrm>
          <a:prstGeom prst="bentConnector3">
            <a:avLst>
              <a:gd name="adj1" fmla="val 417465"/>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8" idx="2"/>
            <a:endCxn id="9" idx="0"/>
          </p:cNvCxnSpPr>
          <p:nvPr/>
        </p:nvCxnSpPr>
        <p:spPr>
          <a:xfrm rot="5400000">
            <a:off x="2826440" y="813892"/>
            <a:ext cx="101040" cy="1794496"/>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肘形连接符 46"/>
          <p:cNvCxnSpPr>
            <a:stCxn id="8" idx="2"/>
            <a:endCxn id="16" idx="0"/>
          </p:cNvCxnSpPr>
          <p:nvPr/>
        </p:nvCxnSpPr>
        <p:spPr>
          <a:xfrm rot="16200000" flipH="1">
            <a:off x="4623788" y="811040"/>
            <a:ext cx="101040" cy="1800200"/>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肘形连接符 51"/>
          <p:cNvCxnSpPr>
            <a:stCxn id="10" idx="3"/>
            <a:endCxn id="14" idx="3"/>
          </p:cNvCxnSpPr>
          <p:nvPr/>
        </p:nvCxnSpPr>
        <p:spPr>
          <a:xfrm flipH="1">
            <a:off x="2835776" y="2328723"/>
            <a:ext cx="8032" cy="1512168"/>
          </a:xfrm>
          <a:prstGeom prst="bentConnector3">
            <a:avLst>
              <a:gd name="adj1" fmla="val -284611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肘形连接符 53"/>
          <p:cNvCxnSpPr>
            <a:stCxn id="22" idx="1"/>
            <a:endCxn id="15" idx="3"/>
          </p:cNvCxnSpPr>
          <p:nvPr/>
        </p:nvCxnSpPr>
        <p:spPr>
          <a:xfrm rot="10800000" flipV="1">
            <a:off x="4644008" y="2328723"/>
            <a:ext cx="1296144" cy="1998222"/>
          </a:xfrm>
          <a:prstGeom prst="bentConnector3">
            <a:avLst>
              <a:gd name="adj1" fmla="val 3095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肘形连接符 55"/>
          <p:cNvCxnSpPr>
            <a:stCxn id="7" idx="1"/>
            <a:endCxn id="15" idx="1"/>
          </p:cNvCxnSpPr>
          <p:nvPr/>
        </p:nvCxnSpPr>
        <p:spPr>
          <a:xfrm rot="10800000" flipH="1" flipV="1">
            <a:off x="2910112" y="1093557"/>
            <a:ext cx="5704" cy="3233388"/>
          </a:xfrm>
          <a:prstGeom prst="bentConnector3">
            <a:avLst>
              <a:gd name="adj1" fmla="val -4071837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肘形连接符 60"/>
          <p:cNvCxnSpPr>
            <a:stCxn id="17" idx="3"/>
            <a:endCxn id="15" idx="3"/>
          </p:cNvCxnSpPr>
          <p:nvPr/>
        </p:nvCxnSpPr>
        <p:spPr>
          <a:xfrm flipH="1">
            <a:off x="4644008" y="2328723"/>
            <a:ext cx="432048" cy="1998222"/>
          </a:xfrm>
          <a:prstGeom prst="bentConnector3">
            <a:avLst>
              <a:gd name="adj1" fmla="val -3386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91367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Insert </a:t>
            </a:r>
            <a:r>
              <a:rPr lang="zh-CN" altLang="en-US" dirty="0" smtClean="0"/>
              <a:t>语句的代码生成</a:t>
            </a:r>
            <a:endParaRPr lang="zh-CN" altLang="en-US" dirty="0"/>
          </a:p>
        </p:txBody>
      </p:sp>
      <p:sp>
        <p:nvSpPr>
          <p:cNvPr id="3" name="内容占位符 2"/>
          <p:cNvSpPr>
            <a:spLocks noGrp="1"/>
          </p:cNvSpPr>
          <p:nvPr>
            <p:ph idx="1"/>
          </p:nvPr>
        </p:nvSpPr>
        <p:spPr>
          <a:xfrm>
            <a:off x="457200" y="1815667"/>
            <a:ext cx="8229600" cy="2778956"/>
          </a:xfrm>
        </p:spPr>
        <p:txBody>
          <a:bodyPr/>
          <a:lstStyle/>
          <a:p>
            <a:pPr marL="0" indent="0">
              <a:buNone/>
            </a:pPr>
            <a:r>
              <a:rPr lang="zh-CN" altLang="en-US" dirty="0" smtClean="0"/>
              <a:t>在本实践中，只实现一个受限的 </a:t>
            </a:r>
            <a:r>
              <a:rPr lang="en-US" altLang="zh-CN" dirty="0" smtClean="0"/>
              <a:t>Insert </a:t>
            </a:r>
            <a:r>
              <a:rPr lang="zh-CN" altLang="en-US" dirty="0" smtClean="0"/>
              <a:t>语句的子集，包含以下限制：</a:t>
            </a:r>
            <a:endParaRPr lang="en-US" altLang="zh-CN" dirty="0" smtClean="0"/>
          </a:p>
          <a:p>
            <a:r>
              <a:rPr lang="en-US" altLang="zh-CN" dirty="0"/>
              <a:t>Insert </a:t>
            </a:r>
            <a:r>
              <a:rPr lang="zh-CN" altLang="en-US" dirty="0"/>
              <a:t>语句总是包含所有列的值</a:t>
            </a:r>
            <a:r>
              <a:rPr lang="en-US" altLang="zh-CN" dirty="0"/>
              <a:t>, </a:t>
            </a:r>
            <a:r>
              <a:rPr lang="zh-CN" altLang="en-US" dirty="0"/>
              <a:t>没有默认值</a:t>
            </a:r>
          </a:p>
          <a:p>
            <a:r>
              <a:rPr lang="zh-CN" altLang="en-US" dirty="0"/>
              <a:t>表名之后不跟随若干列名</a:t>
            </a:r>
            <a:r>
              <a:rPr lang="en-US" altLang="zh-CN" dirty="0"/>
              <a:t>, </a:t>
            </a:r>
            <a:r>
              <a:rPr lang="zh-CN" altLang="en-US" dirty="0"/>
              <a:t>换而言之</a:t>
            </a:r>
            <a:r>
              <a:rPr lang="en-US" altLang="zh-CN" dirty="0"/>
              <a:t>, </a:t>
            </a:r>
            <a:r>
              <a:rPr lang="zh-CN" altLang="en-US" dirty="0"/>
              <a:t>只支持 </a:t>
            </a:r>
            <a:r>
              <a:rPr lang="en-US" altLang="zh-CN" dirty="0"/>
              <a:t>Insert Into table_name Values(values...);</a:t>
            </a:r>
          </a:p>
          <a:p>
            <a:r>
              <a:rPr lang="zh-CN" altLang="en-US" dirty="0"/>
              <a:t>插入的值只支持整型和字符串类型</a:t>
            </a:r>
          </a:p>
          <a:p>
            <a:pPr marL="0" indent="0">
              <a:buNone/>
            </a:pPr>
            <a:endParaRPr lang="zh-CN" altLang="en-US" dirty="0"/>
          </a:p>
        </p:txBody>
      </p:sp>
    </p:spTree>
    <p:extLst>
      <p:ext uri="{BB962C8B-B14F-4D97-AF65-F5344CB8AC3E}">
        <p14:creationId xmlns:p14="http://schemas.microsoft.com/office/powerpoint/2010/main" val="21915649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1600" y="3003798"/>
            <a:ext cx="7200800" cy="1200329"/>
          </a:xfrm>
          <a:prstGeom prst="rect">
            <a:avLst/>
          </a:prstGeom>
          <a:noFill/>
        </p:spPr>
        <p:txBody>
          <a:bodyPr wrap="square" rtlCol="0">
            <a:spAutoFit/>
          </a:bodyPr>
          <a:lstStyle/>
          <a:p>
            <a:r>
              <a:rPr lang="zh-CN" altLang="en-US" dirty="0"/>
              <a:t>此外，仅当</a:t>
            </a:r>
            <a:r>
              <a:rPr lang="en-US" altLang="zh-CN" dirty="0" err="1"/>
              <a:t>chidb</a:t>
            </a:r>
            <a:r>
              <a:rPr lang="zh-CN" altLang="en-US" dirty="0"/>
              <a:t>文件具有与上表相同的初始值时，它才被视为有效</a:t>
            </a:r>
            <a:r>
              <a:rPr lang="zh-CN" altLang="en-US" dirty="0" smtClean="0"/>
              <a:t>。</a:t>
            </a:r>
            <a:endParaRPr lang="en-US" altLang="zh-CN" dirty="0" smtClean="0"/>
          </a:p>
          <a:p>
            <a:r>
              <a:rPr lang="zh-CN" altLang="en-US" dirty="0" smtClean="0"/>
              <a:t> </a:t>
            </a:r>
            <a:endParaRPr lang="en-US" altLang="zh-CN" dirty="0" smtClean="0"/>
          </a:p>
          <a:p>
            <a:r>
              <a:rPr lang="zh-CN" altLang="en-US" dirty="0" smtClean="0"/>
              <a:t>这</a:t>
            </a:r>
            <a:r>
              <a:rPr lang="zh-CN" altLang="en-US" dirty="0"/>
              <a:t>意味着在实现</a:t>
            </a:r>
            <a:r>
              <a:rPr lang="en-US" altLang="zh-CN" dirty="0" err="1"/>
              <a:t>chidb</a:t>
            </a:r>
            <a:r>
              <a:rPr lang="zh-CN" altLang="en-US" dirty="0"/>
              <a:t>时</a:t>
            </a:r>
            <a:r>
              <a:rPr lang="zh-CN" altLang="en-US" dirty="0" smtClean="0"/>
              <a:t>，无需担心</a:t>
            </a:r>
            <a:r>
              <a:rPr lang="en-US" altLang="zh-CN" dirty="0" err="1" smtClean="0"/>
              <a:t>FileChangeCounter</a:t>
            </a:r>
            <a:r>
              <a:rPr lang="zh-CN" altLang="en-US" dirty="0"/>
              <a:t>和</a:t>
            </a:r>
            <a:r>
              <a:rPr lang="en-US" altLang="zh-CN" dirty="0" err="1" smtClean="0"/>
              <a:t>SchemaVersion</a:t>
            </a:r>
            <a:r>
              <a:rPr lang="zh-CN" altLang="en-US" dirty="0" smtClean="0"/>
              <a:t>的值</a:t>
            </a: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949" y="585107"/>
            <a:ext cx="8698102" cy="1980756"/>
          </a:xfrm>
          <a:prstGeom prst="rect">
            <a:avLst/>
          </a:prstGeom>
        </p:spPr>
      </p:pic>
    </p:spTree>
    <p:extLst>
      <p:ext uri="{BB962C8B-B14F-4D97-AF65-F5344CB8AC3E}">
        <p14:creationId xmlns:p14="http://schemas.microsoft.com/office/powerpoint/2010/main" val="31241157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3.3.1 </a:t>
            </a:r>
            <a:r>
              <a:rPr lang="zh-CN" altLang="en-US" dirty="0" smtClean="0"/>
              <a:t>错误检查</a:t>
            </a:r>
            <a:endParaRPr lang="zh-CN" altLang="en-US" dirty="0"/>
          </a:p>
        </p:txBody>
      </p:sp>
      <p:sp>
        <p:nvSpPr>
          <p:cNvPr id="3" name="内容占位符 2"/>
          <p:cNvSpPr>
            <a:spLocks noGrp="1"/>
          </p:cNvSpPr>
          <p:nvPr>
            <p:ph idx="1"/>
          </p:nvPr>
        </p:nvSpPr>
        <p:spPr>
          <a:xfrm>
            <a:off x="457200" y="2085697"/>
            <a:ext cx="8229600" cy="2508926"/>
          </a:xfrm>
        </p:spPr>
        <p:txBody>
          <a:bodyPr/>
          <a:lstStyle/>
          <a:p>
            <a:pPr marL="457200" indent="-457200">
              <a:buFont typeface="+mj-lt"/>
              <a:buAutoNum type="arabicPeriod"/>
            </a:pPr>
            <a:r>
              <a:rPr lang="zh-CN" altLang="en-US" dirty="0" smtClean="0"/>
              <a:t>要插入值得表必须存在</a:t>
            </a:r>
            <a:endParaRPr lang="en-US" altLang="zh-CN" dirty="0" smtClean="0"/>
          </a:p>
          <a:p>
            <a:pPr marL="457200" indent="-457200">
              <a:buFont typeface="+mj-lt"/>
              <a:buAutoNum type="arabicPeriod"/>
            </a:pPr>
            <a:r>
              <a:rPr lang="zh-CN" altLang="en-US" dirty="0" smtClean="0"/>
              <a:t>值的类型必须和对应的列的类型一一匹配</a:t>
            </a:r>
            <a:endParaRPr lang="zh-CN" altLang="en-US" dirty="0"/>
          </a:p>
        </p:txBody>
      </p:sp>
    </p:spTree>
    <p:extLst>
      <p:ext uri="{BB962C8B-B14F-4D97-AF65-F5344CB8AC3E}">
        <p14:creationId xmlns:p14="http://schemas.microsoft.com/office/powerpoint/2010/main" val="16420706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smtClean="0"/>
              <a:t>代码生成</a:t>
            </a:r>
            <a:endParaRPr lang="zh-CN" altLang="en-US" dirty="0"/>
          </a:p>
        </p:txBody>
      </p:sp>
      <p:sp>
        <p:nvSpPr>
          <p:cNvPr id="4" name="矩形 3"/>
          <p:cNvSpPr/>
          <p:nvPr/>
        </p:nvSpPr>
        <p:spPr>
          <a:xfrm>
            <a:off x="1740828" y="1415322"/>
            <a:ext cx="1386440"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Integer</a:t>
            </a:r>
            <a:endParaRPr lang="zh-CN" altLang="en-US" dirty="0"/>
          </a:p>
        </p:txBody>
      </p:sp>
      <p:sp>
        <p:nvSpPr>
          <p:cNvPr id="5" name="矩形 4"/>
          <p:cNvSpPr/>
          <p:nvPr/>
        </p:nvSpPr>
        <p:spPr>
          <a:xfrm>
            <a:off x="1740828" y="1739358"/>
            <a:ext cx="1386440"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OpenWrite</a:t>
            </a:r>
            <a:endParaRPr lang="zh-CN" altLang="en-US" dirty="0"/>
          </a:p>
        </p:txBody>
      </p:sp>
      <p:sp>
        <p:nvSpPr>
          <p:cNvPr id="6" name="矩形 5"/>
          <p:cNvSpPr/>
          <p:nvPr/>
        </p:nvSpPr>
        <p:spPr>
          <a:xfrm>
            <a:off x="1448224" y="2711466"/>
            <a:ext cx="1971648"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Integer or String</a:t>
            </a:r>
            <a:endParaRPr lang="zh-CN" altLang="en-US" dirty="0"/>
          </a:p>
        </p:txBody>
      </p:sp>
      <p:sp>
        <p:nvSpPr>
          <p:cNvPr id="7" name="矩形 6"/>
          <p:cNvSpPr/>
          <p:nvPr/>
        </p:nvSpPr>
        <p:spPr>
          <a:xfrm>
            <a:off x="1740828" y="3035502"/>
            <a:ext cx="1386440"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8" name="矩形 7"/>
          <p:cNvSpPr/>
          <p:nvPr/>
        </p:nvSpPr>
        <p:spPr>
          <a:xfrm>
            <a:off x="1682536" y="3359538"/>
            <a:ext cx="1503024"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MakeRecord</a:t>
            </a:r>
            <a:endParaRPr lang="zh-CN" altLang="en-US" dirty="0"/>
          </a:p>
        </p:txBody>
      </p:sp>
      <p:sp>
        <p:nvSpPr>
          <p:cNvPr id="9" name="矩形 8"/>
          <p:cNvSpPr/>
          <p:nvPr/>
        </p:nvSpPr>
        <p:spPr>
          <a:xfrm>
            <a:off x="1740828" y="3683574"/>
            <a:ext cx="1386440"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Insert</a:t>
            </a:r>
            <a:endParaRPr lang="zh-CN" altLang="en-US" dirty="0"/>
          </a:p>
        </p:txBody>
      </p:sp>
      <p:sp>
        <p:nvSpPr>
          <p:cNvPr id="10" name="矩形 9"/>
          <p:cNvSpPr/>
          <p:nvPr/>
        </p:nvSpPr>
        <p:spPr>
          <a:xfrm>
            <a:off x="1740828" y="4007610"/>
            <a:ext cx="1386440"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Close</a:t>
            </a:r>
            <a:endParaRPr lang="zh-CN" altLang="en-US" dirty="0"/>
          </a:p>
        </p:txBody>
      </p:sp>
      <p:sp>
        <p:nvSpPr>
          <p:cNvPr id="11" name="矩形 10"/>
          <p:cNvSpPr/>
          <p:nvPr/>
        </p:nvSpPr>
        <p:spPr>
          <a:xfrm>
            <a:off x="1740828" y="2063394"/>
            <a:ext cx="1386440"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Integer</a:t>
            </a:r>
            <a:endParaRPr lang="zh-CN" altLang="en-US" dirty="0"/>
          </a:p>
        </p:txBody>
      </p:sp>
      <p:sp>
        <p:nvSpPr>
          <p:cNvPr id="12" name="矩形 11"/>
          <p:cNvSpPr/>
          <p:nvPr/>
        </p:nvSpPr>
        <p:spPr>
          <a:xfrm>
            <a:off x="1740828" y="2387430"/>
            <a:ext cx="1386440"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Null</a:t>
            </a:r>
            <a:endParaRPr lang="zh-CN" altLang="en-US" dirty="0"/>
          </a:p>
        </p:txBody>
      </p:sp>
      <p:sp>
        <p:nvSpPr>
          <p:cNvPr id="13" name="TextBox 12"/>
          <p:cNvSpPr txBox="1"/>
          <p:nvPr/>
        </p:nvSpPr>
        <p:spPr>
          <a:xfrm>
            <a:off x="3491880" y="2086913"/>
            <a:ext cx="2664296" cy="369332"/>
          </a:xfrm>
          <a:prstGeom prst="rect">
            <a:avLst/>
          </a:prstGeom>
          <a:noFill/>
        </p:spPr>
        <p:txBody>
          <a:bodyPr wrap="square" rtlCol="0">
            <a:spAutoFit/>
          </a:bodyPr>
          <a:lstStyle/>
          <a:p>
            <a:r>
              <a:rPr lang="zh-CN" altLang="en-US" dirty="0" smtClean="0"/>
              <a:t>第一个值作为</a:t>
            </a:r>
            <a:r>
              <a:rPr lang="en-US" altLang="zh-CN" dirty="0" smtClean="0"/>
              <a:t>Key</a:t>
            </a:r>
            <a:endParaRPr lang="zh-CN" altLang="en-US" dirty="0"/>
          </a:p>
        </p:txBody>
      </p:sp>
      <p:sp>
        <p:nvSpPr>
          <p:cNvPr id="14" name="TextBox 13"/>
          <p:cNvSpPr txBox="1"/>
          <p:nvPr/>
        </p:nvSpPr>
        <p:spPr>
          <a:xfrm>
            <a:off x="3491880" y="2410949"/>
            <a:ext cx="5184576" cy="369332"/>
          </a:xfrm>
          <a:prstGeom prst="rect">
            <a:avLst/>
          </a:prstGeom>
          <a:noFill/>
        </p:spPr>
        <p:txBody>
          <a:bodyPr wrap="square" rtlCol="0">
            <a:spAutoFit/>
          </a:bodyPr>
          <a:lstStyle/>
          <a:p>
            <a:r>
              <a:rPr lang="en-US" altLang="zh-CN" dirty="0" smtClean="0"/>
              <a:t>Key</a:t>
            </a:r>
            <a:r>
              <a:rPr lang="zh-CN" altLang="en-US" dirty="0"/>
              <a:t>已</a:t>
            </a:r>
            <a:r>
              <a:rPr lang="zh-CN" altLang="en-US" dirty="0" smtClean="0"/>
              <a:t>存储，避免重复，第一个字段存</a:t>
            </a:r>
            <a:r>
              <a:rPr lang="en-US" altLang="zh-CN" dirty="0" smtClean="0"/>
              <a:t>NULL</a:t>
            </a:r>
            <a:endParaRPr lang="zh-CN" altLang="en-US" dirty="0"/>
          </a:p>
        </p:txBody>
      </p:sp>
    </p:spTree>
    <p:extLst>
      <p:ext uri="{BB962C8B-B14F-4D97-AF65-F5344CB8AC3E}">
        <p14:creationId xmlns:p14="http://schemas.microsoft.com/office/powerpoint/2010/main" val="29886752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0"/>
            <a:ext cx="8424936" cy="1200150"/>
          </a:xfrm>
        </p:spPr>
        <p:txBody>
          <a:bodyPr/>
          <a:lstStyle/>
          <a:p>
            <a:r>
              <a:rPr lang="en-US" altLang="zh-CN" sz="4400" dirty="0"/>
              <a:t>3.4</a:t>
            </a:r>
            <a:r>
              <a:rPr lang="en-US" altLang="zh-CN" sz="4400" dirty="0" smtClean="0"/>
              <a:t>. Create Table</a:t>
            </a:r>
            <a:r>
              <a:rPr lang="zh-CN" altLang="en-US" sz="4400" dirty="0"/>
              <a:t> </a:t>
            </a:r>
            <a:r>
              <a:rPr lang="zh-CN" altLang="en-US" sz="4400" dirty="0" smtClean="0"/>
              <a:t>语句的代码生成</a:t>
            </a:r>
            <a:endParaRPr lang="zh-CN" altLang="en-US" sz="4400" dirty="0"/>
          </a:p>
        </p:txBody>
      </p:sp>
      <p:sp>
        <p:nvSpPr>
          <p:cNvPr id="3" name="内容占位符 2"/>
          <p:cNvSpPr>
            <a:spLocks noGrp="1"/>
          </p:cNvSpPr>
          <p:nvPr>
            <p:ph idx="1"/>
          </p:nvPr>
        </p:nvSpPr>
        <p:spPr>
          <a:xfrm>
            <a:off x="457200" y="1653649"/>
            <a:ext cx="8229600" cy="2940974"/>
          </a:xfrm>
        </p:spPr>
        <p:txBody>
          <a:bodyPr>
            <a:normAutofit fontScale="92500" lnSpcReduction="10000"/>
          </a:bodyPr>
          <a:lstStyle/>
          <a:p>
            <a:pPr marL="0" indent="0">
              <a:buNone/>
            </a:pPr>
            <a:r>
              <a:rPr lang="zh-CN" altLang="en-US" dirty="0" smtClean="0"/>
              <a:t>在本实践中，只实现一个受限的 </a:t>
            </a:r>
            <a:r>
              <a:rPr lang="en-US" altLang="zh-CN" dirty="0" smtClean="0"/>
              <a:t>Create Table </a:t>
            </a:r>
            <a:r>
              <a:rPr lang="zh-CN" altLang="en-US" dirty="0" smtClean="0"/>
              <a:t>语句的子集， 包含以下限制：</a:t>
            </a:r>
            <a:endParaRPr lang="en-US" altLang="zh-CN" dirty="0" smtClean="0"/>
          </a:p>
          <a:p>
            <a:r>
              <a:rPr lang="zh-CN" altLang="en-US" dirty="0"/>
              <a:t>每一列都</a:t>
            </a:r>
            <a:r>
              <a:rPr lang="zh-CN" altLang="en-US" dirty="0" smtClean="0"/>
              <a:t>以“</a:t>
            </a:r>
            <a:r>
              <a:rPr lang="zh-CN" altLang="en-US" dirty="0"/>
              <a:t>列名 类型</a:t>
            </a:r>
            <a:r>
              <a:rPr lang="zh-CN" altLang="en-US" dirty="0" smtClean="0"/>
              <a:t>”的</a:t>
            </a:r>
            <a:r>
              <a:rPr lang="zh-CN" altLang="en-US" dirty="0"/>
              <a:t>格式定义</a:t>
            </a:r>
            <a:r>
              <a:rPr lang="en-US" altLang="zh-CN" dirty="0"/>
              <a:t>, </a:t>
            </a:r>
            <a:r>
              <a:rPr lang="zh-CN" altLang="en-US" dirty="0"/>
              <a:t>类型可以是整型或字符串类型</a:t>
            </a:r>
          </a:p>
          <a:p>
            <a:r>
              <a:rPr lang="zh-CN" altLang="en-US" dirty="0"/>
              <a:t>第一列总是主键约束的整型 </a:t>
            </a:r>
            <a:r>
              <a:rPr lang="en-US" altLang="zh-CN" dirty="0"/>
              <a:t>INTEGER PRIMARY KEY</a:t>
            </a:r>
          </a:p>
          <a:p>
            <a:r>
              <a:rPr lang="zh-CN" altLang="en-US" dirty="0"/>
              <a:t>表中不再有其他的</a:t>
            </a:r>
            <a:r>
              <a:rPr lang="zh-CN" altLang="en-US" dirty="0" smtClean="0"/>
              <a:t>约束</a:t>
            </a:r>
            <a:endParaRPr lang="en-US" altLang="zh-CN" dirty="0" smtClean="0"/>
          </a:p>
          <a:p>
            <a:pPr marL="0" indent="0">
              <a:buNone/>
            </a:pPr>
            <a:endParaRPr lang="en-US" altLang="zh-CN" dirty="0" smtClean="0"/>
          </a:p>
          <a:p>
            <a:pPr marL="0" indent="0">
              <a:buNone/>
            </a:pPr>
            <a:r>
              <a:rPr lang="en-US" altLang="zh-CN" dirty="0" smtClean="0"/>
              <a:t>3.4.1 </a:t>
            </a:r>
            <a:r>
              <a:rPr lang="zh-CN" altLang="en-US" dirty="0" smtClean="0"/>
              <a:t>其错误检查只需检查要创建的表是否存在</a:t>
            </a:r>
            <a:endParaRPr lang="zh-CN" altLang="en-US" dirty="0"/>
          </a:p>
          <a:p>
            <a:pPr marL="0" indent="0">
              <a:buNone/>
            </a:pPr>
            <a:endParaRPr lang="zh-CN" altLang="en-US" dirty="0"/>
          </a:p>
        </p:txBody>
      </p:sp>
    </p:spTree>
    <p:extLst>
      <p:ext uri="{BB962C8B-B14F-4D97-AF65-F5344CB8AC3E}">
        <p14:creationId xmlns:p14="http://schemas.microsoft.com/office/powerpoint/2010/main" val="22823907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735546"/>
          </a:xfrm>
        </p:spPr>
        <p:txBody>
          <a:bodyPr/>
          <a:lstStyle/>
          <a:p>
            <a:r>
              <a:rPr lang="en-US" altLang="zh-CN" sz="4000" dirty="0"/>
              <a:t>3.4.2 </a:t>
            </a:r>
            <a:r>
              <a:rPr lang="zh-CN" altLang="en-US" sz="4000" dirty="0" smtClean="0"/>
              <a:t>代码生成</a:t>
            </a:r>
            <a:endParaRPr lang="zh-CN" altLang="en-US" sz="4000" dirty="0"/>
          </a:p>
        </p:txBody>
      </p:sp>
      <p:sp>
        <p:nvSpPr>
          <p:cNvPr id="7" name="矩形 6"/>
          <p:cNvSpPr/>
          <p:nvPr/>
        </p:nvSpPr>
        <p:spPr>
          <a:xfrm>
            <a:off x="1187624" y="1275606"/>
            <a:ext cx="15121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Integer</a:t>
            </a:r>
            <a:endParaRPr lang="zh-CN" altLang="en-US" dirty="0"/>
          </a:p>
        </p:txBody>
      </p:sp>
      <p:sp>
        <p:nvSpPr>
          <p:cNvPr id="8" name="矩形 7"/>
          <p:cNvSpPr/>
          <p:nvPr/>
        </p:nvSpPr>
        <p:spPr>
          <a:xfrm>
            <a:off x="1187624" y="1545636"/>
            <a:ext cx="15121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OpenWrite</a:t>
            </a:r>
            <a:endParaRPr lang="zh-CN" altLang="en-US" dirty="0"/>
          </a:p>
        </p:txBody>
      </p:sp>
      <p:sp>
        <p:nvSpPr>
          <p:cNvPr id="9" name="矩形 8"/>
          <p:cNvSpPr/>
          <p:nvPr/>
        </p:nvSpPr>
        <p:spPr>
          <a:xfrm>
            <a:off x="1187624" y="1815666"/>
            <a:ext cx="15121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CreateTable</a:t>
            </a:r>
            <a:endParaRPr lang="zh-CN" altLang="en-US" dirty="0"/>
          </a:p>
        </p:txBody>
      </p:sp>
      <p:sp>
        <p:nvSpPr>
          <p:cNvPr id="10" name="矩形 9"/>
          <p:cNvSpPr/>
          <p:nvPr/>
        </p:nvSpPr>
        <p:spPr>
          <a:xfrm>
            <a:off x="1187624" y="2085696"/>
            <a:ext cx="15121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String</a:t>
            </a:r>
            <a:endParaRPr lang="zh-CN" altLang="en-US" dirty="0"/>
          </a:p>
        </p:txBody>
      </p:sp>
      <p:sp>
        <p:nvSpPr>
          <p:cNvPr id="11" name="矩形 10"/>
          <p:cNvSpPr/>
          <p:nvPr/>
        </p:nvSpPr>
        <p:spPr>
          <a:xfrm>
            <a:off x="1187624" y="2355726"/>
            <a:ext cx="15121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String</a:t>
            </a:r>
            <a:endParaRPr lang="zh-CN" altLang="en-US" dirty="0"/>
          </a:p>
        </p:txBody>
      </p:sp>
      <p:sp>
        <p:nvSpPr>
          <p:cNvPr id="12" name="矩形 11"/>
          <p:cNvSpPr/>
          <p:nvPr/>
        </p:nvSpPr>
        <p:spPr>
          <a:xfrm>
            <a:off x="1187624" y="2625756"/>
            <a:ext cx="15121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String</a:t>
            </a:r>
            <a:endParaRPr lang="zh-CN" altLang="en-US" dirty="0"/>
          </a:p>
        </p:txBody>
      </p:sp>
      <p:sp>
        <p:nvSpPr>
          <p:cNvPr id="13" name="矩形 12"/>
          <p:cNvSpPr/>
          <p:nvPr/>
        </p:nvSpPr>
        <p:spPr>
          <a:xfrm>
            <a:off x="1187624" y="2895786"/>
            <a:ext cx="15121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String</a:t>
            </a:r>
            <a:endParaRPr lang="zh-CN" altLang="en-US" dirty="0"/>
          </a:p>
        </p:txBody>
      </p:sp>
      <p:sp>
        <p:nvSpPr>
          <p:cNvPr id="14" name="矩形 13"/>
          <p:cNvSpPr/>
          <p:nvPr/>
        </p:nvSpPr>
        <p:spPr>
          <a:xfrm>
            <a:off x="1187624" y="3165816"/>
            <a:ext cx="15121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MakeRecord</a:t>
            </a:r>
            <a:endParaRPr lang="zh-CN" altLang="en-US" dirty="0"/>
          </a:p>
        </p:txBody>
      </p:sp>
      <p:sp>
        <p:nvSpPr>
          <p:cNvPr id="18" name="TextBox 17"/>
          <p:cNvSpPr txBox="1"/>
          <p:nvPr/>
        </p:nvSpPr>
        <p:spPr>
          <a:xfrm>
            <a:off x="2699792" y="1823723"/>
            <a:ext cx="5328592" cy="338554"/>
          </a:xfrm>
          <a:prstGeom prst="rect">
            <a:avLst/>
          </a:prstGeom>
          <a:noFill/>
        </p:spPr>
        <p:txBody>
          <a:bodyPr wrap="square" rtlCol="0">
            <a:spAutoFit/>
          </a:bodyPr>
          <a:lstStyle/>
          <a:p>
            <a:r>
              <a:rPr lang="en-US" altLang="zh-CN" sz="1600" dirty="0" err="1" smtClean="0"/>
              <a:t>CreateTable</a:t>
            </a:r>
            <a:r>
              <a:rPr lang="en-US" altLang="zh-CN" sz="1600" dirty="0" smtClean="0"/>
              <a:t> </a:t>
            </a:r>
            <a:r>
              <a:rPr lang="zh-CN" altLang="en-US" sz="1600" dirty="0" smtClean="0"/>
              <a:t>指令产生的 </a:t>
            </a:r>
            <a:r>
              <a:rPr lang="en-US" altLang="zh-CN" sz="1600" dirty="0" smtClean="0"/>
              <a:t>Root Page</a:t>
            </a:r>
            <a:endParaRPr lang="zh-CN" altLang="en-US" sz="1600" dirty="0"/>
          </a:p>
        </p:txBody>
      </p:sp>
      <p:sp>
        <p:nvSpPr>
          <p:cNvPr id="19" name="TextBox 18"/>
          <p:cNvSpPr txBox="1"/>
          <p:nvPr/>
        </p:nvSpPr>
        <p:spPr>
          <a:xfrm>
            <a:off x="2699792" y="2093753"/>
            <a:ext cx="5328592" cy="338554"/>
          </a:xfrm>
          <a:prstGeom prst="rect">
            <a:avLst/>
          </a:prstGeom>
          <a:noFill/>
        </p:spPr>
        <p:txBody>
          <a:bodyPr wrap="square" rtlCol="0">
            <a:spAutoFit/>
          </a:bodyPr>
          <a:lstStyle/>
          <a:p>
            <a:r>
              <a:rPr lang="en-US" altLang="zh-CN" sz="1600" dirty="0" smtClean="0"/>
              <a:t>Type </a:t>
            </a:r>
            <a:endParaRPr lang="zh-CN" altLang="en-US" sz="1600" dirty="0"/>
          </a:p>
        </p:txBody>
      </p:sp>
      <p:sp>
        <p:nvSpPr>
          <p:cNvPr id="20" name="TextBox 19"/>
          <p:cNvSpPr txBox="1"/>
          <p:nvPr/>
        </p:nvSpPr>
        <p:spPr>
          <a:xfrm>
            <a:off x="2699792" y="2371840"/>
            <a:ext cx="5328592" cy="338554"/>
          </a:xfrm>
          <a:prstGeom prst="rect">
            <a:avLst/>
          </a:prstGeom>
          <a:noFill/>
        </p:spPr>
        <p:txBody>
          <a:bodyPr wrap="square" rtlCol="0">
            <a:spAutoFit/>
          </a:bodyPr>
          <a:lstStyle/>
          <a:p>
            <a:r>
              <a:rPr lang="en-US" altLang="zh-CN" sz="1600" dirty="0" smtClean="0"/>
              <a:t>Table Name </a:t>
            </a:r>
            <a:endParaRPr lang="zh-CN" altLang="en-US" sz="1600" dirty="0"/>
          </a:p>
        </p:txBody>
      </p:sp>
      <p:sp>
        <p:nvSpPr>
          <p:cNvPr id="21" name="TextBox 20"/>
          <p:cNvSpPr txBox="1"/>
          <p:nvPr/>
        </p:nvSpPr>
        <p:spPr>
          <a:xfrm>
            <a:off x="2699792" y="2633754"/>
            <a:ext cx="5328592" cy="338554"/>
          </a:xfrm>
          <a:prstGeom prst="rect">
            <a:avLst/>
          </a:prstGeom>
          <a:noFill/>
        </p:spPr>
        <p:txBody>
          <a:bodyPr wrap="square" rtlCol="0">
            <a:spAutoFit/>
          </a:bodyPr>
          <a:lstStyle/>
          <a:p>
            <a:r>
              <a:rPr lang="en-US" altLang="zh-CN" sz="1600" dirty="0" smtClean="0"/>
              <a:t>Associated Table Name </a:t>
            </a:r>
            <a:endParaRPr lang="zh-CN" altLang="en-US" sz="1600" dirty="0"/>
          </a:p>
        </p:txBody>
      </p:sp>
      <p:sp>
        <p:nvSpPr>
          <p:cNvPr id="22" name="矩形 21"/>
          <p:cNvSpPr/>
          <p:nvPr/>
        </p:nvSpPr>
        <p:spPr>
          <a:xfrm>
            <a:off x="1187624" y="3435846"/>
            <a:ext cx="15121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Integer</a:t>
            </a:r>
            <a:endParaRPr lang="zh-CN" altLang="en-US" dirty="0"/>
          </a:p>
        </p:txBody>
      </p:sp>
      <p:sp>
        <p:nvSpPr>
          <p:cNvPr id="23" name="矩形 22"/>
          <p:cNvSpPr/>
          <p:nvPr/>
        </p:nvSpPr>
        <p:spPr>
          <a:xfrm>
            <a:off x="1187624" y="3705876"/>
            <a:ext cx="15121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Insert</a:t>
            </a:r>
            <a:endParaRPr lang="zh-CN" altLang="en-US" dirty="0"/>
          </a:p>
        </p:txBody>
      </p:sp>
      <p:sp>
        <p:nvSpPr>
          <p:cNvPr id="24" name="矩形 23"/>
          <p:cNvSpPr/>
          <p:nvPr/>
        </p:nvSpPr>
        <p:spPr>
          <a:xfrm>
            <a:off x="1187624" y="3975906"/>
            <a:ext cx="15121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Close</a:t>
            </a:r>
            <a:endParaRPr lang="zh-CN" altLang="en-US" dirty="0"/>
          </a:p>
        </p:txBody>
      </p:sp>
      <p:sp>
        <p:nvSpPr>
          <p:cNvPr id="25" name="TextBox 24"/>
          <p:cNvSpPr txBox="1"/>
          <p:nvPr/>
        </p:nvSpPr>
        <p:spPr>
          <a:xfrm>
            <a:off x="2699792" y="2911900"/>
            <a:ext cx="5328592" cy="338554"/>
          </a:xfrm>
          <a:prstGeom prst="rect">
            <a:avLst/>
          </a:prstGeom>
          <a:noFill/>
        </p:spPr>
        <p:txBody>
          <a:bodyPr wrap="square" rtlCol="0">
            <a:spAutoFit/>
          </a:bodyPr>
          <a:lstStyle/>
          <a:p>
            <a:r>
              <a:rPr lang="zh-CN" altLang="en-US" sz="1600" dirty="0" smtClean="0"/>
              <a:t>创建表时的</a:t>
            </a:r>
            <a:r>
              <a:rPr lang="en-US" altLang="zh-CN" sz="1600" dirty="0"/>
              <a:t> </a:t>
            </a:r>
            <a:r>
              <a:rPr lang="en-US" altLang="zh-CN" sz="1600" dirty="0" smtClean="0"/>
              <a:t>SQL </a:t>
            </a:r>
            <a:r>
              <a:rPr lang="zh-CN" altLang="en-US" sz="1600" dirty="0" smtClean="0"/>
              <a:t>语句</a:t>
            </a:r>
            <a:endParaRPr lang="zh-CN" altLang="en-US" sz="1600" dirty="0"/>
          </a:p>
        </p:txBody>
      </p:sp>
      <p:sp>
        <p:nvSpPr>
          <p:cNvPr id="26" name="TextBox 25"/>
          <p:cNvSpPr txBox="1"/>
          <p:nvPr/>
        </p:nvSpPr>
        <p:spPr>
          <a:xfrm>
            <a:off x="2699792" y="3443903"/>
            <a:ext cx="5328592" cy="338554"/>
          </a:xfrm>
          <a:prstGeom prst="rect">
            <a:avLst/>
          </a:prstGeom>
          <a:noFill/>
        </p:spPr>
        <p:txBody>
          <a:bodyPr wrap="square" rtlCol="0">
            <a:spAutoFit/>
          </a:bodyPr>
          <a:lstStyle/>
          <a:p>
            <a:r>
              <a:rPr lang="zh-CN" altLang="en-US" sz="1600" dirty="0" smtClean="0"/>
              <a:t>以 </a:t>
            </a:r>
            <a:r>
              <a:rPr lang="en-US" altLang="zh-CN" sz="1600" dirty="0" smtClean="0"/>
              <a:t>Schema </a:t>
            </a:r>
            <a:r>
              <a:rPr lang="zh-CN" altLang="en-US" sz="1600" dirty="0" smtClean="0"/>
              <a:t>表记录的个数作为该记录的 </a:t>
            </a:r>
            <a:r>
              <a:rPr lang="en-US" altLang="zh-CN" sz="1600" dirty="0" smtClean="0"/>
              <a:t>Key</a:t>
            </a:r>
            <a:endParaRPr lang="zh-CN" altLang="en-US" sz="1600" dirty="0"/>
          </a:p>
        </p:txBody>
      </p:sp>
    </p:spTree>
    <p:extLst>
      <p:ext uri="{BB962C8B-B14F-4D97-AF65-F5344CB8AC3E}">
        <p14:creationId xmlns:p14="http://schemas.microsoft.com/office/powerpoint/2010/main" val="32747158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4. </a:t>
            </a:r>
            <a:r>
              <a:rPr lang="zh-CN" altLang="en-US" dirty="0" smtClean="0"/>
              <a:t>查询优化</a:t>
            </a:r>
            <a:endParaRPr lang="zh-CN" altLang="en-US" dirty="0"/>
          </a:p>
        </p:txBody>
      </p:sp>
      <p:sp>
        <p:nvSpPr>
          <p:cNvPr id="3" name="副标题 2"/>
          <p:cNvSpPr>
            <a:spLocks noGrp="1"/>
          </p:cNvSpPr>
          <p:nvPr>
            <p:ph type="subTitle" idx="1"/>
          </p:nvPr>
        </p:nvSpPr>
        <p:spPr/>
        <p:txBody>
          <a:bodyPr/>
          <a:lstStyle/>
          <a:p>
            <a:r>
              <a:rPr lang="en-US" altLang="zh-CN" dirty="0" smtClean="0"/>
              <a:t>Query Optimization</a:t>
            </a:r>
            <a:endParaRPr lang="zh-CN" altLang="en-US" dirty="0"/>
          </a:p>
        </p:txBody>
      </p:sp>
    </p:spTree>
    <p:extLst>
      <p:ext uri="{BB962C8B-B14F-4D97-AF65-F5344CB8AC3E}">
        <p14:creationId xmlns:p14="http://schemas.microsoft.com/office/powerpoint/2010/main" val="25613646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en-US" dirty="0" smtClean="0"/>
              <a:t>优化条件</a:t>
            </a:r>
            <a:endParaRPr lang="zh-CN" altLang="en-US" dirty="0"/>
          </a:p>
        </p:txBody>
      </p:sp>
      <p:sp>
        <p:nvSpPr>
          <p:cNvPr id="4" name="文本占位符 3"/>
          <p:cNvSpPr>
            <a:spLocks noGrp="1"/>
          </p:cNvSpPr>
          <p:nvPr>
            <p:ph type="body" idx="1"/>
          </p:nvPr>
        </p:nvSpPr>
        <p:spPr/>
        <p:txBody>
          <a:bodyPr/>
          <a:lstStyle/>
          <a:p>
            <a:r>
              <a:rPr lang="en-US" altLang="zh-CN" dirty="0" smtClean="0"/>
              <a:t>SRA </a:t>
            </a:r>
            <a:r>
              <a:rPr lang="zh-CN" altLang="en-US" dirty="0" smtClean="0"/>
              <a:t>优化前</a:t>
            </a:r>
            <a:endParaRPr lang="zh-CN" altLang="en-US" dirty="0"/>
          </a:p>
        </p:txBody>
      </p:sp>
      <p:sp>
        <p:nvSpPr>
          <p:cNvPr id="5" name="文本占位符 4"/>
          <p:cNvSpPr>
            <a:spLocks noGrp="1"/>
          </p:cNvSpPr>
          <p:nvPr>
            <p:ph type="body" sz="quarter" idx="3"/>
          </p:nvPr>
        </p:nvSpPr>
        <p:spPr/>
        <p:txBody>
          <a:bodyPr/>
          <a:lstStyle/>
          <a:p>
            <a:r>
              <a:rPr lang="en-US" altLang="zh-CN" dirty="0" smtClean="0"/>
              <a:t>SRA </a:t>
            </a:r>
            <a:r>
              <a:rPr lang="zh-CN" altLang="en-US" dirty="0" smtClean="0"/>
              <a:t>优化后</a:t>
            </a:r>
            <a:endParaRPr lang="zh-CN" altLang="en-US" dirty="0"/>
          </a:p>
        </p:txBody>
      </p:sp>
      <p:sp>
        <p:nvSpPr>
          <p:cNvPr id="6" name="内容占位符 5"/>
          <p:cNvSpPr>
            <a:spLocks noGrp="1"/>
          </p:cNvSpPr>
          <p:nvPr>
            <p:ph sz="quarter" idx="13"/>
          </p:nvPr>
        </p:nvSpPr>
        <p:spPr/>
        <p:txBody>
          <a:bodyPr>
            <a:normAutofit fontScale="92500" lnSpcReduction="20000"/>
          </a:bodyPr>
          <a:lstStyle/>
          <a:p>
            <a:pPr marL="0" indent="0">
              <a:buNone/>
            </a:pPr>
            <a:r>
              <a:rPr lang="en-US" altLang="zh-CN" dirty="0"/>
              <a:t>Project([*], </a:t>
            </a:r>
            <a:endParaRPr lang="en-US" altLang="zh-CN" dirty="0" smtClean="0"/>
          </a:p>
          <a:p>
            <a:pPr marL="0" indent="0">
              <a:buNone/>
            </a:pPr>
            <a:r>
              <a:rPr lang="en-US" altLang="zh-CN" dirty="0"/>
              <a:t> </a:t>
            </a:r>
            <a:r>
              <a:rPr lang="en-US" altLang="zh-CN" dirty="0" smtClean="0"/>
              <a:t>   Select(</a:t>
            </a:r>
            <a:r>
              <a:rPr lang="en-US" altLang="zh-CN" dirty="0" err="1" smtClean="0"/>
              <a:t>t.a</a:t>
            </a:r>
            <a:r>
              <a:rPr lang="en-US" altLang="zh-CN" dirty="0" smtClean="0"/>
              <a:t> </a:t>
            </a:r>
            <a:r>
              <a:rPr lang="en-US" altLang="zh-CN" dirty="0"/>
              <a:t>&gt; </a:t>
            </a:r>
            <a:r>
              <a:rPr lang="en-US" altLang="zh-CN" dirty="0" err="1"/>
              <a:t>int</a:t>
            </a:r>
            <a:r>
              <a:rPr lang="en-US" altLang="zh-CN" dirty="0"/>
              <a:t> 10, </a:t>
            </a:r>
            <a:endParaRPr lang="en-US" altLang="zh-CN" dirty="0" smtClean="0"/>
          </a:p>
          <a:p>
            <a:pPr marL="0" indent="0">
              <a:buNone/>
            </a:pPr>
            <a:r>
              <a:rPr lang="en-US" altLang="zh-CN" dirty="0"/>
              <a:t> </a:t>
            </a:r>
            <a:r>
              <a:rPr lang="en-US" altLang="zh-CN" dirty="0" smtClean="0"/>
              <a:t>       </a:t>
            </a:r>
            <a:r>
              <a:rPr lang="en-US" altLang="zh-CN" dirty="0" err="1" smtClean="0"/>
              <a:t>NaturalJoin</a:t>
            </a:r>
            <a:r>
              <a:rPr lang="en-US" altLang="zh-CN" dirty="0" smtClean="0"/>
              <a:t>(</a:t>
            </a:r>
          </a:p>
          <a:p>
            <a:pPr marL="0" indent="0">
              <a:buNone/>
            </a:pPr>
            <a:r>
              <a:rPr lang="en-US" altLang="zh-CN" dirty="0"/>
              <a:t> </a:t>
            </a:r>
            <a:r>
              <a:rPr lang="en-US" altLang="zh-CN" dirty="0" smtClean="0"/>
              <a:t>           Table(t),</a:t>
            </a:r>
          </a:p>
          <a:p>
            <a:pPr marL="0" indent="0">
              <a:buNone/>
            </a:pPr>
            <a:r>
              <a:rPr lang="en-US" altLang="zh-CN" dirty="0"/>
              <a:t> </a:t>
            </a:r>
            <a:r>
              <a:rPr lang="en-US" altLang="zh-CN" dirty="0" smtClean="0"/>
              <a:t>           Table(u</a:t>
            </a:r>
            <a:r>
              <a:rPr lang="en-US" altLang="zh-CN" dirty="0"/>
              <a:t>) </a:t>
            </a:r>
            <a:endParaRPr lang="en-US" altLang="zh-CN" dirty="0" smtClean="0"/>
          </a:p>
          <a:p>
            <a:pPr marL="0" indent="0">
              <a:buNone/>
            </a:pPr>
            <a:r>
              <a:rPr lang="en-US" altLang="zh-CN" dirty="0" smtClean="0"/>
              <a:t>        ) </a:t>
            </a:r>
          </a:p>
          <a:p>
            <a:pPr marL="0" indent="0">
              <a:buNone/>
            </a:pPr>
            <a:r>
              <a:rPr lang="en-US" altLang="zh-CN" dirty="0"/>
              <a:t> </a:t>
            </a:r>
            <a:r>
              <a:rPr lang="en-US" altLang="zh-CN" dirty="0" smtClean="0"/>
              <a:t>   )</a:t>
            </a:r>
          </a:p>
          <a:p>
            <a:pPr marL="0" indent="0">
              <a:buNone/>
            </a:pPr>
            <a:r>
              <a:rPr lang="en-US" altLang="zh-CN" dirty="0" smtClean="0"/>
              <a:t>)</a:t>
            </a:r>
            <a:endParaRPr lang="zh-CN" altLang="en-US" dirty="0"/>
          </a:p>
        </p:txBody>
      </p:sp>
      <p:sp>
        <p:nvSpPr>
          <p:cNvPr id="7" name="内容占位符 6"/>
          <p:cNvSpPr>
            <a:spLocks noGrp="1"/>
          </p:cNvSpPr>
          <p:nvPr>
            <p:ph sz="quarter" idx="14"/>
          </p:nvPr>
        </p:nvSpPr>
        <p:spPr/>
        <p:txBody>
          <a:bodyPr>
            <a:normAutofit fontScale="92500" lnSpcReduction="20000"/>
          </a:bodyPr>
          <a:lstStyle/>
          <a:p>
            <a:pPr marL="0" indent="0">
              <a:buNone/>
            </a:pPr>
            <a:r>
              <a:rPr lang="en-US" altLang="zh-CN" dirty="0"/>
              <a:t>Project</a:t>
            </a:r>
            <a:r>
              <a:rPr lang="en-US" altLang="zh-CN" dirty="0" smtClean="0"/>
              <a:t>([*],</a:t>
            </a:r>
          </a:p>
          <a:p>
            <a:pPr marL="0" indent="0">
              <a:buNone/>
            </a:pPr>
            <a:r>
              <a:rPr lang="en-US" altLang="zh-CN" dirty="0"/>
              <a:t> </a:t>
            </a:r>
            <a:r>
              <a:rPr lang="en-US" altLang="zh-CN" dirty="0" smtClean="0"/>
              <a:t>   </a:t>
            </a:r>
            <a:r>
              <a:rPr lang="en-US" altLang="zh-CN" dirty="0" err="1" smtClean="0"/>
              <a:t>NaturalJoin</a:t>
            </a:r>
            <a:r>
              <a:rPr lang="en-US" altLang="zh-CN" dirty="0" smtClean="0"/>
              <a:t>(</a:t>
            </a:r>
          </a:p>
          <a:p>
            <a:pPr marL="0" indent="0">
              <a:buNone/>
            </a:pPr>
            <a:r>
              <a:rPr lang="en-US" altLang="zh-CN" dirty="0"/>
              <a:t> </a:t>
            </a:r>
            <a:r>
              <a:rPr lang="en-US" altLang="zh-CN" dirty="0" smtClean="0"/>
              <a:t>       Select(</a:t>
            </a:r>
            <a:r>
              <a:rPr lang="en-US" altLang="zh-CN" dirty="0" err="1" smtClean="0"/>
              <a:t>t.a</a:t>
            </a:r>
            <a:r>
              <a:rPr lang="en-US" altLang="zh-CN" dirty="0" smtClean="0"/>
              <a:t> </a:t>
            </a:r>
            <a:r>
              <a:rPr lang="en-US" altLang="zh-CN" dirty="0"/>
              <a:t>&gt; </a:t>
            </a:r>
            <a:r>
              <a:rPr lang="en-US" altLang="zh-CN" dirty="0" err="1"/>
              <a:t>int</a:t>
            </a:r>
            <a:r>
              <a:rPr lang="en-US" altLang="zh-CN" dirty="0"/>
              <a:t> </a:t>
            </a:r>
            <a:r>
              <a:rPr lang="en-US" altLang="zh-CN" dirty="0" smtClean="0"/>
              <a:t>10,</a:t>
            </a:r>
          </a:p>
          <a:p>
            <a:pPr marL="0" indent="0">
              <a:buNone/>
            </a:pPr>
            <a:r>
              <a:rPr lang="en-US" altLang="zh-CN" dirty="0"/>
              <a:t> </a:t>
            </a:r>
            <a:r>
              <a:rPr lang="en-US" altLang="zh-CN" dirty="0" smtClean="0"/>
              <a:t>           Table(t)</a:t>
            </a:r>
          </a:p>
          <a:p>
            <a:pPr marL="0" indent="0">
              <a:buNone/>
            </a:pPr>
            <a:r>
              <a:rPr lang="en-US" altLang="zh-CN" dirty="0"/>
              <a:t> </a:t>
            </a:r>
            <a:r>
              <a:rPr lang="en-US" altLang="zh-CN" dirty="0" smtClean="0"/>
              <a:t>       ),</a:t>
            </a:r>
          </a:p>
          <a:p>
            <a:pPr marL="0" indent="0">
              <a:buNone/>
            </a:pPr>
            <a:r>
              <a:rPr lang="en-US" altLang="zh-CN" dirty="0"/>
              <a:t> </a:t>
            </a:r>
            <a:r>
              <a:rPr lang="en-US" altLang="zh-CN" dirty="0" smtClean="0"/>
              <a:t>       Table(u)</a:t>
            </a:r>
          </a:p>
          <a:p>
            <a:pPr marL="0" indent="0">
              <a:buNone/>
            </a:pPr>
            <a:r>
              <a:rPr lang="en-US" altLang="zh-CN" dirty="0"/>
              <a:t> </a:t>
            </a:r>
            <a:r>
              <a:rPr lang="en-US" altLang="zh-CN" dirty="0" smtClean="0"/>
              <a:t>   )</a:t>
            </a:r>
          </a:p>
          <a:p>
            <a:pPr marL="0" indent="0">
              <a:buNone/>
            </a:pPr>
            <a:r>
              <a:rPr lang="en-US" altLang="zh-CN" dirty="0" smtClean="0"/>
              <a:t>)</a:t>
            </a:r>
            <a:endParaRPr lang="zh-CN" altLang="en-US" dirty="0"/>
          </a:p>
        </p:txBody>
      </p:sp>
    </p:spTree>
    <p:extLst>
      <p:ext uri="{BB962C8B-B14F-4D97-AF65-F5344CB8AC3E}">
        <p14:creationId xmlns:p14="http://schemas.microsoft.com/office/powerpoint/2010/main" val="1267639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147248" cy="915566"/>
          </a:xfrm>
        </p:spPr>
        <p:txBody>
          <a:bodyPr/>
          <a:lstStyle/>
          <a:p>
            <a:r>
              <a:rPr lang="zh-CN" altLang="en-US" sz="4400" dirty="0" smtClean="0"/>
              <a:t>判断是否可以优化</a:t>
            </a:r>
            <a:endParaRPr lang="zh-CN" altLang="en-US" sz="4400" dirty="0"/>
          </a:p>
        </p:txBody>
      </p:sp>
      <p:sp>
        <p:nvSpPr>
          <p:cNvPr id="4" name="流程图: 决策 3"/>
          <p:cNvSpPr/>
          <p:nvPr/>
        </p:nvSpPr>
        <p:spPr>
          <a:xfrm>
            <a:off x="4642397" y="2542051"/>
            <a:ext cx="3332669" cy="117531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Select</a:t>
            </a:r>
            <a:r>
              <a:rPr lang="zh-CN" altLang="en-US" dirty="0"/>
              <a:t>中的</a:t>
            </a:r>
            <a:r>
              <a:rPr lang="en-US" altLang="zh-CN" dirty="0"/>
              <a:t>SRA</a:t>
            </a:r>
            <a:r>
              <a:rPr lang="zh-CN" altLang="en-US" dirty="0"/>
              <a:t>类型</a:t>
            </a:r>
            <a:r>
              <a:rPr lang="zh-CN" altLang="zh-CN" dirty="0"/>
              <a:t>是否为自然连接</a:t>
            </a:r>
            <a:endParaRPr lang="zh-CN" altLang="zh-CN" dirty="0"/>
          </a:p>
        </p:txBody>
      </p:sp>
      <p:sp>
        <p:nvSpPr>
          <p:cNvPr id="5" name="流程图: 决策 4"/>
          <p:cNvSpPr/>
          <p:nvPr/>
        </p:nvSpPr>
        <p:spPr>
          <a:xfrm>
            <a:off x="1843664" y="1691268"/>
            <a:ext cx="3107978" cy="128936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Project</a:t>
            </a:r>
            <a:r>
              <a:rPr lang="zh-CN" altLang="en-US" dirty="0" smtClean="0"/>
              <a:t>中的</a:t>
            </a:r>
            <a:r>
              <a:rPr lang="en-US" altLang="zh-CN" dirty="0" smtClean="0"/>
              <a:t>SRA</a:t>
            </a:r>
            <a:r>
              <a:rPr lang="zh-CN" altLang="en-US" dirty="0" smtClean="0"/>
              <a:t>类型是否为</a:t>
            </a:r>
            <a:r>
              <a:rPr lang="en-US" altLang="zh-CN" dirty="0" smtClean="0"/>
              <a:t>Select</a:t>
            </a:r>
            <a:r>
              <a:rPr lang="zh-CN" altLang="en-US" dirty="0" smtClean="0"/>
              <a:t>类型</a:t>
            </a:r>
            <a:endParaRPr lang="zh-CN" altLang="en-US" dirty="0"/>
          </a:p>
        </p:txBody>
      </p:sp>
      <p:sp>
        <p:nvSpPr>
          <p:cNvPr id="6" name="流程图: 可选过程 5"/>
          <p:cNvSpPr/>
          <p:nvPr/>
        </p:nvSpPr>
        <p:spPr>
          <a:xfrm>
            <a:off x="906461" y="3356968"/>
            <a:ext cx="1167765" cy="54991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不能优化</a:t>
            </a:r>
            <a:endParaRPr lang="zh-CN" altLang="en-US" dirty="0"/>
          </a:p>
        </p:txBody>
      </p:sp>
      <p:sp>
        <p:nvSpPr>
          <p:cNvPr id="7" name="流程图: 可选过程 6"/>
          <p:cNvSpPr/>
          <p:nvPr/>
        </p:nvSpPr>
        <p:spPr>
          <a:xfrm>
            <a:off x="2923625" y="869355"/>
            <a:ext cx="948055" cy="57594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开始</a:t>
            </a:r>
            <a:endParaRPr lang="zh-CN" altLang="en-US" dirty="0"/>
          </a:p>
        </p:txBody>
      </p:sp>
      <p:cxnSp>
        <p:nvCxnSpPr>
          <p:cNvPr id="12" name="直接箭头连接符 11"/>
          <p:cNvCxnSpPr>
            <a:stCxn id="7" idx="2"/>
            <a:endCxn id="5" idx="0"/>
          </p:cNvCxnSpPr>
          <p:nvPr/>
        </p:nvCxnSpPr>
        <p:spPr>
          <a:xfrm>
            <a:off x="3397653" y="1445300"/>
            <a:ext cx="0" cy="245968"/>
          </a:xfrm>
          <a:prstGeom prst="straightConnector1">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cxnSp>
        <p:nvCxnSpPr>
          <p:cNvPr id="13" name="肘形连接符 12"/>
          <p:cNvCxnSpPr>
            <a:stCxn id="5" idx="1"/>
            <a:endCxn id="6" idx="0"/>
          </p:cNvCxnSpPr>
          <p:nvPr/>
        </p:nvCxnSpPr>
        <p:spPr>
          <a:xfrm rot="10800000" flipV="1">
            <a:off x="1490344" y="2335952"/>
            <a:ext cx="353320" cy="1021016"/>
          </a:xfrm>
          <a:prstGeom prst="bentConnector2">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sp>
        <p:nvSpPr>
          <p:cNvPr id="14" name="文本框 32"/>
          <p:cNvSpPr txBox="1"/>
          <p:nvPr/>
        </p:nvSpPr>
        <p:spPr>
          <a:xfrm>
            <a:off x="1490344" y="1955009"/>
            <a:ext cx="429260" cy="368300"/>
          </a:xfrm>
          <a:prstGeom prst="rect">
            <a:avLst/>
          </a:prstGeom>
          <a:noFill/>
        </p:spPr>
        <p:txBody>
          <a:bodyPr wrap="square" rtlCol="0">
            <a:spAutoFit/>
          </a:bodyPr>
          <a:lstStyle/>
          <a:p>
            <a:r>
              <a:rPr lang="zh-CN" altLang="en-US" dirty="0"/>
              <a:t>否</a:t>
            </a:r>
          </a:p>
        </p:txBody>
      </p:sp>
      <p:sp>
        <p:nvSpPr>
          <p:cNvPr id="15" name="文本框 33"/>
          <p:cNvSpPr txBox="1"/>
          <p:nvPr/>
        </p:nvSpPr>
        <p:spPr>
          <a:xfrm flipH="1">
            <a:off x="5145259" y="1976796"/>
            <a:ext cx="319405" cy="368300"/>
          </a:xfrm>
          <a:prstGeom prst="rect">
            <a:avLst/>
          </a:prstGeom>
          <a:noFill/>
        </p:spPr>
        <p:txBody>
          <a:bodyPr wrap="square" rtlCol="0">
            <a:spAutoFit/>
          </a:bodyPr>
          <a:lstStyle/>
          <a:p>
            <a:r>
              <a:rPr lang="zh-CN" altLang="en-US" dirty="0"/>
              <a:t>是</a:t>
            </a:r>
          </a:p>
        </p:txBody>
      </p:sp>
      <p:cxnSp>
        <p:nvCxnSpPr>
          <p:cNvPr id="16" name="肘形连接符 15"/>
          <p:cNvCxnSpPr>
            <a:stCxn id="5" idx="3"/>
            <a:endCxn id="4" idx="0"/>
          </p:cNvCxnSpPr>
          <p:nvPr/>
        </p:nvCxnSpPr>
        <p:spPr>
          <a:xfrm>
            <a:off x="4951642" y="2335952"/>
            <a:ext cx="1357090" cy="206099"/>
          </a:xfrm>
          <a:prstGeom prst="bentConnector2">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cxnSp>
        <p:nvCxnSpPr>
          <p:cNvPr id="17" name="肘形连接符 16"/>
          <p:cNvCxnSpPr>
            <a:stCxn id="4" idx="1"/>
            <a:endCxn id="18" idx="0"/>
          </p:cNvCxnSpPr>
          <p:nvPr/>
        </p:nvCxnSpPr>
        <p:spPr>
          <a:xfrm rot="10800000" flipV="1">
            <a:off x="4287207" y="3129710"/>
            <a:ext cx="355190" cy="1028471"/>
          </a:xfrm>
          <a:prstGeom prst="bentConnector2">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sp>
        <p:nvSpPr>
          <p:cNvPr id="18" name="流程图: 可选过程 17"/>
          <p:cNvSpPr/>
          <p:nvPr/>
        </p:nvSpPr>
        <p:spPr>
          <a:xfrm>
            <a:off x="3638872" y="4158182"/>
            <a:ext cx="1296670" cy="50419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可以优化</a:t>
            </a:r>
            <a:endParaRPr lang="en-US" altLang="zh-CN" dirty="0"/>
          </a:p>
        </p:txBody>
      </p:sp>
      <p:cxnSp>
        <p:nvCxnSpPr>
          <p:cNvPr id="20" name="肘形连接符 19"/>
          <p:cNvCxnSpPr>
            <a:stCxn id="4" idx="3"/>
            <a:endCxn id="21" idx="0"/>
          </p:cNvCxnSpPr>
          <p:nvPr/>
        </p:nvCxnSpPr>
        <p:spPr>
          <a:xfrm>
            <a:off x="7975066" y="3129711"/>
            <a:ext cx="322667" cy="1059743"/>
          </a:xfrm>
          <a:prstGeom prst="bentConnector2">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sp>
        <p:nvSpPr>
          <p:cNvPr id="21" name="圆角矩形 20"/>
          <p:cNvSpPr/>
          <p:nvPr/>
        </p:nvSpPr>
        <p:spPr>
          <a:xfrm>
            <a:off x="7668345" y="4189454"/>
            <a:ext cx="1258776" cy="504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不能优化</a:t>
            </a:r>
            <a:endParaRPr lang="zh-CN" altLang="en-US" dirty="0"/>
          </a:p>
        </p:txBody>
      </p:sp>
      <p:sp>
        <p:nvSpPr>
          <p:cNvPr id="85" name="文本框 33"/>
          <p:cNvSpPr txBox="1"/>
          <p:nvPr/>
        </p:nvSpPr>
        <p:spPr>
          <a:xfrm flipH="1">
            <a:off x="4322992" y="2761410"/>
            <a:ext cx="319405" cy="368300"/>
          </a:xfrm>
          <a:prstGeom prst="rect">
            <a:avLst/>
          </a:prstGeom>
          <a:noFill/>
        </p:spPr>
        <p:txBody>
          <a:bodyPr wrap="square" rtlCol="0">
            <a:spAutoFit/>
          </a:bodyPr>
          <a:lstStyle/>
          <a:p>
            <a:r>
              <a:rPr lang="zh-CN" altLang="en-US" dirty="0"/>
              <a:t>是</a:t>
            </a:r>
          </a:p>
        </p:txBody>
      </p:sp>
      <p:sp>
        <p:nvSpPr>
          <p:cNvPr id="87" name="文本框 32"/>
          <p:cNvSpPr txBox="1"/>
          <p:nvPr/>
        </p:nvSpPr>
        <p:spPr>
          <a:xfrm>
            <a:off x="7921769" y="2753411"/>
            <a:ext cx="429260" cy="368300"/>
          </a:xfrm>
          <a:prstGeom prst="rect">
            <a:avLst/>
          </a:prstGeom>
          <a:noFill/>
        </p:spPr>
        <p:txBody>
          <a:bodyPr wrap="square" rtlCol="0">
            <a:spAutoFit/>
          </a:bodyPr>
          <a:lstStyle/>
          <a:p>
            <a:r>
              <a:rPr lang="zh-CN" altLang="en-US" dirty="0"/>
              <a:t>否</a:t>
            </a:r>
          </a:p>
        </p:txBody>
      </p:sp>
    </p:spTree>
    <p:extLst>
      <p:ext uri="{BB962C8B-B14F-4D97-AF65-F5344CB8AC3E}">
        <p14:creationId xmlns:p14="http://schemas.microsoft.com/office/powerpoint/2010/main" val="39291056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选取后移</a:t>
            </a:r>
            <a:r>
              <a:rPr lang="en-US" altLang="zh-CN" dirty="0" smtClean="0"/>
              <a:t>(Sigma Push)</a:t>
            </a:r>
            <a:endParaRPr lang="zh-CN" altLang="en-US" dirty="0"/>
          </a:p>
        </p:txBody>
      </p:sp>
      <p:sp>
        <p:nvSpPr>
          <p:cNvPr id="3" name="内容占位符 2"/>
          <p:cNvSpPr>
            <a:spLocks noGrp="1"/>
          </p:cNvSpPr>
          <p:nvPr>
            <p:ph idx="1"/>
          </p:nvPr>
        </p:nvSpPr>
        <p:spPr/>
        <p:txBody>
          <a:bodyPr/>
          <a:lstStyle/>
          <a:p>
            <a:pPr marL="457200" indent="-457200">
              <a:buFont typeface="+mj-lt"/>
              <a:buAutoNum type="arabicPeriod"/>
            </a:pPr>
            <a:r>
              <a:rPr lang="zh-CN" altLang="en-US" dirty="0"/>
              <a:t>获取原 </a:t>
            </a:r>
            <a:r>
              <a:rPr lang="en-US" altLang="zh-CN" dirty="0"/>
              <a:t>SRA </a:t>
            </a:r>
            <a:r>
              <a:rPr lang="zh-CN" altLang="en-US" dirty="0"/>
              <a:t>中 </a:t>
            </a:r>
            <a:r>
              <a:rPr lang="en-US" altLang="zh-CN" dirty="0"/>
              <a:t>Select </a:t>
            </a:r>
            <a:r>
              <a:rPr lang="zh-CN" altLang="en-US" dirty="0"/>
              <a:t>中条件中的左边值所处的列引用</a:t>
            </a:r>
          </a:p>
          <a:p>
            <a:pPr marL="457200" indent="-457200">
              <a:buFont typeface="+mj-lt"/>
              <a:buAutoNum type="arabicPeriod"/>
            </a:pPr>
            <a:r>
              <a:rPr lang="zh-CN" altLang="en-US" dirty="0"/>
              <a:t>获取原 </a:t>
            </a:r>
            <a:r>
              <a:rPr lang="en-US" altLang="zh-CN" dirty="0"/>
              <a:t>SRA </a:t>
            </a:r>
            <a:r>
              <a:rPr lang="zh-CN" altLang="en-US" dirty="0"/>
              <a:t>中的自然连接中的两个表引用</a:t>
            </a:r>
          </a:p>
          <a:p>
            <a:pPr marL="457200" indent="-457200">
              <a:buFont typeface="+mj-lt"/>
              <a:buAutoNum type="arabicPeriod"/>
            </a:pPr>
            <a:r>
              <a:rPr lang="zh-CN" altLang="en-US" dirty="0"/>
              <a:t>与列引用中相同的表名记为 </a:t>
            </a:r>
            <a:r>
              <a:rPr lang="en-US" altLang="zh-CN" dirty="0"/>
              <a:t>table1, </a:t>
            </a:r>
            <a:r>
              <a:rPr lang="zh-CN" altLang="en-US" dirty="0"/>
              <a:t>另一个记为 </a:t>
            </a:r>
            <a:r>
              <a:rPr lang="en-US" altLang="zh-CN" dirty="0"/>
              <a:t>table2</a:t>
            </a:r>
          </a:p>
          <a:p>
            <a:pPr marL="457200" indent="-457200">
              <a:buFont typeface="+mj-lt"/>
              <a:buAutoNum type="arabicPeriod"/>
            </a:pPr>
            <a:r>
              <a:rPr lang="zh-CN" altLang="en-US" dirty="0"/>
              <a:t>为优化后的 </a:t>
            </a:r>
            <a:r>
              <a:rPr lang="en-US" altLang="zh-CN" dirty="0"/>
              <a:t>SRA </a:t>
            </a:r>
            <a:r>
              <a:rPr lang="zh-CN" altLang="en-US" dirty="0"/>
              <a:t>及成员分配空间</a:t>
            </a:r>
          </a:p>
          <a:p>
            <a:pPr marL="457200" indent="-457200">
              <a:buFont typeface="+mj-lt"/>
              <a:buAutoNum type="arabicPeriod"/>
            </a:pPr>
            <a:r>
              <a:rPr lang="zh-CN" altLang="en-US" dirty="0"/>
              <a:t>新 </a:t>
            </a:r>
            <a:r>
              <a:rPr lang="en-US" altLang="zh-CN" dirty="0"/>
              <a:t>SRA </a:t>
            </a:r>
            <a:r>
              <a:rPr lang="zh-CN" altLang="en-US" dirty="0"/>
              <a:t>中的自然连接的右边设置为 </a:t>
            </a:r>
            <a:r>
              <a:rPr lang="en-US" altLang="zh-CN" dirty="0"/>
              <a:t>Table </a:t>
            </a:r>
            <a:r>
              <a:rPr lang="zh-CN" altLang="en-US" dirty="0"/>
              <a:t>类型的 </a:t>
            </a:r>
            <a:r>
              <a:rPr lang="en-US" altLang="zh-CN" dirty="0"/>
              <a:t>SRA, </a:t>
            </a:r>
            <a:r>
              <a:rPr lang="zh-CN" altLang="en-US" dirty="0"/>
              <a:t>其连接的表名为 </a:t>
            </a:r>
            <a:r>
              <a:rPr lang="en-US" altLang="zh-CN" dirty="0"/>
              <a:t>table2</a:t>
            </a:r>
          </a:p>
          <a:p>
            <a:pPr marL="457200" indent="-457200">
              <a:buFont typeface="+mj-lt"/>
              <a:buAutoNum type="arabicPeriod"/>
            </a:pPr>
            <a:r>
              <a:rPr lang="zh-CN" altLang="en-US" dirty="0"/>
              <a:t>新 </a:t>
            </a:r>
            <a:r>
              <a:rPr lang="en-US" altLang="zh-CN" dirty="0"/>
              <a:t>SRA </a:t>
            </a:r>
            <a:r>
              <a:rPr lang="zh-CN" altLang="en-US" dirty="0"/>
              <a:t>中的 </a:t>
            </a:r>
            <a:r>
              <a:rPr lang="en-US" altLang="zh-CN" dirty="0"/>
              <a:t>Select </a:t>
            </a:r>
            <a:r>
              <a:rPr lang="zh-CN" altLang="en-US" dirty="0"/>
              <a:t>部分的条件与原 </a:t>
            </a:r>
            <a:r>
              <a:rPr lang="en-US" altLang="zh-CN" dirty="0"/>
              <a:t>SRA </a:t>
            </a:r>
            <a:r>
              <a:rPr lang="zh-CN" altLang="en-US" dirty="0"/>
              <a:t>中的条件相同</a:t>
            </a:r>
            <a:r>
              <a:rPr lang="en-US" altLang="zh-CN" dirty="0"/>
              <a:t>, Select </a:t>
            </a:r>
            <a:r>
              <a:rPr lang="zh-CN" altLang="en-US" dirty="0"/>
              <a:t>中的 </a:t>
            </a:r>
            <a:r>
              <a:rPr lang="en-US" altLang="zh-CN" dirty="0"/>
              <a:t>Table </a:t>
            </a:r>
            <a:r>
              <a:rPr lang="zh-CN" altLang="en-US" dirty="0"/>
              <a:t>连接的表名为 </a:t>
            </a:r>
            <a:r>
              <a:rPr lang="en-US" altLang="zh-CN" dirty="0"/>
              <a:t>table1</a:t>
            </a:r>
          </a:p>
          <a:p>
            <a:pPr marL="0" indent="0">
              <a:buNone/>
            </a:pPr>
            <a:endParaRPr lang="zh-CN" altLang="en-US" dirty="0"/>
          </a:p>
        </p:txBody>
      </p:sp>
    </p:spTree>
    <p:extLst>
      <p:ext uri="{BB962C8B-B14F-4D97-AF65-F5344CB8AC3E}">
        <p14:creationId xmlns:p14="http://schemas.microsoft.com/office/powerpoint/2010/main" val="21325049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决策 1"/>
          <p:cNvSpPr/>
          <p:nvPr/>
        </p:nvSpPr>
        <p:spPr>
          <a:xfrm>
            <a:off x="2683510" y="1090209"/>
            <a:ext cx="2406015" cy="79184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是否满足优化条件</a:t>
            </a:r>
            <a:endParaRPr lang="zh-CN" altLang="en-US" dirty="0"/>
          </a:p>
        </p:txBody>
      </p:sp>
      <p:sp>
        <p:nvSpPr>
          <p:cNvPr id="3" name="流程图: 可选过程 2"/>
          <p:cNvSpPr/>
          <p:nvPr/>
        </p:nvSpPr>
        <p:spPr>
          <a:xfrm>
            <a:off x="1269777" y="2563830"/>
            <a:ext cx="1398905" cy="64293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复制</a:t>
            </a:r>
            <a:r>
              <a:rPr lang="zh-CN" altLang="en-US" dirty="0" smtClean="0"/>
              <a:t>原来的</a:t>
            </a:r>
            <a:r>
              <a:rPr lang="en-US" altLang="zh-CN" dirty="0" smtClean="0"/>
              <a:t>SQL </a:t>
            </a:r>
            <a:r>
              <a:rPr lang="zh-CN" altLang="en-US" dirty="0" smtClean="0"/>
              <a:t>返回</a:t>
            </a:r>
            <a:endParaRPr lang="zh-CN" altLang="en-US" dirty="0"/>
          </a:p>
        </p:txBody>
      </p:sp>
      <p:sp>
        <p:nvSpPr>
          <p:cNvPr id="4" name="流程图: 可选过程 3"/>
          <p:cNvSpPr/>
          <p:nvPr/>
        </p:nvSpPr>
        <p:spPr>
          <a:xfrm>
            <a:off x="5599430" y="1664361"/>
            <a:ext cx="1433195" cy="57594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设置</a:t>
            </a:r>
            <a:r>
              <a:rPr lang="en-US" altLang="zh-CN" dirty="0"/>
              <a:t>select</a:t>
            </a:r>
            <a:r>
              <a:rPr lang="zh-CN" altLang="en-US" dirty="0"/>
              <a:t>类型</a:t>
            </a:r>
            <a:endParaRPr lang="zh-CN" altLang="en-US" dirty="0"/>
          </a:p>
        </p:txBody>
      </p:sp>
      <p:sp>
        <p:nvSpPr>
          <p:cNvPr id="5" name="流程图: 可选过程 4"/>
          <p:cNvSpPr/>
          <p:nvPr/>
        </p:nvSpPr>
        <p:spPr>
          <a:xfrm>
            <a:off x="2683510" y="106594"/>
            <a:ext cx="2393315" cy="57594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为优化后的</a:t>
            </a:r>
            <a:r>
              <a:rPr lang="en-US" altLang="zh-CN" dirty="0" smtClean="0"/>
              <a:t>SRA</a:t>
            </a:r>
            <a:r>
              <a:rPr lang="zh-CN" altLang="en-US" dirty="0" smtClean="0"/>
              <a:t>申请空间</a:t>
            </a:r>
            <a:endParaRPr lang="zh-CN" altLang="en-US" dirty="0"/>
          </a:p>
        </p:txBody>
      </p:sp>
      <p:sp>
        <p:nvSpPr>
          <p:cNvPr id="9" name="圆角矩形 8"/>
          <p:cNvSpPr/>
          <p:nvPr/>
        </p:nvSpPr>
        <p:spPr>
          <a:xfrm>
            <a:off x="5395911" y="2465618"/>
            <a:ext cx="1840231" cy="5759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复制</a:t>
            </a:r>
            <a:r>
              <a:rPr lang="en-US" altLang="zh-CN" dirty="0"/>
              <a:t>project</a:t>
            </a:r>
            <a:r>
              <a:rPr lang="zh-CN" altLang="en-US" dirty="0"/>
              <a:t>的</a:t>
            </a:r>
            <a:r>
              <a:rPr lang="en-US" altLang="zh-CN" dirty="0" err="1"/>
              <a:t>expr_list</a:t>
            </a:r>
            <a:r>
              <a:rPr lang="zh-CN" altLang="en-US" dirty="0"/>
              <a:t>部分</a:t>
            </a:r>
            <a:endParaRPr lang="zh-CN" altLang="en-US" dirty="0"/>
          </a:p>
        </p:txBody>
      </p:sp>
      <p:sp>
        <p:nvSpPr>
          <p:cNvPr id="12" name="圆角矩形 11"/>
          <p:cNvSpPr/>
          <p:nvPr/>
        </p:nvSpPr>
        <p:spPr>
          <a:xfrm>
            <a:off x="5260651" y="3305603"/>
            <a:ext cx="2110750" cy="5937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设置</a:t>
            </a:r>
            <a:r>
              <a:rPr lang="en-US" altLang="zh-CN" dirty="0"/>
              <a:t>select</a:t>
            </a:r>
            <a:r>
              <a:rPr lang="zh-CN" altLang="en-US" dirty="0"/>
              <a:t>类型为</a:t>
            </a:r>
            <a:r>
              <a:rPr lang="en-US" altLang="zh-CN" dirty="0"/>
              <a:t>SRA_PROJECT</a:t>
            </a:r>
            <a:endParaRPr lang="zh-CN" altLang="en-US" dirty="0"/>
          </a:p>
        </p:txBody>
      </p:sp>
      <p:sp>
        <p:nvSpPr>
          <p:cNvPr id="14" name="圆角矩形 13"/>
          <p:cNvSpPr/>
          <p:nvPr/>
        </p:nvSpPr>
        <p:spPr>
          <a:xfrm>
            <a:off x="5122125" y="4163608"/>
            <a:ext cx="2387806" cy="8299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为优化后的</a:t>
            </a:r>
            <a:r>
              <a:rPr lang="en-US" altLang="zh-CN" dirty="0" err="1"/>
              <a:t>stmt</a:t>
            </a:r>
            <a:r>
              <a:rPr lang="zh-CN" altLang="en-US" dirty="0"/>
              <a:t>生成</a:t>
            </a:r>
            <a:r>
              <a:rPr lang="en-US" altLang="zh-CN" dirty="0" err="1"/>
              <a:t>narutaljoin</a:t>
            </a:r>
            <a:r>
              <a:rPr lang="en-US" altLang="zh-CN" dirty="0"/>
              <a:t> </a:t>
            </a:r>
            <a:r>
              <a:rPr lang="zh-CN" altLang="en-US" dirty="0"/>
              <a:t>设置类型</a:t>
            </a:r>
            <a:r>
              <a:rPr lang="zh-CN" altLang="en-US" dirty="0" smtClean="0"/>
              <a:t>为自然连接</a:t>
            </a:r>
            <a:endParaRPr lang="zh-CN" altLang="en-US" dirty="0"/>
          </a:p>
        </p:txBody>
      </p:sp>
      <p:cxnSp>
        <p:nvCxnSpPr>
          <p:cNvPr id="16" name="直接箭头连接符 15"/>
          <p:cNvCxnSpPr>
            <a:stCxn id="5" idx="2"/>
            <a:endCxn id="2" idx="0"/>
          </p:cNvCxnSpPr>
          <p:nvPr/>
        </p:nvCxnSpPr>
        <p:spPr>
          <a:xfrm>
            <a:off x="3880168" y="682539"/>
            <a:ext cx="6350" cy="407670"/>
          </a:xfrm>
          <a:prstGeom prst="straightConnector1">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cxnSp>
        <p:nvCxnSpPr>
          <p:cNvPr id="17" name="肘形连接符 16"/>
          <p:cNvCxnSpPr>
            <a:stCxn id="2" idx="1"/>
            <a:endCxn id="3" idx="0"/>
          </p:cNvCxnSpPr>
          <p:nvPr/>
        </p:nvCxnSpPr>
        <p:spPr>
          <a:xfrm rot="10800000" flipV="1">
            <a:off x="1969230" y="1486132"/>
            <a:ext cx="714280" cy="1077698"/>
          </a:xfrm>
          <a:prstGeom prst="bentConnector2">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cxnSp>
        <p:nvCxnSpPr>
          <p:cNvPr id="18" name="肘形连接符 17"/>
          <p:cNvCxnSpPr>
            <a:stCxn id="2" idx="3"/>
            <a:endCxn id="4" idx="0"/>
          </p:cNvCxnSpPr>
          <p:nvPr/>
        </p:nvCxnSpPr>
        <p:spPr>
          <a:xfrm>
            <a:off x="5089525" y="1486132"/>
            <a:ext cx="1226503" cy="178229"/>
          </a:xfrm>
          <a:prstGeom prst="bentConnector2">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4" idx="2"/>
            <a:endCxn id="9" idx="0"/>
          </p:cNvCxnSpPr>
          <p:nvPr/>
        </p:nvCxnSpPr>
        <p:spPr>
          <a:xfrm flipH="1">
            <a:off x="6316027" y="2240306"/>
            <a:ext cx="1" cy="225312"/>
          </a:xfrm>
          <a:prstGeom prst="straightConnector1">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cxnSp>
        <p:nvCxnSpPr>
          <p:cNvPr id="20" name="直接箭头连接符 19"/>
          <p:cNvCxnSpPr/>
          <p:nvPr/>
        </p:nvCxnSpPr>
        <p:spPr>
          <a:xfrm flipH="1">
            <a:off x="6498592" y="3308264"/>
            <a:ext cx="52386" cy="2374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9" idx="2"/>
            <a:endCxn id="12" idx="0"/>
          </p:cNvCxnSpPr>
          <p:nvPr/>
        </p:nvCxnSpPr>
        <p:spPr>
          <a:xfrm flipH="1">
            <a:off x="6316026" y="3041563"/>
            <a:ext cx="1" cy="264040"/>
          </a:xfrm>
          <a:prstGeom prst="straightConnector1">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12" idx="2"/>
            <a:endCxn id="14" idx="0"/>
          </p:cNvCxnSpPr>
          <p:nvPr/>
        </p:nvCxnSpPr>
        <p:spPr>
          <a:xfrm>
            <a:off x="6316026" y="3899328"/>
            <a:ext cx="2" cy="264280"/>
          </a:xfrm>
          <a:prstGeom prst="straightConnector1">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sp>
        <p:nvSpPr>
          <p:cNvPr id="23" name="文本框 32"/>
          <p:cNvSpPr txBox="1"/>
          <p:nvPr/>
        </p:nvSpPr>
        <p:spPr>
          <a:xfrm>
            <a:off x="2468880" y="906059"/>
            <a:ext cx="429260" cy="368300"/>
          </a:xfrm>
          <a:prstGeom prst="rect">
            <a:avLst/>
          </a:prstGeom>
          <a:noFill/>
        </p:spPr>
        <p:txBody>
          <a:bodyPr wrap="square" rtlCol="0">
            <a:spAutoFit/>
          </a:bodyPr>
          <a:lstStyle/>
          <a:p>
            <a:r>
              <a:rPr lang="zh-CN" altLang="en-US"/>
              <a:t>否</a:t>
            </a:r>
          </a:p>
        </p:txBody>
      </p:sp>
      <p:sp>
        <p:nvSpPr>
          <p:cNvPr id="24" name="文本框 33"/>
          <p:cNvSpPr txBox="1"/>
          <p:nvPr/>
        </p:nvSpPr>
        <p:spPr>
          <a:xfrm>
            <a:off x="5418455" y="935269"/>
            <a:ext cx="432435" cy="368300"/>
          </a:xfrm>
          <a:prstGeom prst="rect">
            <a:avLst/>
          </a:prstGeom>
          <a:noFill/>
        </p:spPr>
        <p:txBody>
          <a:bodyPr wrap="square" rtlCol="0">
            <a:spAutoFit/>
          </a:bodyPr>
          <a:lstStyle/>
          <a:p>
            <a:r>
              <a:rPr lang="zh-CN" altLang="en-US"/>
              <a:t>是</a:t>
            </a:r>
          </a:p>
        </p:txBody>
      </p:sp>
    </p:spTree>
    <p:extLst>
      <p:ext uri="{BB962C8B-B14F-4D97-AF65-F5344CB8AC3E}">
        <p14:creationId xmlns:p14="http://schemas.microsoft.com/office/powerpoint/2010/main" val="14078362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61425" y="322595"/>
            <a:ext cx="3119260" cy="503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记录原语句比较时出现的表</a:t>
            </a:r>
            <a:endParaRPr lang="zh-CN" altLang="en-US" dirty="0"/>
          </a:p>
        </p:txBody>
      </p:sp>
      <p:sp>
        <p:nvSpPr>
          <p:cNvPr id="3" name="圆角矩形 2"/>
          <p:cNvSpPr/>
          <p:nvPr/>
        </p:nvSpPr>
        <p:spPr>
          <a:xfrm>
            <a:off x="2892901" y="1160797"/>
            <a:ext cx="2854960" cy="503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记录自然连接中的另一表</a:t>
            </a:r>
            <a:endParaRPr lang="zh-CN" altLang="en-US" dirty="0"/>
          </a:p>
        </p:txBody>
      </p:sp>
      <p:sp>
        <p:nvSpPr>
          <p:cNvPr id="4" name="圆角矩形 3"/>
          <p:cNvSpPr/>
          <p:nvPr/>
        </p:nvSpPr>
        <p:spPr>
          <a:xfrm>
            <a:off x="2922428" y="1953277"/>
            <a:ext cx="2795905" cy="503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设置连接的左边为</a:t>
            </a:r>
            <a:r>
              <a:rPr lang="en-US" altLang="zh-CN" dirty="0"/>
              <a:t>select</a:t>
            </a:r>
            <a:endParaRPr lang="en-US" altLang="zh-CN" dirty="0"/>
          </a:p>
        </p:txBody>
      </p:sp>
      <p:sp>
        <p:nvSpPr>
          <p:cNvPr id="5" name="圆角矩形 4"/>
          <p:cNvSpPr/>
          <p:nvPr/>
        </p:nvSpPr>
        <p:spPr>
          <a:xfrm>
            <a:off x="3114555" y="2772427"/>
            <a:ext cx="2413000" cy="503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设置</a:t>
            </a:r>
            <a:r>
              <a:rPr lang="en-US" altLang="zh-CN" dirty="0"/>
              <a:t>select</a:t>
            </a:r>
            <a:r>
              <a:rPr lang="zh-CN" altLang="en-US" dirty="0"/>
              <a:t>中的表</a:t>
            </a:r>
            <a:endParaRPr lang="zh-CN" altLang="en-US" dirty="0"/>
          </a:p>
        </p:txBody>
      </p:sp>
      <p:sp>
        <p:nvSpPr>
          <p:cNvPr id="6" name="圆角矩形 5"/>
          <p:cNvSpPr/>
          <p:nvPr/>
        </p:nvSpPr>
        <p:spPr>
          <a:xfrm>
            <a:off x="3258660" y="3558607"/>
            <a:ext cx="2123440" cy="503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设置</a:t>
            </a:r>
            <a:r>
              <a:rPr lang="en-US" altLang="zh-CN" dirty="0"/>
              <a:t>table</a:t>
            </a:r>
            <a:r>
              <a:rPr lang="zh-CN" altLang="en-US" dirty="0"/>
              <a:t>中的表</a:t>
            </a:r>
            <a:endParaRPr lang="zh-CN" altLang="en-US" dirty="0"/>
          </a:p>
        </p:txBody>
      </p:sp>
      <p:cxnSp>
        <p:nvCxnSpPr>
          <p:cNvPr id="12" name="直接箭头连接符 11"/>
          <p:cNvCxnSpPr>
            <a:stCxn id="2" idx="2"/>
            <a:endCxn id="3" idx="0"/>
          </p:cNvCxnSpPr>
          <p:nvPr/>
        </p:nvCxnSpPr>
        <p:spPr>
          <a:xfrm flipH="1">
            <a:off x="4320381" y="826150"/>
            <a:ext cx="674" cy="334647"/>
          </a:xfrm>
          <a:prstGeom prst="straightConnector1">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cxnSp>
        <p:nvCxnSpPr>
          <p:cNvPr id="13" name="直接箭头连接符 12"/>
          <p:cNvCxnSpPr>
            <a:stCxn id="3" idx="2"/>
            <a:endCxn id="4" idx="0"/>
          </p:cNvCxnSpPr>
          <p:nvPr/>
        </p:nvCxnSpPr>
        <p:spPr>
          <a:xfrm>
            <a:off x="4320381" y="1664352"/>
            <a:ext cx="0" cy="288925"/>
          </a:xfrm>
          <a:prstGeom prst="straightConnector1">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cxnSp>
        <p:nvCxnSpPr>
          <p:cNvPr id="14" name="直接箭头连接符 13"/>
          <p:cNvCxnSpPr>
            <a:stCxn id="4" idx="2"/>
            <a:endCxn id="5" idx="0"/>
          </p:cNvCxnSpPr>
          <p:nvPr/>
        </p:nvCxnSpPr>
        <p:spPr>
          <a:xfrm>
            <a:off x="4320381" y="2456832"/>
            <a:ext cx="674" cy="315595"/>
          </a:xfrm>
          <a:prstGeom prst="straightConnector1">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cxnSp>
        <p:nvCxnSpPr>
          <p:cNvPr id="15" name="直接箭头连接符 14"/>
          <p:cNvCxnSpPr>
            <a:stCxn id="5" idx="2"/>
            <a:endCxn id="6" idx="0"/>
          </p:cNvCxnSpPr>
          <p:nvPr/>
        </p:nvCxnSpPr>
        <p:spPr>
          <a:xfrm flipH="1">
            <a:off x="4320380" y="3275982"/>
            <a:ext cx="675" cy="282625"/>
          </a:xfrm>
          <a:prstGeom prst="straightConnector1">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6" idx="2"/>
            <a:endCxn id="17" idx="0"/>
          </p:cNvCxnSpPr>
          <p:nvPr/>
        </p:nvCxnSpPr>
        <p:spPr>
          <a:xfrm>
            <a:off x="4320380" y="4062162"/>
            <a:ext cx="675" cy="378616"/>
          </a:xfrm>
          <a:prstGeom prst="straightConnector1">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sp>
        <p:nvSpPr>
          <p:cNvPr id="17" name="圆角矩形 16"/>
          <p:cNvSpPr/>
          <p:nvPr/>
        </p:nvSpPr>
        <p:spPr>
          <a:xfrm>
            <a:off x="3889255" y="4440778"/>
            <a:ext cx="863600" cy="360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结束</a:t>
            </a:r>
            <a:endParaRPr lang="zh-CN" altLang="en-US" dirty="0"/>
          </a:p>
        </p:txBody>
      </p:sp>
    </p:spTree>
    <p:extLst>
      <p:ext uri="{BB962C8B-B14F-4D97-AF65-F5344CB8AC3E}">
        <p14:creationId xmlns:p14="http://schemas.microsoft.com/office/powerpoint/2010/main" val="1388628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关闭 </a:t>
            </a:r>
            <a:r>
              <a:rPr lang="en-US" altLang="zh-CN" dirty="0" err="1" smtClean="0"/>
              <a:t>chidb</a:t>
            </a:r>
            <a:r>
              <a:rPr lang="en-US" altLang="zh-CN" dirty="0" smtClean="0"/>
              <a:t> </a:t>
            </a:r>
            <a:r>
              <a:rPr lang="zh-CN" altLang="en-US" dirty="0" smtClean="0"/>
              <a:t>文件</a:t>
            </a:r>
            <a:endParaRPr lang="zh-CN" altLang="en-US" dirty="0"/>
          </a:p>
        </p:txBody>
      </p:sp>
      <p:sp>
        <p:nvSpPr>
          <p:cNvPr id="3" name="内容占位符 2"/>
          <p:cNvSpPr>
            <a:spLocks noGrp="1"/>
          </p:cNvSpPr>
          <p:nvPr>
            <p:ph idx="1"/>
          </p:nvPr>
        </p:nvSpPr>
        <p:spPr/>
        <p:txBody>
          <a:bodyPr/>
          <a:lstStyle/>
          <a:p>
            <a:pPr marL="0" indent="0">
              <a:buNone/>
            </a:pPr>
            <a:r>
              <a:rPr lang="en-US" altLang="zh-CN" b="1" dirty="0" err="1"/>
              <a:t>int</a:t>
            </a:r>
            <a:r>
              <a:rPr lang="en-US" altLang="zh-CN" dirty="0"/>
              <a:t> </a:t>
            </a:r>
            <a:r>
              <a:rPr lang="en-US" altLang="zh-CN" dirty="0" err="1"/>
              <a:t>chidb_Btree_close</a:t>
            </a:r>
            <a:r>
              <a:rPr lang="en-US" altLang="zh-CN" dirty="0"/>
              <a:t>(</a:t>
            </a:r>
            <a:r>
              <a:rPr lang="en-US" altLang="zh-CN" dirty="0" err="1"/>
              <a:t>BTree</a:t>
            </a:r>
            <a:r>
              <a:rPr lang="en-US" altLang="zh-CN" dirty="0"/>
              <a:t> *</a:t>
            </a:r>
            <a:r>
              <a:rPr lang="en-US" altLang="zh-CN" dirty="0" err="1"/>
              <a:t>bt</a:t>
            </a:r>
            <a:r>
              <a:rPr lang="en-US" altLang="zh-CN" dirty="0"/>
              <a:t>)</a:t>
            </a:r>
          </a:p>
          <a:p>
            <a:pPr marL="0" indent="0">
              <a:buNone/>
            </a:pPr>
            <a:endParaRPr lang="en-US" altLang="zh-CN" dirty="0" smtClean="0"/>
          </a:p>
          <a:p>
            <a:r>
              <a:rPr lang="zh-CN" altLang="en-US" dirty="0"/>
              <a:t>关闭</a:t>
            </a:r>
            <a:r>
              <a:rPr lang="en-US" altLang="zh-CN" dirty="0"/>
              <a:t>Pager</a:t>
            </a:r>
            <a:r>
              <a:rPr lang="zh-CN" altLang="en-US" dirty="0"/>
              <a:t>关联的文件</a:t>
            </a:r>
            <a:endParaRPr lang="en-US" altLang="zh-CN" dirty="0"/>
          </a:p>
          <a:p>
            <a:r>
              <a:rPr lang="zh-CN" altLang="en-US" dirty="0"/>
              <a:t>关闭成功后释放</a:t>
            </a:r>
            <a:r>
              <a:rPr lang="en-US" altLang="zh-CN" dirty="0"/>
              <a:t>B</a:t>
            </a:r>
            <a:r>
              <a:rPr lang="zh-CN" altLang="en-US" dirty="0"/>
              <a:t>树指针</a:t>
            </a:r>
            <a:r>
              <a:rPr lang="en-US" altLang="zh-CN" dirty="0"/>
              <a:t>(</a:t>
            </a:r>
            <a:r>
              <a:rPr lang="en-US" altLang="zh-CN" dirty="0" err="1"/>
              <a:t>bt</a:t>
            </a:r>
            <a:r>
              <a:rPr lang="en-US" altLang="zh-CN" dirty="0" smtClean="0"/>
              <a:t>)</a:t>
            </a:r>
            <a:endParaRPr lang="zh-CN" altLang="en-US" dirty="0"/>
          </a:p>
        </p:txBody>
      </p:sp>
    </p:spTree>
    <p:extLst>
      <p:ext uri="{BB962C8B-B14F-4D97-AF65-F5344CB8AC3E}">
        <p14:creationId xmlns:p14="http://schemas.microsoft.com/office/powerpoint/2010/main" val="42817840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运行</a:t>
            </a:r>
            <a:r>
              <a:rPr lang="zh-CN" altLang="en-US" dirty="0" smtClean="0"/>
              <a:t>结果</a:t>
            </a:r>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0647" y="1200150"/>
            <a:ext cx="3942705" cy="3394075"/>
          </a:xfrm>
        </p:spPr>
      </p:pic>
    </p:spTree>
    <p:extLst>
      <p:ext uri="{BB962C8B-B14F-4D97-AF65-F5344CB8AC3E}">
        <p14:creationId xmlns:p14="http://schemas.microsoft.com/office/powerpoint/2010/main" val="130453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790401" y="658756"/>
            <a:ext cx="2579426" cy="923330"/>
          </a:xfrm>
          <a:prstGeom prst="rect">
            <a:avLst/>
          </a:prstGeom>
          <a:noFill/>
        </p:spPr>
        <p:txBody>
          <a:bodyPr wrap="square" rtlCol="0">
            <a:spAutoFit/>
          </a:bodyPr>
          <a:lstStyle/>
          <a:p>
            <a:r>
              <a:rPr lang="zh-CN" altLang="en-US" dirty="0" smtClean="0"/>
              <a:t>表                    内部节点</a:t>
            </a:r>
            <a:endParaRPr lang="en-US" altLang="zh-CN" dirty="0" smtClean="0"/>
          </a:p>
          <a:p>
            <a:r>
              <a:rPr lang="en-US" altLang="zh-CN" dirty="0"/>
              <a:t> </a:t>
            </a:r>
            <a:r>
              <a:rPr lang="en-US" altLang="zh-CN" dirty="0" smtClean="0"/>
              <a:t>            ×</a:t>
            </a:r>
          </a:p>
          <a:p>
            <a:r>
              <a:rPr lang="zh-CN" altLang="en-US" dirty="0" smtClean="0"/>
              <a:t>索引                叶节点</a:t>
            </a:r>
            <a:endParaRPr lang="en-US" altLang="zh-CN" dirty="0" smtClean="0"/>
          </a:p>
        </p:txBody>
      </p:sp>
      <p:pic>
        <p:nvPicPr>
          <p:cNvPr id="9" name="图片 8"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211710"/>
            <a:ext cx="8714626" cy="2105650"/>
          </a:xfrm>
          <a:prstGeom prst="rect">
            <a:avLst/>
          </a:prstGeom>
        </p:spPr>
      </p:pic>
      <p:cxnSp>
        <p:nvCxnSpPr>
          <p:cNvPr id="11" name="直接箭头连接符 10"/>
          <p:cNvCxnSpPr>
            <a:endCxn id="2" idx="2"/>
          </p:cNvCxnSpPr>
          <p:nvPr/>
        </p:nvCxnSpPr>
        <p:spPr>
          <a:xfrm flipV="1">
            <a:off x="1331640" y="1582086"/>
            <a:ext cx="748474" cy="9896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9005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70808"/>
            <a:ext cx="2002471" cy="338554"/>
          </a:xfrm>
          <a:prstGeom prst="rect">
            <a:avLst/>
          </a:prstGeom>
        </p:spPr>
        <p:txBody>
          <a:bodyPr wrap="none">
            <a:spAutoFit/>
          </a:bodyPr>
          <a:lstStyle/>
          <a:p>
            <a:r>
              <a:rPr lang="en-US" altLang="zh-CN" sz="1600" dirty="0"/>
              <a:t> </a:t>
            </a:r>
            <a:r>
              <a:rPr lang="zh-CN" altLang="en-US" sz="1600" dirty="0" smtClean="0"/>
              <a:t>从文件加载</a:t>
            </a:r>
            <a:r>
              <a:rPr lang="en-US" altLang="zh-CN" sz="1600" dirty="0" smtClean="0"/>
              <a:t>B</a:t>
            </a:r>
            <a:r>
              <a:rPr lang="zh-CN" altLang="en-US" sz="1600" dirty="0" smtClean="0"/>
              <a:t>树节点</a:t>
            </a:r>
            <a:endParaRPr lang="zh-CN" altLang="en-US" sz="1600" dirty="0"/>
          </a:p>
        </p:txBody>
      </p:sp>
      <p:sp>
        <p:nvSpPr>
          <p:cNvPr id="3" name="文本框 3"/>
          <p:cNvSpPr txBox="1"/>
          <p:nvPr/>
        </p:nvSpPr>
        <p:spPr>
          <a:xfrm>
            <a:off x="179512" y="456660"/>
            <a:ext cx="7656394" cy="338554"/>
          </a:xfrm>
          <a:prstGeom prst="rect">
            <a:avLst/>
          </a:prstGeom>
          <a:noFill/>
        </p:spPr>
        <p:txBody>
          <a:bodyPr wrap="square" rtlCol="0">
            <a:spAutoFit/>
          </a:bodyPr>
          <a:lstStyle/>
          <a:p>
            <a:r>
              <a:rPr lang="en-US" altLang="zh-CN" sz="1600" b="1" dirty="0" err="1"/>
              <a:t>int</a:t>
            </a:r>
            <a:r>
              <a:rPr lang="en-US" altLang="zh-CN" sz="1600" dirty="0"/>
              <a:t> </a:t>
            </a:r>
            <a:r>
              <a:rPr lang="en-US" altLang="zh-CN" sz="1600" dirty="0" err="1"/>
              <a:t>chidb_Btree_getNodeByPage</a:t>
            </a:r>
            <a:r>
              <a:rPr lang="en-US" altLang="zh-CN" sz="1600" dirty="0"/>
              <a:t>(</a:t>
            </a:r>
            <a:r>
              <a:rPr lang="en-US" altLang="zh-CN" sz="1600" dirty="0" err="1"/>
              <a:t>BTree</a:t>
            </a:r>
            <a:r>
              <a:rPr lang="en-US" altLang="zh-CN" sz="1600" dirty="0"/>
              <a:t> *</a:t>
            </a:r>
            <a:r>
              <a:rPr lang="en-US" altLang="zh-CN" sz="1600" dirty="0" err="1"/>
              <a:t>bt</a:t>
            </a:r>
            <a:r>
              <a:rPr lang="en-US" altLang="zh-CN" sz="1600" dirty="0"/>
              <a:t>, </a:t>
            </a:r>
            <a:r>
              <a:rPr lang="en-US" altLang="zh-CN" sz="1600" dirty="0" err="1"/>
              <a:t>npage_t</a:t>
            </a:r>
            <a:r>
              <a:rPr lang="en-US" altLang="zh-CN" sz="1600" dirty="0"/>
              <a:t> </a:t>
            </a:r>
            <a:r>
              <a:rPr lang="en-US" altLang="zh-CN" sz="1600" dirty="0" err="1"/>
              <a:t>npage</a:t>
            </a:r>
            <a:r>
              <a:rPr lang="en-US" altLang="zh-CN" sz="1600" dirty="0"/>
              <a:t>, </a:t>
            </a:r>
            <a:r>
              <a:rPr lang="en-US" altLang="zh-CN" sz="1600" dirty="0" err="1"/>
              <a:t>BTreeNode</a:t>
            </a:r>
            <a:r>
              <a:rPr lang="en-US" altLang="zh-CN" sz="1600" dirty="0"/>
              <a:t> **</a:t>
            </a:r>
            <a:r>
              <a:rPr lang="en-US" altLang="zh-CN" sz="1600" dirty="0" err="1"/>
              <a:t>btn</a:t>
            </a:r>
            <a:r>
              <a:rPr lang="en-US" altLang="zh-CN" sz="1600" dirty="0" smtClean="0"/>
              <a:t>)</a:t>
            </a:r>
            <a:endParaRPr lang="en-US" altLang="zh-CN" sz="1600" dirty="0"/>
          </a:p>
        </p:txBody>
      </p:sp>
      <p:sp>
        <p:nvSpPr>
          <p:cNvPr id="4" name="文本框 5"/>
          <p:cNvSpPr txBox="1"/>
          <p:nvPr/>
        </p:nvSpPr>
        <p:spPr>
          <a:xfrm>
            <a:off x="184275" y="3751065"/>
            <a:ext cx="10263117" cy="1077218"/>
          </a:xfrm>
          <a:prstGeom prst="rect">
            <a:avLst/>
          </a:prstGeom>
          <a:noFill/>
        </p:spPr>
        <p:txBody>
          <a:bodyPr wrap="square" rtlCol="0">
            <a:spAutoFit/>
          </a:bodyPr>
          <a:lstStyle/>
          <a:p>
            <a:r>
              <a:rPr lang="zh-CN" altLang="en-US" sz="1600" dirty="0" smtClean="0"/>
              <a:t>为</a:t>
            </a:r>
            <a:r>
              <a:rPr lang="en-US" altLang="zh-CN" sz="1600" dirty="0" smtClean="0"/>
              <a:t>B</a:t>
            </a:r>
            <a:r>
              <a:rPr lang="zh-CN" altLang="en-US" sz="1600" dirty="0" smtClean="0"/>
              <a:t>树节点（*</a:t>
            </a:r>
            <a:r>
              <a:rPr lang="en-US" altLang="zh-CN" sz="1600" dirty="0" err="1" smtClean="0"/>
              <a:t>btn</a:t>
            </a:r>
            <a:r>
              <a:rPr lang="zh-CN" altLang="en-US" sz="1600" dirty="0" smtClean="0"/>
              <a:t>）在内存中分配空间</a:t>
            </a:r>
            <a:endParaRPr lang="en-US" altLang="zh-CN" sz="1600" dirty="0" smtClean="0"/>
          </a:p>
          <a:p>
            <a:r>
              <a:rPr lang="zh-CN" altLang="en-US" sz="1600" dirty="0" smtClean="0"/>
              <a:t>读取</a:t>
            </a:r>
            <a:r>
              <a:rPr lang="en-US" altLang="zh-CN" sz="1600" dirty="0" err="1" smtClean="0"/>
              <a:t>npage</a:t>
            </a:r>
            <a:r>
              <a:rPr lang="zh-CN" altLang="en-US" sz="1600" dirty="0" smtClean="0"/>
              <a:t>指定页的内容到节点中页指针成员指向的内存中</a:t>
            </a:r>
            <a:endParaRPr lang="en-US" altLang="zh-CN" sz="1600" dirty="0" smtClean="0"/>
          </a:p>
          <a:p>
            <a:r>
              <a:rPr lang="zh-CN" altLang="en-US" sz="1600" dirty="0" smtClean="0"/>
              <a:t>（第一页有</a:t>
            </a:r>
            <a:r>
              <a:rPr lang="en-US" altLang="zh-CN" sz="1600" dirty="0" smtClean="0"/>
              <a:t>100</a:t>
            </a:r>
            <a:r>
              <a:rPr lang="zh-CN" altLang="en-US" sz="1600" dirty="0" smtClean="0"/>
              <a:t>字节长的文件头偏移量）</a:t>
            </a:r>
            <a:endParaRPr lang="en-US" altLang="zh-CN" sz="1600" dirty="0" smtClean="0"/>
          </a:p>
          <a:p>
            <a:r>
              <a:rPr lang="zh-CN" altLang="en-US" sz="1600" dirty="0" smtClean="0"/>
              <a:t>按照格式初始化节点中的各个成员</a:t>
            </a:r>
            <a:endParaRPr lang="zh-CN" altLang="en-US" sz="1600" dirty="0"/>
          </a:p>
        </p:txBody>
      </p:sp>
      <p:sp>
        <p:nvSpPr>
          <p:cNvPr id="5" name="文本框 6"/>
          <p:cNvSpPr txBox="1"/>
          <p:nvPr/>
        </p:nvSpPr>
        <p:spPr>
          <a:xfrm>
            <a:off x="179512" y="971054"/>
            <a:ext cx="7506269" cy="2800767"/>
          </a:xfrm>
          <a:prstGeom prst="rect">
            <a:avLst/>
          </a:prstGeom>
          <a:noFill/>
        </p:spPr>
        <p:txBody>
          <a:bodyPr wrap="square" rtlCol="0">
            <a:spAutoFit/>
          </a:bodyPr>
          <a:lstStyle/>
          <a:p>
            <a:r>
              <a:rPr lang="en-US" altLang="zh-CN" sz="1600" b="1" dirty="0" err="1"/>
              <a:t>struct</a:t>
            </a:r>
            <a:r>
              <a:rPr lang="en-US" altLang="zh-CN" sz="1600" dirty="0"/>
              <a:t> </a:t>
            </a:r>
            <a:r>
              <a:rPr lang="en-US" altLang="zh-CN" sz="1600" dirty="0" err="1"/>
              <a:t>BTreeNode</a:t>
            </a:r>
            <a:endParaRPr lang="en-US" altLang="zh-CN" sz="1600" dirty="0"/>
          </a:p>
          <a:p>
            <a:r>
              <a:rPr lang="en-US" altLang="zh-CN" sz="1600" dirty="0"/>
              <a:t>{</a:t>
            </a:r>
          </a:p>
          <a:p>
            <a:r>
              <a:rPr lang="en-US" altLang="zh-CN" sz="1600" dirty="0" err="1"/>
              <a:t>MemPage</a:t>
            </a:r>
            <a:r>
              <a:rPr lang="en-US" altLang="zh-CN" sz="1600" dirty="0"/>
              <a:t> *page; </a:t>
            </a:r>
            <a:r>
              <a:rPr lang="en-US" altLang="zh-CN" sz="1600" i="1" dirty="0"/>
              <a:t>/* In-memory page returned by the Pager */</a:t>
            </a:r>
            <a:endParaRPr lang="en-US" altLang="zh-CN" sz="1600" dirty="0"/>
          </a:p>
          <a:p>
            <a:r>
              <a:rPr lang="en-US" altLang="zh-CN" sz="1600" b="1" dirty="0"/>
              <a:t>uint8_t</a:t>
            </a:r>
            <a:r>
              <a:rPr lang="en-US" altLang="zh-CN" sz="1600" dirty="0"/>
              <a:t> type; </a:t>
            </a:r>
            <a:r>
              <a:rPr lang="en-US" altLang="zh-CN" sz="1600" i="1" dirty="0"/>
              <a:t>/* Type of page */</a:t>
            </a:r>
            <a:endParaRPr lang="en-US" altLang="zh-CN" sz="1600" dirty="0"/>
          </a:p>
          <a:p>
            <a:r>
              <a:rPr lang="en-US" altLang="zh-CN" sz="1600" b="1" dirty="0"/>
              <a:t>uint16_t</a:t>
            </a:r>
            <a:r>
              <a:rPr lang="en-US" altLang="zh-CN" sz="1600" dirty="0"/>
              <a:t> </a:t>
            </a:r>
            <a:r>
              <a:rPr lang="en-US" altLang="zh-CN" sz="1600" dirty="0" err="1"/>
              <a:t>free_offset</a:t>
            </a:r>
            <a:r>
              <a:rPr lang="en-US" altLang="zh-CN" sz="1600" dirty="0"/>
              <a:t>; </a:t>
            </a:r>
            <a:r>
              <a:rPr lang="en-US" altLang="zh-CN" sz="1600" i="1" dirty="0"/>
              <a:t>/* Byte offset of free space in page */</a:t>
            </a:r>
            <a:endParaRPr lang="en-US" altLang="zh-CN" sz="1600" dirty="0"/>
          </a:p>
          <a:p>
            <a:r>
              <a:rPr lang="en-US" altLang="zh-CN" sz="1600" dirty="0" err="1"/>
              <a:t>ncell_t</a:t>
            </a:r>
            <a:r>
              <a:rPr lang="en-US" altLang="zh-CN" sz="1600" dirty="0"/>
              <a:t> </a:t>
            </a:r>
            <a:r>
              <a:rPr lang="en-US" altLang="zh-CN" sz="1600" dirty="0" err="1"/>
              <a:t>n_cells</a:t>
            </a:r>
            <a:r>
              <a:rPr lang="en-US" altLang="zh-CN" sz="1600" dirty="0"/>
              <a:t>; </a:t>
            </a:r>
            <a:r>
              <a:rPr lang="en-US" altLang="zh-CN" sz="1600" i="1" dirty="0"/>
              <a:t>/* Number of cells */</a:t>
            </a:r>
            <a:endParaRPr lang="en-US" altLang="zh-CN" sz="1600" dirty="0"/>
          </a:p>
          <a:p>
            <a:r>
              <a:rPr lang="en-US" altLang="zh-CN" sz="1600" b="1" dirty="0"/>
              <a:t>uint16_t</a:t>
            </a:r>
            <a:r>
              <a:rPr lang="en-US" altLang="zh-CN" sz="1600" dirty="0"/>
              <a:t> </a:t>
            </a:r>
            <a:r>
              <a:rPr lang="en-US" altLang="zh-CN" sz="1600" dirty="0" err="1"/>
              <a:t>cells_offset</a:t>
            </a:r>
            <a:r>
              <a:rPr lang="en-US" altLang="zh-CN" sz="1600" dirty="0"/>
              <a:t>; </a:t>
            </a:r>
            <a:r>
              <a:rPr lang="en-US" altLang="zh-CN" sz="1600" i="1" dirty="0"/>
              <a:t>/* Byte offset of start of cells in page */</a:t>
            </a:r>
            <a:endParaRPr lang="en-US" altLang="zh-CN" sz="1600" dirty="0"/>
          </a:p>
          <a:p>
            <a:r>
              <a:rPr lang="en-US" altLang="zh-CN" sz="1600" dirty="0" err="1"/>
              <a:t>npage_t</a:t>
            </a:r>
            <a:r>
              <a:rPr lang="en-US" altLang="zh-CN" sz="1600" dirty="0"/>
              <a:t> </a:t>
            </a:r>
            <a:r>
              <a:rPr lang="en-US" altLang="zh-CN" sz="1600" dirty="0" err="1"/>
              <a:t>right_page</a:t>
            </a:r>
            <a:r>
              <a:rPr lang="en-US" altLang="zh-CN" sz="1600" dirty="0"/>
              <a:t>; </a:t>
            </a:r>
            <a:r>
              <a:rPr lang="en-US" altLang="zh-CN" sz="1600" i="1" dirty="0"/>
              <a:t>/* Right page (internal nodes only) */</a:t>
            </a:r>
            <a:endParaRPr lang="en-US" altLang="zh-CN" sz="1600" dirty="0"/>
          </a:p>
          <a:p>
            <a:r>
              <a:rPr lang="en-US" altLang="zh-CN" sz="1600" b="1" dirty="0"/>
              <a:t>uint8_t</a:t>
            </a:r>
            <a:r>
              <a:rPr lang="en-US" altLang="zh-CN" sz="1600" dirty="0"/>
              <a:t> *</a:t>
            </a:r>
            <a:r>
              <a:rPr lang="en-US" altLang="zh-CN" sz="1600" dirty="0" err="1"/>
              <a:t>celloffset_array</a:t>
            </a:r>
            <a:r>
              <a:rPr lang="en-US" altLang="zh-CN" sz="1600" dirty="0"/>
              <a:t>; </a:t>
            </a:r>
            <a:r>
              <a:rPr lang="en-US" altLang="zh-CN" sz="1600" i="1" dirty="0"/>
              <a:t>/* Pointer to start of cell offset array in the in-memory page */</a:t>
            </a:r>
            <a:endParaRPr lang="en-US" altLang="zh-CN" sz="1600" dirty="0"/>
          </a:p>
          <a:p>
            <a:r>
              <a:rPr lang="en-US" altLang="zh-CN" sz="1600" dirty="0"/>
              <a:t>};</a:t>
            </a:r>
          </a:p>
          <a:p>
            <a:endParaRPr lang="zh-CN" altLang="en-US" sz="1600" dirty="0"/>
          </a:p>
        </p:txBody>
      </p:sp>
    </p:spTree>
    <p:extLst>
      <p:ext uri="{BB962C8B-B14F-4D97-AF65-F5344CB8AC3E}">
        <p14:creationId xmlns:p14="http://schemas.microsoft.com/office/powerpoint/2010/main" val="860102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释放</a:t>
            </a:r>
            <a:r>
              <a:rPr lang="en-US" altLang="zh-CN" dirty="0" smtClean="0"/>
              <a:t>B</a:t>
            </a:r>
            <a:r>
              <a:rPr lang="zh-CN" altLang="en-US" dirty="0" smtClean="0"/>
              <a:t>树节点</a:t>
            </a:r>
            <a:endParaRPr lang="zh-CN" altLang="en-US" dirty="0"/>
          </a:p>
        </p:txBody>
      </p:sp>
      <p:sp>
        <p:nvSpPr>
          <p:cNvPr id="3" name="内容占位符 2"/>
          <p:cNvSpPr>
            <a:spLocks noGrp="1"/>
          </p:cNvSpPr>
          <p:nvPr>
            <p:ph idx="1"/>
          </p:nvPr>
        </p:nvSpPr>
        <p:spPr/>
        <p:txBody>
          <a:bodyPr/>
          <a:lstStyle/>
          <a:p>
            <a:pPr marL="0" indent="0">
              <a:buNone/>
            </a:pPr>
            <a:r>
              <a:rPr lang="en-US" altLang="zh-CN" sz="2000" b="1" dirty="0" err="1"/>
              <a:t>int</a:t>
            </a:r>
            <a:r>
              <a:rPr lang="en-US" altLang="zh-CN" sz="2000" dirty="0"/>
              <a:t> </a:t>
            </a:r>
            <a:r>
              <a:rPr lang="en-US" altLang="zh-CN" sz="2000" dirty="0" err="1"/>
              <a:t>chidb_Btree_freeMemNode</a:t>
            </a:r>
            <a:r>
              <a:rPr lang="en-US" altLang="zh-CN" sz="2000" dirty="0"/>
              <a:t>(</a:t>
            </a:r>
            <a:r>
              <a:rPr lang="en-US" altLang="zh-CN" sz="2000" dirty="0" err="1"/>
              <a:t>BTree</a:t>
            </a:r>
            <a:r>
              <a:rPr lang="en-US" altLang="zh-CN" sz="2000" dirty="0"/>
              <a:t> *</a:t>
            </a:r>
            <a:r>
              <a:rPr lang="en-US" altLang="zh-CN" sz="2000" dirty="0" err="1"/>
              <a:t>bt</a:t>
            </a:r>
            <a:r>
              <a:rPr lang="en-US" altLang="zh-CN" sz="2000" dirty="0"/>
              <a:t>, </a:t>
            </a:r>
            <a:r>
              <a:rPr lang="en-US" altLang="zh-CN" sz="2000" dirty="0" err="1"/>
              <a:t>BTreeNode</a:t>
            </a:r>
            <a:r>
              <a:rPr lang="en-US" altLang="zh-CN" sz="2000" dirty="0"/>
              <a:t> *</a:t>
            </a:r>
            <a:r>
              <a:rPr lang="en-US" altLang="zh-CN" sz="2000" dirty="0" err="1"/>
              <a:t>btn</a:t>
            </a:r>
            <a:r>
              <a:rPr lang="en-US" altLang="zh-CN" sz="2000" dirty="0"/>
              <a:t>)</a:t>
            </a:r>
          </a:p>
          <a:p>
            <a:pPr marL="0" indent="0">
              <a:buNone/>
            </a:pPr>
            <a:endParaRPr lang="en-US" altLang="zh-CN" dirty="0" smtClean="0"/>
          </a:p>
          <a:p>
            <a:r>
              <a:rPr lang="zh-CN" altLang="en-US" dirty="0"/>
              <a:t>释放内存中的页</a:t>
            </a:r>
            <a:endParaRPr lang="en-US" altLang="zh-CN" dirty="0"/>
          </a:p>
          <a:p>
            <a:r>
              <a:rPr lang="zh-CN" altLang="en-US" dirty="0"/>
              <a:t>释放接收的</a:t>
            </a:r>
            <a:r>
              <a:rPr lang="en-US" altLang="zh-CN" dirty="0"/>
              <a:t>B</a:t>
            </a:r>
            <a:r>
              <a:rPr lang="zh-CN" altLang="en-US" dirty="0"/>
              <a:t>树结点所指向的空间（</a:t>
            </a:r>
            <a:r>
              <a:rPr lang="en-US" altLang="zh-CN" dirty="0" err="1"/>
              <a:t>btn</a:t>
            </a:r>
            <a:r>
              <a:rPr lang="en-US" altLang="zh-CN" dirty="0"/>
              <a:t>)</a:t>
            </a:r>
            <a:endParaRPr lang="zh-CN" altLang="en-US" dirty="0"/>
          </a:p>
          <a:p>
            <a:pPr marL="0" indent="0">
              <a:buNone/>
            </a:pPr>
            <a:endParaRPr lang="zh-CN" altLang="en-US" dirty="0"/>
          </a:p>
        </p:txBody>
      </p:sp>
    </p:spTree>
    <p:extLst>
      <p:ext uri="{BB962C8B-B14F-4D97-AF65-F5344CB8AC3E}">
        <p14:creationId xmlns:p14="http://schemas.microsoft.com/office/powerpoint/2010/main" val="296505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296418"/>
            <a:ext cx="3095719" cy="369332"/>
          </a:xfrm>
          <a:prstGeom prst="rect">
            <a:avLst/>
          </a:prstGeom>
        </p:spPr>
        <p:txBody>
          <a:bodyPr wrap="none">
            <a:spAutoFit/>
          </a:bodyPr>
          <a:lstStyle/>
          <a:p>
            <a:r>
              <a:rPr lang="zh-CN" altLang="en-US" dirty="0" smtClean="0"/>
              <a:t>创建</a:t>
            </a:r>
            <a:r>
              <a:rPr lang="en-US" altLang="zh-CN" dirty="0" smtClean="0"/>
              <a:t>B</a:t>
            </a:r>
            <a:r>
              <a:rPr lang="zh-CN" altLang="en-US" dirty="0" smtClean="0"/>
              <a:t>树节点并将其写入磁盘</a:t>
            </a:r>
            <a:endParaRPr lang="zh-CN" altLang="en-US" dirty="0"/>
          </a:p>
        </p:txBody>
      </p:sp>
      <p:sp>
        <p:nvSpPr>
          <p:cNvPr id="3" name="文本框 2"/>
          <p:cNvSpPr txBox="1"/>
          <p:nvPr/>
        </p:nvSpPr>
        <p:spPr>
          <a:xfrm>
            <a:off x="307405" y="811621"/>
            <a:ext cx="8120417" cy="338554"/>
          </a:xfrm>
          <a:prstGeom prst="rect">
            <a:avLst/>
          </a:prstGeom>
          <a:noFill/>
        </p:spPr>
        <p:txBody>
          <a:bodyPr wrap="square" rtlCol="0">
            <a:spAutoFit/>
          </a:bodyPr>
          <a:lstStyle/>
          <a:p>
            <a:r>
              <a:rPr lang="en-US" altLang="zh-CN" sz="1600" b="1" dirty="0" err="1"/>
              <a:t>int</a:t>
            </a:r>
            <a:r>
              <a:rPr lang="en-US" altLang="zh-CN" sz="1600" dirty="0"/>
              <a:t> </a:t>
            </a:r>
            <a:r>
              <a:rPr lang="en-US" altLang="zh-CN" sz="1600" dirty="0" err="1"/>
              <a:t>chidb_Btree_newNode</a:t>
            </a:r>
            <a:r>
              <a:rPr lang="en-US" altLang="zh-CN" sz="1600" dirty="0"/>
              <a:t>(</a:t>
            </a:r>
            <a:r>
              <a:rPr lang="en-US" altLang="zh-CN" sz="1600" dirty="0" err="1"/>
              <a:t>BTree</a:t>
            </a:r>
            <a:r>
              <a:rPr lang="en-US" altLang="zh-CN" sz="1600" dirty="0"/>
              <a:t> *</a:t>
            </a:r>
            <a:r>
              <a:rPr lang="en-US" altLang="zh-CN" sz="1600" dirty="0" err="1"/>
              <a:t>bt</a:t>
            </a:r>
            <a:r>
              <a:rPr lang="en-US" altLang="zh-CN" sz="1600" dirty="0"/>
              <a:t>, </a:t>
            </a:r>
            <a:r>
              <a:rPr lang="en-US" altLang="zh-CN" sz="1600" dirty="0" err="1"/>
              <a:t>npage_t</a:t>
            </a:r>
            <a:r>
              <a:rPr lang="en-US" altLang="zh-CN" sz="1600" dirty="0"/>
              <a:t> *</a:t>
            </a:r>
            <a:r>
              <a:rPr lang="en-US" altLang="zh-CN" sz="1600" dirty="0" err="1"/>
              <a:t>npage</a:t>
            </a:r>
            <a:r>
              <a:rPr lang="en-US" altLang="zh-CN" sz="1600" dirty="0"/>
              <a:t>, </a:t>
            </a:r>
            <a:r>
              <a:rPr lang="en-US" altLang="zh-CN" sz="1600" b="1" dirty="0"/>
              <a:t>uint8_t</a:t>
            </a:r>
            <a:r>
              <a:rPr lang="en-US" altLang="zh-CN" sz="1600" dirty="0"/>
              <a:t> type)</a:t>
            </a:r>
          </a:p>
        </p:txBody>
      </p:sp>
      <p:sp>
        <p:nvSpPr>
          <p:cNvPr id="4" name="文本框 4"/>
          <p:cNvSpPr txBox="1"/>
          <p:nvPr/>
        </p:nvSpPr>
        <p:spPr>
          <a:xfrm>
            <a:off x="323528" y="1419622"/>
            <a:ext cx="4326340" cy="923330"/>
          </a:xfrm>
          <a:prstGeom prst="rect">
            <a:avLst/>
          </a:prstGeom>
          <a:noFill/>
        </p:spPr>
        <p:txBody>
          <a:bodyPr wrap="square" rtlCol="0">
            <a:spAutoFit/>
          </a:bodyPr>
          <a:lstStyle/>
          <a:p>
            <a:r>
              <a:rPr lang="zh-CN" altLang="en-US" dirty="0" smtClean="0"/>
              <a:t>分配新页</a:t>
            </a:r>
            <a:r>
              <a:rPr lang="en-US" altLang="zh-CN" dirty="0" err="1" smtClean="0"/>
              <a:t>chidb_Pager_allocatePage</a:t>
            </a:r>
            <a:endParaRPr lang="en-US" altLang="zh-CN" dirty="0" smtClean="0"/>
          </a:p>
          <a:p>
            <a:r>
              <a:rPr lang="zh-CN" altLang="en-US" dirty="0" smtClean="0"/>
              <a:t>分配成功则初始化空结点</a:t>
            </a:r>
            <a:endParaRPr lang="en-US" altLang="zh-CN" dirty="0" smtClean="0"/>
          </a:p>
          <a:p>
            <a:endParaRPr lang="en-US" altLang="zh-CN" dirty="0" smtClean="0"/>
          </a:p>
        </p:txBody>
      </p:sp>
      <p:sp>
        <p:nvSpPr>
          <p:cNvPr id="5" name="文本框 5"/>
          <p:cNvSpPr txBox="1"/>
          <p:nvPr/>
        </p:nvSpPr>
        <p:spPr>
          <a:xfrm>
            <a:off x="307405" y="2444395"/>
            <a:ext cx="6892120" cy="338554"/>
          </a:xfrm>
          <a:prstGeom prst="rect">
            <a:avLst/>
          </a:prstGeom>
          <a:noFill/>
        </p:spPr>
        <p:txBody>
          <a:bodyPr wrap="square" rtlCol="0">
            <a:spAutoFit/>
          </a:bodyPr>
          <a:lstStyle/>
          <a:p>
            <a:r>
              <a:rPr lang="en-US" altLang="zh-CN" sz="1600" b="1" dirty="0" err="1"/>
              <a:t>int</a:t>
            </a:r>
            <a:r>
              <a:rPr lang="en-US" altLang="zh-CN" sz="1600" dirty="0"/>
              <a:t> </a:t>
            </a:r>
            <a:r>
              <a:rPr lang="en-US" altLang="zh-CN" sz="1600" dirty="0" err="1"/>
              <a:t>chidb_Btree_initEmptyNode</a:t>
            </a:r>
            <a:r>
              <a:rPr lang="en-US" altLang="zh-CN" sz="1600" dirty="0"/>
              <a:t>(</a:t>
            </a:r>
            <a:r>
              <a:rPr lang="en-US" altLang="zh-CN" sz="1600" dirty="0" err="1"/>
              <a:t>BTree</a:t>
            </a:r>
            <a:r>
              <a:rPr lang="en-US" altLang="zh-CN" sz="1600" dirty="0"/>
              <a:t> *</a:t>
            </a:r>
            <a:r>
              <a:rPr lang="en-US" altLang="zh-CN" sz="1600" dirty="0" err="1"/>
              <a:t>bt</a:t>
            </a:r>
            <a:r>
              <a:rPr lang="en-US" altLang="zh-CN" sz="1600" dirty="0"/>
              <a:t>, </a:t>
            </a:r>
            <a:r>
              <a:rPr lang="en-US" altLang="zh-CN" sz="1600" dirty="0" err="1"/>
              <a:t>npage_t</a:t>
            </a:r>
            <a:r>
              <a:rPr lang="en-US" altLang="zh-CN" sz="1600" dirty="0"/>
              <a:t> </a:t>
            </a:r>
            <a:r>
              <a:rPr lang="en-US" altLang="zh-CN" sz="1600" dirty="0" err="1"/>
              <a:t>npage</a:t>
            </a:r>
            <a:r>
              <a:rPr lang="en-US" altLang="zh-CN" sz="1600" dirty="0"/>
              <a:t>, </a:t>
            </a:r>
            <a:r>
              <a:rPr lang="en-US" altLang="zh-CN" sz="1600" b="1" dirty="0"/>
              <a:t>uint8_t</a:t>
            </a:r>
            <a:r>
              <a:rPr lang="en-US" altLang="zh-CN" sz="1600" dirty="0"/>
              <a:t> type</a:t>
            </a:r>
            <a:r>
              <a:rPr lang="en-US" altLang="zh-CN" sz="1600" dirty="0" smtClean="0"/>
              <a:t>)</a:t>
            </a:r>
            <a:endParaRPr lang="en-US" altLang="zh-CN" sz="1600" dirty="0"/>
          </a:p>
        </p:txBody>
      </p:sp>
      <p:sp>
        <p:nvSpPr>
          <p:cNvPr id="6" name="文本框 7"/>
          <p:cNvSpPr txBox="1"/>
          <p:nvPr/>
        </p:nvSpPr>
        <p:spPr>
          <a:xfrm>
            <a:off x="323528" y="3075806"/>
            <a:ext cx="4223981" cy="923330"/>
          </a:xfrm>
          <a:prstGeom prst="rect">
            <a:avLst/>
          </a:prstGeom>
          <a:noFill/>
        </p:spPr>
        <p:txBody>
          <a:bodyPr wrap="square" rtlCol="0">
            <a:spAutoFit/>
          </a:bodyPr>
          <a:lstStyle/>
          <a:p>
            <a:r>
              <a:rPr lang="zh-CN" altLang="en-US" dirty="0" smtClean="0">
                <a:latin typeface="+mn-ea"/>
              </a:rPr>
              <a:t>读取</a:t>
            </a:r>
            <a:r>
              <a:rPr lang="zh-CN" altLang="en-US" dirty="0">
                <a:latin typeface="+mn-ea"/>
              </a:rPr>
              <a:t>页到内存中</a:t>
            </a:r>
          </a:p>
          <a:p>
            <a:r>
              <a:rPr lang="zh-CN" altLang="en-US" dirty="0">
                <a:latin typeface="+mn-ea"/>
              </a:rPr>
              <a:t>如果是第一页</a:t>
            </a:r>
            <a:r>
              <a:rPr lang="en-US" altLang="zh-CN" dirty="0">
                <a:latin typeface="+mn-ea"/>
              </a:rPr>
              <a:t>, </a:t>
            </a:r>
            <a:r>
              <a:rPr lang="zh-CN" altLang="en-US" dirty="0">
                <a:latin typeface="+mn-ea"/>
              </a:rPr>
              <a:t>需要写入文件头</a:t>
            </a:r>
          </a:p>
          <a:p>
            <a:r>
              <a:rPr lang="zh-CN" altLang="en-US" dirty="0">
                <a:latin typeface="+mn-ea"/>
              </a:rPr>
              <a:t>写入页</a:t>
            </a:r>
            <a:r>
              <a:rPr lang="zh-CN" altLang="en-US" dirty="0" smtClean="0">
                <a:latin typeface="+mn-ea"/>
              </a:rPr>
              <a:t>头</a:t>
            </a:r>
            <a:r>
              <a:rPr lang="en-US" altLang="zh-CN" dirty="0" smtClean="0">
                <a:latin typeface="+mn-ea"/>
              </a:rPr>
              <a:t>/</a:t>
            </a:r>
            <a:r>
              <a:rPr lang="zh-CN" altLang="en-US" dirty="0" smtClean="0">
                <a:latin typeface="+mn-ea"/>
              </a:rPr>
              <a:t>页类型</a:t>
            </a:r>
            <a:endParaRPr lang="zh-CN" altLang="en-US" dirty="0">
              <a:latin typeface="+mn-ea"/>
            </a:endParaRPr>
          </a:p>
        </p:txBody>
      </p:sp>
    </p:spTree>
    <p:extLst>
      <p:ext uri="{BB962C8B-B14F-4D97-AF65-F5344CB8AC3E}">
        <p14:creationId xmlns:p14="http://schemas.microsoft.com/office/powerpoint/2010/main" val="37899558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行云流水">
      <a:fillStyleLst>
        <a:solidFill>
          <a:schemeClr val="phClr"/>
        </a:solidFill>
        <a:gradFill rotWithShape="1">
          <a:gsLst>
            <a:gs pos="0">
              <a:schemeClr val="phClr">
                <a:tint val="90000"/>
                <a:satMod val="130000"/>
              </a:schemeClr>
            </a:gs>
            <a:gs pos="50000">
              <a:schemeClr val="phClr">
                <a:tint val="45000"/>
                <a:satMod val="220000"/>
              </a:schemeClr>
            </a:gs>
            <a:gs pos="100000">
              <a:schemeClr val="phClr">
                <a:tint val="90000"/>
                <a:satMod val="130000"/>
              </a:schemeClr>
            </a:gs>
          </a:gsLst>
          <a:lin ang="5400000" scaled="1"/>
        </a:gradFill>
        <a:gradFill rotWithShape="1">
          <a:gsLst>
            <a:gs pos="0">
              <a:schemeClr val="phClr">
                <a:tint val="100000"/>
                <a:shade val="90000"/>
                <a:hueMod val="100000"/>
                <a:satMod val="200000"/>
              </a:schemeClr>
            </a:gs>
            <a:gs pos="50000">
              <a:schemeClr val="phClr">
                <a:tint val="100000"/>
                <a:shade val="60000"/>
                <a:hueMod val="100000"/>
                <a:satMod val="180000"/>
              </a:schemeClr>
            </a:gs>
            <a:gs pos="100000">
              <a:schemeClr val="phClr">
                <a:tint val="100000"/>
                <a:shade val="90000"/>
                <a:hueMod val="100000"/>
                <a:satMod val="2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50600">
              <a:schemeClr val="phClr">
                <a:alpha val="40000"/>
              </a:schemeClr>
            </a:glow>
          </a:effectLst>
        </a:effectStyle>
        <a:effectStyle>
          <a:effectLst>
            <a:glow rad="101600">
              <a:schemeClr val="phClr">
                <a:alpha val="60000"/>
              </a:schemeClr>
            </a:glow>
          </a:effectLst>
          <a:scene3d>
            <a:camera prst="isometricLeftDown" fov="0">
              <a:rot lat="0" lon="0" rev="0"/>
            </a:camera>
            <a:lightRig rig="harsh" dir="tl">
              <a:rot lat="0" lon="0" rev="14280000"/>
            </a:lightRig>
          </a:scene3d>
          <a:sp3d prstMaterial="flat">
            <a:bevelT w="38100" h="50800" prst="softRound"/>
          </a:sp3d>
        </a:effectStyle>
        <a:effectStyle>
          <a:effectLst>
            <a:glow>
              <a:schemeClr val="phClr"/>
            </a:glow>
          </a:effectLst>
          <a:scene3d>
            <a:camera prst="isometricLeftDown">
              <a:rot lat="0" lon="0" rev="0"/>
            </a:camera>
            <a:lightRig rig="harsh" dir="tl">
              <a:rot lat="0" lon="0" rev="14280000"/>
            </a:lightRig>
          </a:scene3d>
          <a:sp3d extrusionH="63500" contourW="38100" prstMaterial="flat">
            <a:bevelT w="50800" h="63500" prst="softRound"/>
            <a:contourClr>
              <a:schemeClr val="phClr">
                <a:tint val="5"/>
                <a:satMod val="130000"/>
              </a:schemeClr>
            </a:contourClr>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191</TotalTime>
  <Words>2165</Words>
  <Application>Microsoft Office PowerPoint</Application>
  <PresentationFormat>全屏显示(16:9)</PresentationFormat>
  <Paragraphs>385</Paragraphs>
  <Slides>50</Slides>
  <Notes>1</Notes>
  <HiddenSlides>0</HiddenSlides>
  <MMClips>0</MMClips>
  <ScaleCrop>false</ScaleCrop>
  <HeadingPairs>
    <vt:vector size="4" baseType="variant">
      <vt:variant>
        <vt:lpstr>主题</vt:lpstr>
      </vt:variant>
      <vt:variant>
        <vt:i4>1</vt:i4>
      </vt:variant>
      <vt:variant>
        <vt:lpstr>幻灯片标题</vt:lpstr>
      </vt:variant>
      <vt:variant>
        <vt:i4>50</vt:i4>
      </vt:variant>
    </vt:vector>
  </HeadingPairs>
  <TitlesOfParts>
    <vt:vector size="51" baseType="lpstr">
      <vt:lpstr>主管人员</vt:lpstr>
      <vt:lpstr>1. B-树</vt:lpstr>
      <vt:lpstr>完成的功能</vt:lpstr>
      <vt:lpstr>打开chidb文件</vt:lpstr>
      <vt:lpstr>PowerPoint 演示文稿</vt:lpstr>
      <vt:lpstr>关闭 chidb 文件</vt:lpstr>
      <vt:lpstr>PowerPoint 演示文稿</vt:lpstr>
      <vt:lpstr>PowerPoint 演示文稿</vt:lpstr>
      <vt:lpstr>释放B树节点</vt:lpstr>
      <vt:lpstr>PowerPoint 演示文稿</vt:lpstr>
      <vt:lpstr>PowerPoint 演示文稿</vt:lpstr>
      <vt:lpstr>PowerPoint 演示文稿</vt:lpstr>
      <vt:lpstr>控制B树Cell</vt:lpstr>
      <vt:lpstr>PowerPoint 演示文稿</vt:lpstr>
      <vt:lpstr>PowerPoint 演示文稿</vt:lpstr>
      <vt:lpstr>PowerPoint 演示文稿</vt:lpstr>
      <vt:lpstr>PowerPoint 演示文稿</vt:lpstr>
      <vt:lpstr>PowerPoint 演示文稿</vt:lpstr>
      <vt:lpstr>PowerPoint 演示文稿</vt:lpstr>
      <vt:lpstr>拆分节点</vt:lpstr>
      <vt:lpstr>2. 数据库机</vt:lpstr>
      <vt:lpstr>介绍</vt:lpstr>
      <vt:lpstr>数据流图</vt:lpstr>
      <vt:lpstr>DBM数据结构</vt:lpstr>
      <vt:lpstr>Cursor数据结构</vt:lpstr>
      <vt:lpstr>游标移动流程图</vt:lpstr>
      <vt:lpstr>游标Seek操作流程图</vt:lpstr>
      <vt:lpstr>DBM指令</vt:lpstr>
      <vt:lpstr>3. 代码生成</vt:lpstr>
      <vt:lpstr>实现的内容</vt:lpstr>
      <vt:lpstr>例子，Create Table</vt:lpstr>
      <vt:lpstr>数据流图</vt:lpstr>
      <vt:lpstr>3.1. 读取 Schema 表</vt:lpstr>
      <vt:lpstr>3.1. 读取 Schema 表</vt:lpstr>
      <vt:lpstr>3.2. Select 语句的代码生成</vt:lpstr>
      <vt:lpstr>SRA结构体</vt:lpstr>
      <vt:lpstr>3.2.1 错误检查</vt:lpstr>
      <vt:lpstr>3.2.2 代码生成</vt:lpstr>
      <vt:lpstr>3.2.2 代码生成</vt:lpstr>
      <vt:lpstr>3.3. Insert 语句的代码生成</vt:lpstr>
      <vt:lpstr>3.3.1 错误检查</vt:lpstr>
      <vt:lpstr>3.3.2 代码生成</vt:lpstr>
      <vt:lpstr>3.4. Create Table 语句的代码生成</vt:lpstr>
      <vt:lpstr>3.4.2 代码生成</vt:lpstr>
      <vt:lpstr>4. 查询优化</vt:lpstr>
      <vt:lpstr>4.1 优化条件</vt:lpstr>
      <vt:lpstr>判断是否可以优化</vt:lpstr>
      <vt:lpstr>选取后移(Sigma Push)</vt:lpstr>
      <vt:lpstr>PowerPoint 演示文稿</vt:lpstr>
      <vt:lpstr>PowerPoint 演示文稿</vt:lpstr>
      <vt:lpstr>运行结果</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代码生成</dc:title>
  <dc:creator>PC-100</dc:creator>
  <cp:lastModifiedBy>Computer Center of BFU</cp:lastModifiedBy>
  <cp:revision>90</cp:revision>
  <dcterms:created xsi:type="dcterms:W3CDTF">2020-01-08T06:10:37Z</dcterms:created>
  <dcterms:modified xsi:type="dcterms:W3CDTF">2020-01-09T03:19:39Z</dcterms:modified>
</cp:coreProperties>
</file>