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7" r:id="rId4"/>
    <p:sldId id="279" r:id="rId5"/>
    <p:sldId id="282" r:id="rId6"/>
    <p:sldId id="280" r:id="rId7"/>
    <p:sldId id="268" r:id="rId8"/>
    <p:sldId id="269" r:id="rId9"/>
    <p:sldId id="270" r:id="rId10"/>
    <p:sldId id="281" r:id="rId11"/>
    <p:sldId id="271" r:id="rId12"/>
    <p:sldId id="272" r:id="rId13"/>
    <p:sldId id="283" r:id="rId14"/>
    <p:sldId id="273" r:id="rId15"/>
    <p:sldId id="274" r:id="rId16"/>
    <p:sldId id="275" r:id="rId17"/>
    <p:sldId id="278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4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6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7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4FDC-3980-4DE3-9331-AEE09687FE8D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7762-2267-4314-93CF-0ECDE2985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552" y="308318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1435" y="748493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42197" y="1298840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68775" y="3117477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</a:t>
            </a:r>
            <a:r>
              <a:rPr lang="zh-CN" altLang="en-US" dirty="0"/>
              <a:t>结点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91467" y="2464822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结点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98496" y="2768950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初始化空结点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7713" y="2910436"/>
            <a:ext cx="21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获取元素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47713" y="3279768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插入元素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71596" y="3628295"/>
            <a:ext cx="21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查找元素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67013" y="1200033"/>
            <a:ext cx="21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检查结点存储空间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42197" y="1887249"/>
            <a:ext cx="7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97721" y="536757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插入到满结点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97721" y="842944"/>
            <a:ext cx="21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插入到未满结点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42947" y="1887249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7126" y="1887249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658489" y="3325412"/>
            <a:ext cx="129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表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06760" y="1913686"/>
            <a:ext cx="129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029802" y="1630059"/>
            <a:ext cx="72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插入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458282" y="1821193"/>
            <a:ext cx="73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写入</a:t>
            </a:r>
          </a:p>
        </p:txBody>
      </p: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3166279" y="2071915"/>
            <a:ext cx="470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</p:cNvCxnSpPr>
          <p:nvPr/>
        </p:nvCxnSpPr>
        <p:spPr>
          <a:xfrm>
            <a:off x="4360458" y="2071915"/>
            <a:ext cx="698599" cy="1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</p:cNvCxnSpPr>
          <p:nvPr/>
        </p:nvCxnSpPr>
        <p:spPr>
          <a:xfrm flipH="1">
            <a:off x="2182794" y="2256581"/>
            <a:ext cx="621819" cy="65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0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96" y="191038"/>
            <a:ext cx="5712086" cy="354088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3731922"/>
            <a:ext cx="1080285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024" y="436729"/>
            <a:ext cx="962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chidb_Btree_writeNode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BTreeNode</a:t>
            </a:r>
            <a:r>
              <a:rPr lang="en-US" altLang="zh-CN" dirty="0"/>
              <a:t> *</a:t>
            </a:r>
            <a:r>
              <a:rPr lang="en-US" altLang="zh-CN" dirty="0" err="1"/>
              <a:t>btn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746913" y="2497540"/>
            <a:ext cx="492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若当前页为第一把数据写入文件</a:t>
            </a:r>
          </a:p>
          <a:p>
            <a:r>
              <a:rPr lang="zh-CN" altLang="en-US" dirty="0" smtClean="0"/>
              <a:t>页则偏移为</a:t>
            </a:r>
            <a:r>
              <a:rPr lang="en-US" altLang="zh-CN" dirty="0" smtClean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76497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714" y="159940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控制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2009" y="3576741"/>
            <a:ext cx="829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-&gt;page-&gt;data + get2byte(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celloffset_array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ncell</a:t>
            </a:r>
            <a:r>
              <a:rPr lang="en-US" altLang="zh-CN" dirty="0" smtClean="0"/>
              <a:t> * 2)</a:t>
            </a:r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类型进行相应处理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2009" y="643387"/>
            <a:ext cx="689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chidb_Btree_getCell</a:t>
            </a:r>
            <a:r>
              <a:rPr lang="en-US" altLang="zh-CN" dirty="0"/>
              <a:t>(</a:t>
            </a:r>
            <a:r>
              <a:rPr lang="en-US" altLang="zh-CN" dirty="0" err="1"/>
              <a:t>BTreeNode</a:t>
            </a:r>
            <a:r>
              <a:rPr lang="en-US" altLang="zh-CN" dirty="0"/>
              <a:t> *</a:t>
            </a:r>
            <a:r>
              <a:rPr lang="en-US" altLang="zh-CN" dirty="0" err="1"/>
              <a:t>btn</a:t>
            </a:r>
            <a:r>
              <a:rPr lang="en-US" altLang="zh-CN" dirty="0"/>
              <a:t>, </a:t>
            </a:r>
            <a:r>
              <a:rPr lang="en-US" altLang="zh-CN" dirty="0" err="1"/>
              <a:t>ncell_t</a:t>
            </a:r>
            <a:r>
              <a:rPr lang="en-US" altLang="zh-CN" dirty="0"/>
              <a:t> </a:t>
            </a:r>
            <a:r>
              <a:rPr lang="en-US" altLang="zh-CN" dirty="0" err="1"/>
              <a:t>ncell</a:t>
            </a:r>
            <a:r>
              <a:rPr lang="en-US" altLang="zh-CN" dirty="0"/>
              <a:t>, </a:t>
            </a:r>
            <a:r>
              <a:rPr lang="en-US" altLang="zh-CN" dirty="0" err="1"/>
              <a:t>BTreeCell</a:t>
            </a:r>
            <a:r>
              <a:rPr lang="en-US" altLang="zh-CN" dirty="0"/>
              <a:t> *cell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1026" name="Picture 2" descr="Pag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21" y="1611054"/>
            <a:ext cx="69913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8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73" y="3276727"/>
            <a:ext cx="5633198" cy="9712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73" y="2690541"/>
            <a:ext cx="3962400" cy="638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3657" y="2796528"/>
            <a:ext cx="222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内部表单元</a:t>
            </a:r>
            <a:endParaRPr lang="en-US" altLang="zh-CN" dirty="0" smtClean="0"/>
          </a:p>
          <a:p>
            <a:r>
              <a:rPr lang="zh-CN" altLang="en-US" dirty="0" smtClean="0"/>
              <a:t>叶表单元</a:t>
            </a:r>
            <a:endParaRPr lang="en-US" altLang="zh-CN" dirty="0" smtClean="0"/>
          </a:p>
          <a:p>
            <a:r>
              <a:rPr lang="zh-CN" altLang="en-US" dirty="0" smtClean="0"/>
              <a:t>内部索引单元</a:t>
            </a:r>
            <a:endParaRPr lang="en-US" altLang="zh-CN" dirty="0" smtClean="0"/>
          </a:p>
          <a:p>
            <a:r>
              <a:rPr lang="zh-CN" altLang="en-US" dirty="0" smtClean="0"/>
              <a:t>叶索引单元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773" y="4187799"/>
            <a:ext cx="8725149" cy="101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773" y="5389377"/>
            <a:ext cx="6759153" cy="8672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7347" y="1088368"/>
            <a:ext cx="5921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 PGTYPE_TABLE_INTERNAL:</a:t>
            </a:r>
          </a:p>
          <a:p>
            <a:r>
              <a:rPr lang="en-US" altLang="zh-CN" i="1" dirty="0"/>
              <a:t>// </a:t>
            </a:r>
            <a:r>
              <a:rPr lang="zh-CN" altLang="en-US" i="1" dirty="0"/>
              <a:t>若为内部表单元</a:t>
            </a:r>
            <a:endParaRPr lang="zh-CN" altLang="en-US" dirty="0"/>
          </a:p>
          <a:p>
            <a:r>
              <a:rPr lang="en-US" altLang="zh-CN" i="1" dirty="0"/>
              <a:t>// </a:t>
            </a:r>
            <a:r>
              <a:rPr lang="zh-CN" altLang="en-US" i="1" dirty="0"/>
              <a:t>字节</a:t>
            </a:r>
            <a:r>
              <a:rPr lang="en-US" altLang="zh-CN" i="1" dirty="0"/>
              <a:t>0-3</a:t>
            </a:r>
            <a:r>
              <a:rPr lang="zh-CN" altLang="en-US" i="1" dirty="0"/>
              <a:t>为</a:t>
            </a:r>
            <a:r>
              <a:rPr lang="en-US" altLang="zh-CN" i="1" dirty="0" err="1"/>
              <a:t>ChildPage</a:t>
            </a:r>
            <a:r>
              <a:rPr lang="en-US" altLang="zh-CN" i="1" dirty="0"/>
              <a:t>, </a:t>
            </a:r>
            <a:r>
              <a:rPr lang="zh-CN" altLang="en-US" i="1" dirty="0"/>
              <a:t>类型为</a:t>
            </a:r>
            <a:r>
              <a:rPr lang="en-US" altLang="zh-CN" i="1" dirty="0"/>
              <a:t>uint32</a:t>
            </a:r>
            <a:endParaRPr lang="en-US" altLang="zh-CN" dirty="0"/>
          </a:p>
          <a:p>
            <a:r>
              <a:rPr lang="en-US" altLang="zh-CN" i="1" dirty="0"/>
              <a:t>// </a:t>
            </a:r>
            <a:r>
              <a:rPr lang="zh-CN" altLang="en-US" i="1" dirty="0"/>
              <a:t>字节</a:t>
            </a:r>
            <a:r>
              <a:rPr lang="en-US" altLang="zh-CN" i="1" dirty="0"/>
              <a:t>4-7</a:t>
            </a:r>
            <a:r>
              <a:rPr lang="zh-CN" altLang="en-US" i="1" dirty="0"/>
              <a:t>为</a:t>
            </a:r>
            <a:r>
              <a:rPr lang="en-US" altLang="zh-CN" i="1" dirty="0"/>
              <a:t>Key, </a:t>
            </a:r>
            <a:r>
              <a:rPr lang="zh-CN" altLang="en-US" i="1" dirty="0"/>
              <a:t>类型为</a:t>
            </a:r>
            <a:r>
              <a:rPr lang="en-US" altLang="zh-CN" i="1" dirty="0"/>
              <a:t>varint32</a:t>
            </a:r>
            <a:endParaRPr lang="en-US" altLang="zh-CN" dirty="0"/>
          </a:p>
          <a:p>
            <a:r>
              <a:rPr lang="en-US" altLang="zh-CN" dirty="0"/>
              <a:t>cell-&gt;</a:t>
            </a:r>
            <a:r>
              <a:rPr lang="en-US" altLang="zh-CN" dirty="0" err="1"/>
              <a:t>fields.tableInternal.child_page</a:t>
            </a:r>
            <a:r>
              <a:rPr lang="en-US" altLang="zh-CN" dirty="0"/>
              <a:t> = get4byte(data);</a:t>
            </a:r>
          </a:p>
          <a:p>
            <a:r>
              <a:rPr lang="en-US" altLang="zh-CN" dirty="0"/>
              <a:t>getVarint32(data + 4, &amp;cell-&gt;key);</a:t>
            </a:r>
          </a:p>
          <a:p>
            <a:r>
              <a:rPr lang="en-US" altLang="zh-CN" dirty="0"/>
              <a:t>break;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9433" y="187692"/>
            <a:ext cx="77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chidb_Btree_insertCell</a:t>
            </a:r>
            <a:r>
              <a:rPr lang="en-US" altLang="zh-CN" dirty="0"/>
              <a:t>(</a:t>
            </a:r>
            <a:r>
              <a:rPr lang="en-US" altLang="zh-CN" dirty="0" err="1"/>
              <a:t>BTreeNode</a:t>
            </a:r>
            <a:r>
              <a:rPr lang="en-US" altLang="zh-CN" dirty="0"/>
              <a:t> *</a:t>
            </a:r>
            <a:r>
              <a:rPr lang="en-US" altLang="zh-CN" dirty="0" err="1"/>
              <a:t>btn</a:t>
            </a:r>
            <a:r>
              <a:rPr lang="en-US" altLang="zh-CN" dirty="0"/>
              <a:t>, </a:t>
            </a:r>
            <a:r>
              <a:rPr lang="en-US" altLang="zh-CN" dirty="0" err="1"/>
              <a:t>ncell_t</a:t>
            </a:r>
            <a:r>
              <a:rPr lang="en-US" altLang="zh-CN" dirty="0"/>
              <a:t> </a:t>
            </a:r>
            <a:r>
              <a:rPr lang="en-US" altLang="zh-CN" dirty="0" err="1"/>
              <a:t>ncell</a:t>
            </a:r>
            <a:r>
              <a:rPr lang="en-US" altLang="zh-CN" dirty="0"/>
              <a:t>, </a:t>
            </a:r>
            <a:r>
              <a:rPr lang="en-US" altLang="zh-CN" dirty="0" err="1"/>
              <a:t>BTreeCell</a:t>
            </a:r>
            <a:r>
              <a:rPr lang="en-US" altLang="zh-CN" dirty="0"/>
              <a:t> *cell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5" y="2380210"/>
            <a:ext cx="8481615" cy="19123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9433" y="830223"/>
            <a:ext cx="618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插入到</a:t>
            </a:r>
            <a:r>
              <a:rPr lang="en-US" altLang="zh-CN" dirty="0" err="1" smtClean="0"/>
              <a:t>ncell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btn</a:t>
            </a:r>
            <a:r>
              <a:rPr lang="zh-CN" altLang="en-US" dirty="0" smtClean="0"/>
              <a:t>中指定的位置中</a:t>
            </a:r>
            <a:endParaRPr lang="en-US" altLang="zh-CN" dirty="0" smtClean="0"/>
          </a:p>
          <a:p>
            <a:r>
              <a:rPr lang="zh-CN" altLang="en-US" dirty="0" smtClean="0"/>
              <a:t>按不同类型进行处理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85146" y="4640239"/>
            <a:ext cx="470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cells</a:t>
            </a:r>
            <a:r>
              <a:rPr lang="zh-CN" altLang="en-US" dirty="0" smtClean="0"/>
              <a:t>向前增长插入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err="1" smtClean="0"/>
              <a:t>ncell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cell offset array</a:t>
            </a:r>
            <a:r>
              <a:rPr lang="zh-CN" altLang="en-US" dirty="0" smtClean="0"/>
              <a:t>，记录</a:t>
            </a:r>
            <a:r>
              <a:rPr lang="en-US" altLang="zh-CN" dirty="0" smtClean="0"/>
              <a:t>cell-offset</a:t>
            </a:r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cell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cell</a:t>
            </a:r>
            <a:r>
              <a:rPr lang="zh-CN" altLang="en-US" dirty="0"/>
              <a:t>偏移</a:t>
            </a:r>
            <a:r>
              <a:rPr lang="zh-CN" altLang="en-US" dirty="0" smtClean="0"/>
              <a:t>量向后移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Free-offset</a:t>
            </a:r>
            <a:r>
              <a:rPr lang="zh-CN" altLang="en-US" dirty="0" smtClean="0"/>
              <a:t>后移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34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6161" y="436728"/>
            <a:ext cx="1008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chidb_Btree_find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nroot</a:t>
            </a:r>
            <a:r>
              <a:rPr lang="en-US" altLang="zh-CN" dirty="0"/>
              <a:t>, </a:t>
            </a:r>
            <a:r>
              <a:rPr lang="en-US" altLang="zh-CN" dirty="0" err="1"/>
              <a:t>chidb_key_t</a:t>
            </a:r>
            <a:r>
              <a:rPr lang="en-US" altLang="zh-CN" dirty="0"/>
              <a:t> key, </a:t>
            </a:r>
            <a:r>
              <a:rPr lang="en-US" altLang="zh-CN" b="1" dirty="0"/>
              <a:t>uint8_t</a:t>
            </a:r>
            <a:r>
              <a:rPr lang="en-US" altLang="zh-CN" dirty="0"/>
              <a:t> **data, </a:t>
            </a:r>
            <a:r>
              <a:rPr lang="en-US" altLang="zh-CN" b="1" dirty="0"/>
              <a:t>uint16_t</a:t>
            </a:r>
            <a:r>
              <a:rPr lang="en-US" altLang="zh-CN" dirty="0"/>
              <a:t> *size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531660" y="2556505"/>
            <a:ext cx="28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ey</a:t>
            </a:r>
            <a:r>
              <a:rPr lang="zh-CN" altLang="en-US" dirty="0" smtClean="0"/>
              <a:t>匹配且为表叶</a:t>
            </a:r>
            <a:r>
              <a:rPr lang="zh-CN" altLang="en-US" dirty="0"/>
              <a:t>节点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13899" y="144398"/>
            <a:ext cx="27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树中查找值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65677" y="1098390"/>
            <a:ext cx="2122227" cy="34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根据页码读取节点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094025" y="1888024"/>
            <a:ext cx="2265529" cy="31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遍历节点中所有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sp>
        <p:nvSpPr>
          <p:cNvPr id="12" name="菱形 11"/>
          <p:cNvSpPr/>
          <p:nvPr/>
        </p:nvSpPr>
        <p:spPr>
          <a:xfrm>
            <a:off x="4732360" y="2590792"/>
            <a:ext cx="2988860" cy="805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Cell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与给定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95734" y="3463915"/>
            <a:ext cx="3036626" cy="72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分配内存存储传出数据</a:t>
            </a:r>
            <a:endParaRPr lang="en-US" altLang="zh-CN" dirty="0" smtClean="0"/>
          </a:p>
          <a:p>
            <a:r>
              <a:rPr lang="zh-CN" altLang="en-US" dirty="0" smtClean="0"/>
              <a:t>释放节点（</a:t>
            </a:r>
            <a:r>
              <a:rPr lang="en-US" altLang="zh-CN" dirty="0" err="1" smtClean="0"/>
              <a:t>btn</a:t>
            </a:r>
            <a:r>
              <a:rPr lang="zh-CN" altLang="en-US" dirty="0" smtClean="0"/>
              <a:t>）占用的内存</a:t>
            </a:r>
            <a:endParaRPr lang="zh-CN" altLang="en-US" dirty="0"/>
          </a:p>
        </p:txBody>
      </p:sp>
      <p:cxnSp>
        <p:nvCxnSpPr>
          <p:cNvPr id="19" name="肘形连接符 18"/>
          <p:cNvCxnSpPr>
            <a:stCxn id="12" idx="1"/>
            <a:endCxn id="15" idx="0"/>
          </p:cNvCxnSpPr>
          <p:nvPr/>
        </p:nvCxnSpPr>
        <p:spPr>
          <a:xfrm rot="10800000" flipV="1">
            <a:off x="3214048" y="2993401"/>
            <a:ext cx="1518313" cy="4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 flipH="1">
            <a:off x="6226790" y="1442785"/>
            <a:ext cx="1" cy="44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>
            <a:off x="6226790" y="2201247"/>
            <a:ext cx="0" cy="3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451678" y="2573478"/>
            <a:ext cx="213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≥给定</a:t>
            </a:r>
            <a:r>
              <a:rPr lang="en-US" altLang="zh-CN" dirty="0" smtClean="0"/>
              <a:t>key</a:t>
            </a:r>
            <a:endParaRPr lang="zh-CN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7608629" y="3463915"/>
            <a:ext cx="3418763" cy="70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/>
              <a:t>若不是表叶节点，则在子页查找</a:t>
            </a:r>
            <a:endParaRPr lang="en-US" altLang="zh-CN" smtClean="0"/>
          </a:p>
          <a:p>
            <a:r>
              <a:rPr lang="zh-CN" altLang="en-US" smtClean="0"/>
              <a:t>否则返回未找到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12" idx="3"/>
            <a:endCxn id="25" idx="0"/>
          </p:cNvCxnSpPr>
          <p:nvPr/>
        </p:nvCxnSpPr>
        <p:spPr>
          <a:xfrm>
            <a:off x="7721220" y="2993401"/>
            <a:ext cx="1596791" cy="4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38" idx="0"/>
          </p:cNvCxnSpPr>
          <p:nvPr/>
        </p:nvCxnSpPr>
        <p:spPr>
          <a:xfrm flipH="1">
            <a:off x="6226789" y="3396010"/>
            <a:ext cx="1" cy="162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401702" y="5022239"/>
            <a:ext cx="5650173" cy="728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若遍历页中的</a:t>
            </a:r>
            <a:r>
              <a:rPr lang="en-US" altLang="zh-CN" dirty="0" smtClean="0"/>
              <a:t>cells</a:t>
            </a:r>
            <a:r>
              <a:rPr lang="zh-CN" altLang="en-US" dirty="0" smtClean="0"/>
              <a:t>没有找到满足条件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并且不是叶结点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则在</a:t>
            </a:r>
            <a:r>
              <a:rPr lang="en-US" altLang="zh-CN" dirty="0" err="1" smtClean="0"/>
              <a:t>btn</a:t>
            </a:r>
            <a:r>
              <a:rPr lang="zh-CN" altLang="en-US" dirty="0" smtClean="0"/>
              <a:t>指向的右边页中继续查找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5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8865" y="654930"/>
            <a:ext cx="964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chidb_Btree_insertInTable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nroot</a:t>
            </a:r>
            <a:r>
              <a:rPr lang="en-US" altLang="zh-CN" dirty="0"/>
              <a:t>, </a:t>
            </a:r>
            <a:r>
              <a:rPr lang="en-US" altLang="zh-CN" dirty="0" err="1"/>
              <a:t>chidb_key_t</a:t>
            </a:r>
            <a:r>
              <a:rPr lang="en-US" altLang="zh-CN" dirty="0"/>
              <a:t> key, </a:t>
            </a:r>
            <a:r>
              <a:rPr lang="en-US" altLang="zh-CN" b="1" dirty="0"/>
              <a:t>uint8_t</a:t>
            </a:r>
            <a:r>
              <a:rPr lang="en-US" altLang="zh-CN" dirty="0"/>
              <a:t> *data, </a:t>
            </a:r>
            <a:r>
              <a:rPr lang="en-US" altLang="zh-CN" b="1" dirty="0"/>
              <a:t>uint16_t</a:t>
            </a:r>
            <a:r>
              <a:rPr lang="en-US" altLang="zh-CN" dirty="0"/>
              <a:t> size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77421" y="163773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插入叶片而不分裂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6631" y="1985372"/>
            <a:ext cx="888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chidb_Btree_insert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nroot</a:t>
            </a:r>
            <a:r>
              <a:rPr lang="en-US" altLang="zh-CN" dirty="0"/>
              <a:t>, </a:t>
            </a:r>
            <a:r>
              <a:rPr lang="en-US" altLang="zh-CN" dirty="0" err="1"/>
              <a:t>BTreeCell</a:t>
            </a:r>
            <a:r>
              <a:rPr lang="en-US" altLang="zh-CN" dirty="0"/>
              <a:t> *</a:t>
            </a:r>
            <a:r>
              <a:rPr lang="en-US" altLang="zh-CN" dirty="0" err="1"/>
              <a:t>btc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16758" y="1170764"/>
            <a:ext cx="408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err="1" smtClean="0"/>
              <a:t>btc</a:t>
            </a:r>
            <a:r>
              <a:rPr lang="zh-CN" altLang="en-US" dirty="0" smtClean="0"/>
              <a:t>并按参数赋值（类型为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chidb_Btree_insert</a:t>
            </a:r>
            <a:r>
              <a:rPr lang="zh-CN" altLang="en-US" dirty="0" smtClean="0"/>
              <a:t>函数插入</a:t>
            </a: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54135" y="2259631"/>
            <a:ext cx="1473958" cy="32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读取节点</a:t>
            </a:r>
            <a:endParaRPr lang="en-US" altLang="zh-CN" dirty="0" smtClean="0"/>
          </a:p>
        </p:txBody>
      </p:sp>
      <p:sp>
        <p:nvSpPr>
          <p:cNvPr id="13" name="菱形 12"/>
          <p:cNvSpPr/>
          <p:nvPr/>
        </p:nvSpPr>
        <p:spPr>
          <a:xfrm>
            <a:off x="3839567" y="2948337"/>
            <a:ext cx="3703093" cy="7555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判断节点是否还有空间存放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67531" y="4518457"/>
            <a:ext cx="2047164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insertNonFull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8768686" y="2379174"/>
            <a:ext cx="1610436" cy="32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创建新节点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107906" y="2896467"/>
            <a:ext cx="2931996" cy="57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存储原来节点的内容（若为内部节点，存储右页信息）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8679975" y="3655267"/>
            <a:ext cx="1787857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清空原节点内容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8079473" y="4189030"/>
            <a:ext cx="2988859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提取中心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插入原节点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8331955" y="4736441"/>
            <a:ext cx="2483893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将新建节点切分成两个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8331954" y="5377134"/>
            <a:ext cx="2483893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右边成为原节点的右页</a:t>
            </a:r>
            <a:endParaRPr lang="en-US" altLang="zh-CN" dirty="0" smtClean="0"/>
          </a:p>
        </p:txBody>
      </p:sp>
      <p:cxnSp>
        <p:nvCxnSpPr>
          <p:cNvPr id="22" name="直接箭头连接符 21"/>
          <p:cNvCxnSpPr>
            <a:stCxn id="11" idx="2"/>
            <a:endCxn id="13" idx="0"/>
          </p:cNvCxnSpPr>
          <p:nvPr/>
        </p:nvCxnSpPr>
        <p:spPr>
          <a:xfrm>
            <a:off x="5691114" y="2587178"/>
            <a:ext cx="0" cy="36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1"/>
            <a:endCxn id="14" idx="0"/>
          </p:cNvCxnSpPr>
          <p:nvPr/>
        </p:nvCxnSpPr>
        <p:spPr>
          <a:xfrm rot="10800000" flipH="1" flipV="1">
            <a:off x="3839567" y="3326093"/>
            <a:ext cx="1851546" cy="1192364"/>
          </a:xfrm>
          <a:prstGeom prst="bentConnector4">
            <a:avLst>
              <a:gd name="adj1" fmla="val -12346"/>
              <a:gd name="adj2" fmla="val 65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82616" y="3607599"/>
            <a:ext cx="6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7" name="肘形连接符 26"/>
          <p:cNvCxnSpPr>
            <a:stCxn id="13" idx="3"/>
            <a:endCxn id="15" idx="0"/>
          </p:cNvCxnSpPr>
          <p:nvPr/>
        </p:nvCxnSpPr>
        <p:spPr>
          <a:xfrm flipV="1">
            <a:off x="7542660" y="2379174"/>
            <a:ext cx="2031244" cy="946919"/>
          </a:xfrm>
          <a:prstGeom prst="bentConnector4">
            <a:avLst>
              <a:gd name="adj1" fmla="val 30179"/>
              <a:gd name="adj2" fmla="val 124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635916" y="2976118"/>
            <a:ext cx="859809" cy="37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294422" y="6017827"/>
            <a:ext cx="2558956" cy="32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左边被原中心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索引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16" idx="2"/>
            <a:endCxn id="17" idx="0"/>
          </p:cNvCxnSpPr>
          <p:nvPr/>
        </p:nvCxnSpPr>
        <p:spPr>
          <a:xfrm>
            <a:off x="9573904" y="3471022"/>
            <a:ext cx="0" cy="18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2"/>
            <a:endCxn id="16" idx="0"/>
          </p:cNvCxnSpPr>
          <p:nvPr/>
        </p:nvCxnSpPr>
        <p:spPr>
          <a:xfrm>
            <a:off x="9573904" y="2708405"/>
            <a:ext cx="0" cy="1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7" idx="2"/>
            <a:endCxn id="18" idx="0"/>
          </p:cNvCxnSpPr>
          <p:nvPr/>
        </p:nvCxnSpPr>
        <p:spPr>
          <a:xfrm flipH="1">
            <a:off x="9573903" y="3996461"/>
            <a:ext cx="1" cy="19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2"/>
            <a:endCxn id="19" idx="0"/>
          </p:cNvCxnSpPr>
          <p:nvPr/>
        </p:nvCxnSpPr>
        <p:spPr>
          <a:xfrm flipH="1">
            <a:off x="9573902" y="4543872"/>
            <a:ext cx="1" cy="19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2"/>
            <a:endCxn id="20" idx="0"/>
          </p:cNvCxnSpPr>
          <p:nvPr/>
        </p:nvCxnSpPr>
        <p:spPr>
          <a:xfrm flipH="1">
            <a:off x="9573901" y="5118578"/>
            <a:ext cx="1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2"/>
            <a:endCxn id="33" idx="0"/>
          </p:cNvCxnSpPr>
          <p:nvPr/>
        </p:nvCxnSpPr>
        <p:spPr>
          <a:xfrm flipH="1">
            <a:off x="9573900" y="5759271"/>
            <a:ext cx="1" cy="2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5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9779" y="212843"/>
            <a:ext cx="767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chidb_Btree_insertNonFull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npage</a:t>
            </a:r>
            <a:r>
              <a:rPr lang="en-US" altLang="zh-CN" dirty="0"/>
              <a:t>, </a:t>
            </a:r>
            <a:r>
              <a:rPr lang="en-US" altLang="zh-CN" dirty="0" err="1"/>
              <a:t>BTreeCell</a:t>
            </a:r>
            <a:r>
              <a:rPr lang="en-US" altLang="zh-CN" dirty="0"/>
              <a:t> *</a:t>
            </a:r>
            <a:r>
              <a:rPr lang="en-US" altLang="zh-CN" dirty="0" err="1"/>
              <a:t>btc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35148" y="1608016"/>
            <a:ext cx="227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 smtClean="0"/>
              <a:t>key=</a:t>
            </a:r>
            <a:r>
              <a:rPr lang="zh-CN" altLang="en-US" dirty="0"/>
              <a:t>当前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且为叶节点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523328" y="1732712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≤当前</a:t>
            </a:r>
            <a:r>
              <a:rPr lang="en-US" altLang="zh-CN" dirty="0" smtClean="0"/>
              <a:t>key</a:t>
            </a:r>
          </a:p>
        </p:txBody>
      </p:sp>
      <p:sp>
        <p:nvSpPr>
          <p:cNvPr id="10" name="矩形 9"/>
          <p:cNvSpPr/>
          <p:nvPr/>
        </p:nvSpPr>
        <p:spPr>
          <a:xfrm>
            <a:off x="5268032" y="781227"/>
            <a:ext cx="1282893" cy="33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读取节点</a:t>
            </a:r>
          </a:p>
        </p:txBody>
      </p:sp>
      <p:sp>
        <p:nvSpPr>
          <p:cNvPr id="11" name="矩形 10"/>
          <p:cNvSpPr/>
          <p:nvPr/>
        </p:nvSpPr>
        <p:spPr>
          <a:xfrm>
            <a:off x="5181028" y="1264203"/>
            <a:ext cx="1456900" cy="39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遍历所有</a:t>
            </a:r>
            <a:r>
              <a:rPr lang="en-US" altLang="zh-CN" dirty="0" smtClean="0"/>
              <a:t>cell</a:t>
            </a:r>
          </a:p>
        </p:txBody>
      </p:sp>
      <p:sp>
        <p:nvSpPr>
          <p:cNvPr id="12" name="菱形 11"/>
          <p:cNvSpPr/>
          <p:nvPr/>
        </p:nvSpPr>
        <p:spPr>
          <a:xfrm>
            <a:off x="4374107" y="1806300"/>
            <a:ext cx="3070742" cy="8499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比较插入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与当前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65656" y="2006215"/>
            <a:ext cx="1419370" cy="45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重定义错误</a:t>
            </a:r>
          </a:p>
        </p:txBody>
      </p:sp>
      <p:sp>
        <p:nvSpPr>
          <p:cNvPr id="17" name="矩形 16"/>
          <p:cNvSpPr/>
          <p:nvPr/>
        </p:nvSpPr>
        <p:spPr>
          <a:xfrm>
            <a:off x="7312917" y="5477982"/>
            <a:ext cx="2530530" cy="35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插入在当前节点右页中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 flipH="1">
            <a:off x="5909478" y="1116521"/>
            <a:ext cx="1" cy="14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2" idx="0"/>
          </p:cNvCxnSpPr>
          <p:nvPr/>
        </p:nvCxnSpPr>
        <p:spPr>
          <a:xfrm>
            <a:off x="5909478" y="1664033"/>
            <a:ext cx="0" cy="14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46" idx="0"/>
          </p:cNvCxnSpPr>
          <p:nvPr/>
        </p:nvCxnSpPr>
        <p:spPr>
          <a:xfrm>
            <a:off x="7444849" y="2231276"/>
            <a:ext cx="2354245" cy="142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772682" y="4094132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6" name="菱形 45"/>
          <p:cNvSpPr/>
          <p:nvPr/>
        </p:nvSpPr>
        <p:spPr>
          <a:xfrm>
            <a:off x="8229601" y="2373686"/>
            <a:ext cx="3138985" cy="9267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判断当前节点是否为叶节点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0249467" y="1338738"/>
            <a:ext cx="1582001" cy="4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插入当前节点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12" idx="1"/>
            <a:endCxn id="13" idx="3"/>
          </p:cNvCxnSpPr>
          <p:nvPr/>
        </p:nvCxnSpPr>
        <p:spPr>
          <a:xfrm flipH="1">
            <a:off x="2485026" y="2231276"/>
            <a:ext cx="1889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6" idx="3"/>
            <a:endCxn id="55" idx="2"/>
          </p:cNvCxnSpPr>
          <p:nvPr/>
        </p:nvCxnSpPr>
        <p:spPr>
          <a:xfrm flipH="1" flipV="1">
            <a:off x="11040468" y="1743194"/>
            <a:ext cx="328118" cy="1093882"/>
          </a:xfrm>
          <a:prstGeom prst="bentConnector4">
            <a:avLst>
              <a:gd name="adj1" fmla="val -69670"/>
              <a:gd name="adj2" fmla="val 71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1337306" y="2464946"/>
            <a:ext cx="72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597216" y="3874125"/>
            <a:ext cx="2278035" cy="48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插入当前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的子页</a:t>
            </a:r>
            <a:endParaRPr lang="zh-CN" altLang="en-US" dirty="0"/>
          </a:p>
        </p:txBody>
      </p:sp>
      <p:cxnSp>
        <p:nvCxnSpPr>
          <p:cNvPr id="67" name="肘形连接符 66"/>
          <p:cNvCxnSpPr>
            <a:stCxn id="46" idx="2"/>
            <a:endCxn id="65" idx="0"/>
          </p:cNvCxnSpPr>
          <p:nvPr/>
        </p:nvCxnSpPr>
        <p:spPr>
          <a:xfrm rot="16200000" flipH="1">
            <a:off x="9980835" y="3118725"/>
            <a:ext cx="573659" cy="937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0037926" y="3300145"/>
            <a:ext cx="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915828" y="3434169"/>
            <a:ext cx="124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遍历结束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12" idx="2"/>
            <a:endCxn id="80" idx="0"/>
          </p:cNvCxnSpPr>
          <p:nvPr/>
        </p:nvCxnSpPr>
        <p:spPr>
          <a:xfrm>
            <a:off x="5909478" y="2656252"/>
            <a:ext cx="34122" cy="12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菱形 79"/>
          <p:cNvSpPr/>
          <p:nvPr/>
        </p:nvSpPr>
        <p:spPr>
          <a:xfrm>
            <a:off x="4374107" y="3939333"/>
            <a:ext cx="3138985" cy="9267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判断当前节点是否为叶节点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953303" y="4027967"/>
            <a:ext cx="72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788686" y="5362196"/>
            <a:ext cx="2060811" cy="293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插入在叶节点最后</a:t>
            </a:r>
            <a:endParaRPr lang="zh-CN" altLang="en-US" dirty="0"/>
          </a:p>
        </p:txBody>
      </p:sp>
      <p:cxnSp>
        <p:nvCxnSpPr>
          <p:cNvPr id="88" name="肘形连接符 87"/>
          <p:cNvCxnSpPr>
            <a:stCxn id="80" idx="3"/>
            <a:endCxn id="17" idx="0"/>
          </p:cNvCxnSpPr>
          <p:nvPr/>
        </p:nvCxnSpPr>
        <p:spPr>
          <a:xfrm>
            <a:off x="7513092" y="4402723"/>
            <a:ext cx="1065090" cy="1075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80" idx="1"/>
            <a:endCxn id="86" idx="0"/>
          </p:cNvCxnSpPr>
          <p:nvPr/>
        </p:nvCxnSpPr>
        <p:spPr>
          <a:xfrm rot="10800000" flipV="1">
            <a:off x="3819093" y="4402722"/>
            <a:ext cx="555015" cy="959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0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534" y="11327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chidb_Btree_split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npage_parent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npage_child</a:t>
            </a:r>
            <a:r>
              <a:rPr lang="en-US" altLang="zh-CN" dirty="0"/>
              <a:t>, </a:t>
            </a:r>
            <a:r>
              <a:rPr lang="en-US" altLang="zh-CN" dirty="0" err="1"/>
              <a:t>ncell_t</a:t>
            </a:r>
            <a:r>
              <a:rPr lang="en-US" altLang="zh-CN" dirty="0"/>
              <a:t> </a:t>
            </a:r>
            <a:r>
              <a:rPr lang="en-US" altLang="zh-CN" dirty="0" err="1"/>
              <a:t>parent_ncell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*npage_child2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87104" y="6005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拆分插入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5469" y="2361063"/>
            <a:ext cx="836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新建一个结点用于存储切分的左半部分</a:t>
            </a:r>
            <a:r>
              <a:rPr lang="en-US" altLang="zh-CN" dirty="0" smtClean="0"/>
              <a:t>cells</a:t>
            </a:r>
            <a:endParaRPr lang="en-US" altLang="zh-CN" dirty="0"/>
          </a:p>
          <a:p>
            <a:r>
              <a:rPr lang="zh-CN" altLang="en-US" dirty="0" smtClean="0"/>
              <a:t>右半部分</a:t>
            </a:r>
            <a:r>
              <a:rPr lang="en-US" altLang="zh-CN" dirty="0" smtClean="0"/>
              <a:t>cells</a:t>
            </a:r>
            <a:r>
              <a:rPr lang="zh-CN" altLang="en-US" dirty="0" smtClean="0"/>
              <a:t>保留在原节点中</a:t>
            </a:r>
            <a:endParaRPr lang="en-US" altLang="zh-CN" dirty="0" smtClean="0"/>
          </a:p>
          <a:p>
            <a:r>
              <a:rPr lang="zh-CN" altLang="en-US" dirty="0" smtClean="0"/>
              <a:t>将要切分的结点的中间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提升到父结点中</a:t>
            </a:r>
            <a:endParaRPr lang="en-US" altLang="zh-CN" dirty="0" smtClean="0"/>
          </a:p>
          <a:p>
            <a:r>
              <a:rPr lang="zh-CN" altLang="en-US" dirty="0" smtClean="0"/>
              <a:t>中间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提升后子页更新为新建节点</a:t>
            </a:r>
            <a:endParaRPr lang="en-US" altLang="zh-CN" dirty="0" smtClean="0"/>
          </a:p>
          <a:p>
            <a:r>
              <a:rPr lang="zh-CN" altLang="en-US" dirty="0" smtClean="0"/>
              <a:t>若提升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原所在节点为内部节点，则新建节点的右页为其子页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975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1415" y="232011"/>
            <a:ext cx="309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支持索引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87606" y="2333767"/>
            <a:ext cx="1052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chidb_Btree_insertInIndex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nroot</a:t>
            </a:r>
            <a:r>
              <a:rPr lang="en-US" altLang="zh-CN" dirty="0"/>
              <a:t>, </a:t>
            </a:r>
            <a:r>
              <a:rPr lang="en-US" altLang="zh-CN" dirty="0" err="1"/>
              <a:t>chidb_key_t</a:t>
            </a:r>
            <a:r>
              <a:rPr lang="en-US" altLang="zh-CN" dirty="0"/>
              <a:t> </a:t>
            </a:r>
            <a:r>
              <a:rPr lang="en-US" altLang="zh-CN" dirty="0" err="1"/>
              <a:t>keyIdx</a:t>
            </a:r>
            <a:r>
              <a:rPr lang="en-US" altLang="zh-CN" dirty="0"/>
              <a:t>, </a:t>
            </a:r>
            <a:r>
              <a:rPr lang="en-US" altLang="zh-CN" dirty="0" err="1"/>
              <a:t>chidb_key_t</a:t>
            </a:r>
            <a:r>
              <a:rPr lang="en-US" altLang="zh-CN" dirty="0"/>
              <a:t> </a:t>
            </a:r>
            <a:r>
              <a:rPr lang="en-US" altLang="zh-CN" dirty="0" err="1"/>
              <a:t>keyPk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22478" y="3794078"/>
            <a:ext cx="4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err="1" smtClean="0"/>
              <a:t>btc</a:t>
            </a:r>
            <a:r>
              <a:rPr lang="zh-CN" altLang="en-US" dirty="0" smtClean="0"/>
              <a:t>并按参数赋值（类型为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hidb_Btree_insert</a:t>
            </a:r>
            <a:r>
              <a:rPr lang="zh-CN" altLang="en-US" dirty="0" smtClean="0"/>
              <a:t>函数插入</a:t>
            </a:r>
          </a:p>
        </p:txBody>
      </p:sp>
    </p:spTree>
    <p:extLst>
      <p:ext uri="{BB962C8B-B14F-4D97-AF65-F5344CB8AC3E}">
        <p14:creationId xmlns:p14="http://schemas.microsoft.com/office/powerpoint/2010/main" val="337323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552" y="308318"/>
            <a:ext cx="1654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B</a:t>
            </a:r>
            <a:r>
              <a:rPr lang="zh-CN" altLang="en-US" sz="4400" dirty="0"/>
              <a:t>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78838" y="1014961"/>
            <a:ext cx="1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chidb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3152" y="1691559"/>
            <a:ext cx="224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从文件加载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树节点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1264" y="2281694"/>
            <a:ext cx="315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树节点并将其写入磁盘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78837" y="2967556"/>
            <a:ext cx="315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r>
              <a:rPr lang="en-US" altLang="zh-CN" dirty="0" smtClean="0"/>
              <a:t>cell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91414" y="4096555"/>
            <a:ext cx="315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插入叶片而不分裂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38373" y="4671167"/>
            <a:ext cx="315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拆分插入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78837" y="5353635"/>
            <a:ext cx="15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支持索引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59614" y="3557691"/>
            <a:ext cx="219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树中查找值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3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173" y="331178"/>
            <a:ext cx="23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chidb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59609" y="331178"/>
            <a:ext cx="704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chidb_Btree_open</a:t>
            </a:r>
            <a:r>
              <a:rPr lang="en-US" altLang="zh-CN" dirty="0"/>
              <a:t>(</a:t>
            </a:r>
            <a:r>
              <a:rPr lang="en-US" altLang="zh-CN" b="1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char</a:t>
            </a:r>
            <a:r>
              <a:rPr lang="en-US" altLang="zh-CN" dirty="0"/>
              <a:t> *filename, </a:t>
            </a:r>
            <a:r>
              <a:rPr lang="en-US" altLang="zh-CN" dirty="0" err="1"/>
              <a:t>chidb</a:t>
            </a:r>
            <a:r>
              <a:rPr lang="en-US" altLang="zh-CN" dirty="0"/>
              <a:t> *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BTree</a:t>
            </a:r>
            <a:r>
              <a:rPr lang="en-US" altLang="zh-CN" dirty="0"/>
              <a:t> **</a:t>
            </a:r>
            <a:r>
              <a:rPr lang="en-US" altLang="zh-CN" dirty="0" err="1"/>
              <a:t>bt</a:t>
            </a:r>
            <a:r>
              <a:rPr lang="en-US" altLang="zh-CN" dirty="0"/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9599" y="1307238"/>
            <a:ext cx="2934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b="1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BTree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chidb</a:t>
            </a:r>
            <a:r>
              <a:rPr lang="en-US" altLang="zh-CN" dirty="0"/>
              <a:t> *</a:t>
            </a:r>
            <a:r>
              <a:rPr lang="en-US" altLang="zh-CN" dirty="0" err="1"/>
              <a:t>db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Pager *pager;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Btree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49599" y="3175456"/>
            <a:ext cx="5117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chidb</a:t>
            </a:r>
            <a:endParaRPr lang="en-US" altLang="zh-CN" i="1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chidb_schema_t</a:t>
            </a:r>
            <a:r>
              <a:rPr lang="en-US" altLang="zh-CN" dirty="0"/>
              <a:t> schema</a:t>
            </a:r>
            <a:r>
              <a:rPr lang="en-US" altLang="zh-CN" dirty="0" smtClean="0"/>
              <a:t>;//</a:t>
            </a:r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need_refresh</a:t>
            </a:r>
            <a:r>
              <a:rPr lang="en-US" altLang="zh-CN" dirty="0"/>
              <a:t>; </a:t>
            </a:r>
            <a:r>
              <a:rPr lang="en-US" altLang="zh-CN" i="1" dirty="0"/>
              <a:t>// </a:t>
            </a:r>
            <a:r>
              <a:rPr lang="zh-CN" altLang="en-US" i="1" dirty="0"/>
              <a:t>创建新表之后会置为</a:t>
            </a:r>
            <a:r>
              <a:rPr lang="en-US" altLang="zh-CN" i="1" dirty="0"/>
              <a:t>1</a:t>
            </a:r>
            <a:endParaRPr lang="zh-CN" altLang="en-US" dirty="0"/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52021" y="1431395"/>
            <a:ext cx="3528456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树（*</a:t>
            </a:r>
            <a:r>
              <a:rPr lang="en-US" altLang="zh-CN" dirty="0" err="1" smtClean="0"/>
              <a:t>bt</a:t>
            </a:r>
            <a:r>
              <a:rPr lang="zh-CN" altLang="en-US" dirty="0" smtClean="0"/>
              <a:t>）在内存中分配空间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21555" y="2113621"/>
            <a:ext cx="4189381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树结构体和</a:t>
            </a:r>
            <a:r>
              <a:rPr lang="en-US" altLang="zh-CN" dirty="0" err="1" smtClean="0"/>
              <a:t>chidb</a:t>
            </a:r>
            <a:r>
              <a:rPr lang="zh-CN" altLang="en-US" dirty="0" smtClean="0"/>
              <a:t>结构体相互关联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92661" y="2798827"/>
            <a:ext cx="1447174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读取文件</a:t>
            </a:r>
            <a:endParaRPr lang="zh-CN" altLang="en-US" dirty="0"/>
          </a:p>
        </p:txBody>
      </p:sp>
      <p:sp>
        <p:nvSpPr>
          <p:cNvPr id="21" name="菱形 20"/>
          <p:cNvSpPr/>
          <p:nvPr/>
        </p:nvSpPr>
        <p:spPr>
          <a:xfrm>
            <a:off x="6570885" y="3484033"/>
            <a:ext cx="1890725" cy="7457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文件是否为空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274031" y="4560187"/>
            <a:ext cx="2484431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用默认值初始化文件头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9522500" y="3682976"/>
            <a:ext cx="1438850" cy="35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校对文件头</a:t>
            </a:r>
            <a:endParaRPr lang="en-US" altLang="zh-CN" dirty="0" smtClean="0"/>
          </a:p>
        </p:txBody>
      </p:sp>
      <p:cxnSp>
        <p:nvCxnSpPr>
          <p:cNvPr id="27" name="直接箭头连接符 26"/>
          <p:cNvCxnSpPr>
            <a:stCxn id="18" idx="2"/>
            <a:endCxn id="19" idx="0"/>
          </p:cNvCxnSpPr>
          <p:nvPr/>
        </p:nvCxnSpPr>
        <p:spPr>
          <a:xfrm flipH="1">
            <a:off x="7516246" y="1786237"/>
            <a:ext cx="3" cy="32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  <a:endCxn id="20" idx="0"/>
          </p:cNvCxnSpPr>
          <p:nvPr/>
        </p:nvCxnSpPr>
        <p:spPr>
          <a:xfrm>
            <a:off x="7516246" y="2468463"/>
            <a:ext cx="2" cy="33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2"/>
            <a:endCxn id="21" idx="0"/>
          </p:cNvCxnSpPr>
          <p:nvPr/>
        </p:nvCxnSpPr>
        <p:spPr>
          <a:xfrm>
            <a:off x="7516248" y="3153669"/>
            <a:ext cx="0" cy="33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23" idx="0"/>
          </p:cNvCxnSpPr>
          <p:nvPr/>
        </p:nvCxnSpPr>
        <p:spPr>
          <a:xfrm flipH="1">
            <a:off x="7516247" y="4229823"/>
            <a:ext cx="1" cy="33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3"/>
            <a:endCxn id="24" idx="1"/>
          </p:cNvCxnSpPr>
          <p:nvPr/>
        </p:nvCxnSpPr>
        <p:spPr>
          <a:xfrm>
            <a:off x="8461610" y="3856928"/>
            <a:ext cx="1060890" cy="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758462" y="3523026"/>
            <a:ext cx="29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566699" y="4231658"/>
            <a:ext cx="375822" cy="38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6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8" y="1299952"/>
            <a:ext cx="10965846" cy="2497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8131" y="4290646"/>
            <a:ext cx="437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此外，仅当</a:t>
            </a:r>
            <a:r>
              <a:rPr lang="en-US" altLang="zh-CN" dirty="0" err="1"/>
              <a:t>chidb</a:t>
            </a:r>
            <a:r>
              <a:rPr lang="zh-CN" altLang="en-US" dirty="0"/>
              <a:t>文件具有与上表相同的初始值时，它才被视为有效。 这意味着在实现</a:t>
            </a:r>
            <a:r>
              <a:rPr lang="en-US" altLang="zh-CN" dirty="0" err="1"/>
              <a:t>chidb</a:t>
            </a:r>
            <a:r>
              <a:rPr lang="zh-CN" altLang="en-US" dirty="0"/>
              <a:t>时</a:t>
            </a:r>
            <a:r>
              <a:rPr lang="zh-CN" altLang="en-US" dirty="0" smtClean="0"/>
              <a:t>，无需担心</a:t>
            </a:r>
            <a:r>
              <a:rPr lang="en-US" altLang="zh-CN" dirty="0" err="1" smtClean="0"/>
              <a:t>FileChangeCounter</a:t>
            </a:r>
            <a:r>
              <a:rPr lang="zh-CN" altLang="en-US" dirty="0"/>
              <a:t>和</a:t>
            </a:r>
            <a:r>
              <a:rPr lang="en-US" altLang="zh-CN" dirty="0" err="1" smtClean="0"/>
              <a:t>SchemaVersion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6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6418" y="2141783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 err="1" smtClean="0"/>
              <a:t>chidb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4616" y="2745604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Pager</a:t>
            </a:r>
            <a:r>
              <a:rPr lang="zh-CN" altLang="en-US" dirty="0" smtClean="0"/>
              <a:t>关联的文件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zh-CN" altLang="en-US" dirty="0"/>
              <a:t>成功</a:t>
            </a:r>
            <a:r>
              <a:rPr lang="zh-CN" altLang="en-US" dirty="0" smtClean="0"/>
              <a:t>后释放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树指针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72251" y="2276625"/>
            <a:ext cx="446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chidb_Btree_close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730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0401" y="878341"/>
            <a:ext cx="257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                    内部节点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×</a:t>
            </a:r>
          </a:p>
          <a:p>
            <a:r>
              <a:rPr lang="zh-CN" altLang="en-US" dirty="0" smtClean="0"/>
              <a:t>索引                叶节点</a:t>
            </a:r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960170" y="3163922"/>
            <a:ext cx="1071012" cy="2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95" y="2123893"/>
            <a:ext cx="10802858" cy="2610214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3" idx="2"/>
          </p:cNvCxnSpPr>
          <p:nvPr/>
        </p:nvCxnSpPr>
        <p:spPr>
          <a:xfrm flipH="1" flipV="1">
            <a:off x="2080114" y="1801671"/>
            <a:ext cx="109171" cy="932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1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990" y="255474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从文件加载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树节点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0376" y="873687"/>
            <a:ext cx="76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chidb_Btree_getNodeByPage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npage</a:t>
            </a:r>
            <a:r>
              <a:rPr lang="en-US" altLang="zh-CN" dirty="0"/>
              <a:t>, </a:t>
            </a:r>
            <a:r>
              <a:rPr lang="en-US" altLang="zh-CN" dirty="0" err="1"/>
              <a:t>BTreeNode</a:t>
            </a:r>
            <a:r>
              <a:rPr lang="en-US" altLang="zh-CN" dirty="0"/>
              <a:t> **</a:t>
            </a:r>
            <a:r>
              <a:rPr lang="en-US" altLang="zh-CN" dirty="0" err="1"/>
              <a:t>btn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50376" y="4875006"/>
            <a:ext cx="1026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树节点（*</a:t>
            </a:r>
            <a:r>
              <a:rPr lang="en-US" altLang="zh-CN" dirty="0" err="1" smtClean="0"/>
              <a:t>btn</a:t>
            </a:r>
            <a:r>
              <a:rPr lang="zh-CN" altLang="en-US" dirty="0" smtClean="0"/>
              <a:t>）在内存中分配空间</a:t>
            </a:r>
            <a:endParaRPr lang="en-US" altLang="zh-CN" dirty="0" smtClean="0"/>
          </a:p>
          <a:p>
            <a:r>
              <a:rPr lang="zh-CN" altLang="en-US" dirty="0" smtClean="0"/>
              <a:t>读取</a:t>
            </a:r>
            <a:r>
              <a:rPr lang="en-US" altLang="zh-CN" dirty="0" err="1" smtClean="0"/>
              <a:t>npage</a:t>
            </a:r>
            <a:r>
              <a:rPr lang="zh-CN" altLang="en-US" dirty="0" smtClean="0"/>
              <a:t>指定页的内容到节点中页指针成员指向的内存中（第一页有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字节长的文件头偏移量）</a:t>
            </a:r>
            <a:endParaRPr lang="en-US" altLang="zh-CN" dirty="0" smtClean="0"/>
          </a:p>
          <a:p>
            <a:r>
              <a:rPr lang="zh-CN" altLang="en-US" dirty="0" smtClean="0"/>
              <a:t>按照格式初始化节点中的各个成员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0376" y="1340386"/>
            <a:ext cx="7506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BTreeNode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MemPage</a:t>
            </a:r>
            <a:r>
              <a:rPr lang="en-US" altLang="zh-CN" dirty="0"/>
              <a:t> *page; </a:t>
            </a:r>
            <a:r>
              <a:rPr lang="en-US" altLang="zh-CN" i="1" dirty="0"/>
              <a:t>/* In-memory page returned by the Pager */</a:t>
            </a:r>
            <a:endParaRPr lang="en-US" altLang="zh-CN" dirty="0"/>
          </a:p>
          <a:p>
            <a:r>
              <a:rPr lang="en-US" altLang="zh-CN" b="1" dirty="0"/>
              <a:t>uint8_t</a:t>
            </a:r>
            <a:r>
              <a:rPr lang="en-US" altLang="zh-CN" dirty="0"/>
              <a:t> type; </a:t>
            </a:r>
            <a:r>
              <a:rPr lang="en-US" altLang="zh-CN" i="1" dirty="0"/>
              <a:t>/* Type of page */</a:t>
            </a:r>
            <a:endParaRPr lang="en-US" altLang="zh-CN" dirty="0"/>
          </a:p>
          <a:p>
            <a:r>
              <a:rPr lang="en-US" altLang="zh-CN" b="1" dirty="0"/>
              <a:t>uint16_t</a:t>
            </a:r>
            <a:r>
              <a:rPr lang="en-US" altLang="zh-CN" dirty="0"/>
              <a:t> </a:t>
            </a:r>
            <a:r>
              <a:rPr lang="en-US" altLang="zh-CN" dirty="0" err="1"/>
              <a:t>free_offset</a:t>
            </a:r>
            <a:r>
              <a:rPr lang="en-US" altLang="zh-CN" dirty="0"/>
              <a:t>; </a:t>
            </a:r>
            <a:r>
              <a:rPr lang="en-US" altLang="zh-CN" i="1" dirty="0"/>
              <a:t>/* Byte offset of free space in page */</a:t>
            </a:r>
            <a:endParaRPr lang="en-US" altLang="zh-CN" dirty="0"/>
          </a:p>
          <a:p>
            <a:r>
              <a:rPr lang="en-US" altLang="zh-CN" dirty="0" err="1"/>
              <a:t>ncell_t</a:t>
            </a:r>
            <a:r>
              <a:rPr lang="en-US" altLang="zh-CN" dirty="0"/>
              <a:t> </a:t>
            </a:r>
            <a:r>
              <a:rPr lang="en-US" altLang="zh-CN" dirty="0" err="1"/>
              <a:t>n_cells</a:t>
            </a:r>
            <a:r>
              <a:rPr lang="en-US" altLang="zh-CN" dirty="0"/>
              <a:t>; </a:t>
            </a:r>
            <a:r>
              <a:rPr lang="en-US" altLang="zh-CN" i="1" dirty="0"/>
              <a:t>/* Number of cells */</a:t>
            </a:r>
            <a:endParaRPr lang="en-US" altLang="zh-CN" dirty="0"/>
          </a:p>
          <a:p>
            <a:r>
              <a:rPr lang="en-US" altLang="zh-CN" b="1" dirty="0"/>
              <a:t>uint16_t</a:t>
            </a:r>
            <a:r>
              <a:rPr lang="en-US" altLang="zh-CN" dirty="0"/>
              <a:t> </a:t>
            </a:r>
            <a:r>
              <a:rPr lang="en-US" altLang="zh-CN" dirty="0" err="1"/>
              <a:t>cells_offset</a:t>
            </a:r>
            <a:r>
              <a:rPr lang="en-US" altLang="zh-CN" dirty="0"/>
              <a:t>; </a:t>
            </a:r>
            <a:r>
              <a:rPr lang="en-US" altLang="zh-CN" i="1" dirty="0"/>
              <a:t>/* Byte offset of start of cells in page */</a:t>
            </a:r>
            <a:endParaRPr lang="en-US" altLang="zh-CN" dirty="0"/>
          </a:p>
          <a:p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right_page</a:t>
            </a:r>
            <a:r>
              <a:rPr lang="en-US" altLang="zh-CN" dirty="0"/>
              <a:t>; </a:t>
            </a:r>
            <a:r>
              <a:rPr lang="en-US" altLang="zh-CN" i="1" dirty="0"/>
              <a:t>/* Right page (internal nodes only) */</a:t>
            </a:r>
            <a:endParaRPr lang="en-US" altLang="zh-CN" dirty="0"/>
          </a:p>
          <a:p>
            <a:r>
              <a:rPr lang="en-US" altLang="zh-CN" b="1" dirty="0"/>
              <a:t>uint8_t</a:t>
            </a:r>
            <a:r>
              <a:rPr lang="en-US" altLang="zh-CN" dirty="0"/>
              <a:t> *</a:t>
            </a:r>
            <a:r>
              <a:rPr lang="en-US" altLang="zh-CN" dirty="0" err="1"/>
              <a:t>celloffset_array</a:t>
            </a:r>
            <a:r>
              <a:rPr lang="en-US" altLang="zh-CN" dirty="0"/>
              <a:t>; </a:t>
            </a:r>
            <a:r>
              <a:rPr lang="en-US" altLang="zh-CN" i="1" dirty="0"/>
              <a:t>/* Pointer to start of cell offset array in the in-memory page */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56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6855" y="1154582"/>
            <a:ext cx="64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chidb_Btree_freeMemNode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BTreeNode</a:t>
            </a:r>
            <a:r>
              <a:rPr lang="en-US" altLang="zh-CN" dirty="0"/>
              <a:t> *</a:t>
            </a:r>
            <a:r>
              <a:rPr lang="en-US" altLang="zh-CN" dirty="0" err="1"/>
              <a:t>btn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86855" y="542540"/>
            <a:ext cx="31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释放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树节点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6855" y="1766624"/>
            <a:ext cx="446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释放内存中的页</a:t>
            </a:r>
            <a:endParaRPr lang="en-US" altLang="zh-CN" dirty="0" smtClean="0"/>
          </a:p>
          <a:p>
            <a:r>
              <a:rPr lang="zh-CN" altLang="en-US" dirty="0" smtClean="0"/>
              <a:t>释放接收的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树结点所指向的空间（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7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96418"/>
            <a:ext cx="3254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树节点并将其写入磁盘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420" y="996287"/>
            <a:ext cx="81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chidb_Btree_newNode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*</a:t>
            </a:r>
            <a:r>
              <a:rPr lang="en-US" altLang="zh-CN" dirty="0" err="1"/>
              <a:t>npage</a:t>
            </a:r>
            <a:r>
              <a:rPr lang="en-US" altLang="zh-CN" dirty="0"/>
              <a:t>, </a:t>
            </a:r>
            <a:r>
              <a:rPr lang="en-US" altLang="zh-CN" b="1" dirty="0"/>
              <a:t>uint8_t</a:t>
            </a:r>
            <a:r>
              <a:rPr lang="en-US" altLang="zh-CN" dirty="0"/>
              <a:t> type)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420" y="1670125"/>
            <a:ext cx="432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分配新页</a:t>
            </a:r>
            <a:r>
              <a:rPr lang="en-US" altLang="zh-CN" dirty="0" err="1" smtClean="0"/>
              <a:t>chidb_Pager_allocatePage</a:t>
            </a:r>
            <a:endParaRPr lang="en-US" altLang="zh-CN" dirty="0" smtClean="0"/>
          </a:p>
          <a:p>
            <a:r>
              <a:rPr lang="zh-CN" altLang="en-US" dirty="0" smtClean="0"/>
              <a:t>分配成功则初始化空结点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77420" y="2593455"/>
            <a:ext cx="689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chidb_Btree_initEmptyNode</a:t>
            </a:r>
            <a:r>
              <a:rPr lang="en-US" altLang="zh-CN" dirty="0"/>
              <a:t>(</a:t>
            </a:r>
            <a:r>
              <a:rPr lang="en-US" altLang="zh-CN" dirty="0" err="1"/>
              <a:t>BTree</a:t>
            </a:r>
            <a:r>
              <a:rPr lang="en-US" altLang="zh-CN" dirty="0"/>
              <a:t> *</a:t>
            </a:r>
            <a:r>
              <a:rPr lang="en-US" altLang="zh-CN" dirty="0" err="1"/>
              <a:t>bt</a:t>
            </a:r>
            <a:r>
              <a:rPr lang="en-US" altLang="zh-CN" dirty="0"/>
              <a:t>, </a:t>
            </a:r>
            <a:r>
              <a:rPr lang="en-US" altLang="zh-CN" dirty="0" err="1"/>
              <a:t>npage_t</a:t>
            </a:r>
            <a:r>
              <a:rPr lang="en-US" altLang="zh-CN" dirty="0"/>
              <a:t> </a:t>
            </a:r>
            <a:r>
              <a:rPr lang="en-US" altLang="zh-CN" dirty="0" err="1"/>
              <a:t>npage</a:t>
            </a:r>
            <a:r>
              <a:rPr lang="en-US" altLang="zh-CN" dirty="0"/>
              <a:t>, </a:t>
            </a:r>
            <a:r>
              <a:rPr lang="en-US" altLang="zh-CN" b="1" dirty="0"/>
              <a:t>uint8_t</a:t>
            </a:r>
            <a:r>
              <a:rPr lang="en-US" altLang="zh-CN" dirty="0"/>
              <a:t> type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82388" y="3318655"/>
            <a:ext cx="4223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读取</a:t>
            </a:r>
            <a:r>
              <a:rPr lang="zh-CN" altLang="en-US" dirty="0">
                <a:latin typeface="+mn-ea"/>
              </a:rPr>
              <a:t>页到内存中</a:t>
            </a:r>
          </a:p>
          <a:p>
            <a:r>
              <a:rPr lang="zh-CN" altLang="en-US" dirty="0">
                <a:latin typeface="+mn-ea"/>
              </a:rPr>
              <a:t>如果是第一页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需要写入文件头</a:t>
            </a:r>
          </a:p>
          <a:p>
            <a:r>
              <a:rPr lang="zh-CN" altLang="en-US" dirty="0">
                <a:latin typeface="+mn-ea"/>
              </a:rPr>
              <a:t>写入页</a:t>
            </a:r>
            <a:r>
              <a:rPr lang="zh-CN" altLang="en-US" dirty="0" smtClean="0">
                <a:latin typeface="+mn-ea"/>
              </a:rPr>
              <a:t>头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页类型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39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1097</Words>
  <Application>Microsoft Office PowerPoint</Application>
  <PresentationFormat>自定义</PresentationFormat>
  <Paragraphs>168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士多啤梨 酱</dc:creator>
  <cp:lastModifiedBy>Computer Center of BFU</cp:lastModifiedBy>
  <cp:revision>55</cp:revision>
  <dcterms:created xsi:type="dcterms:W3CDTF">2020-01-08T01:24:03Z</dcterms:created>
  <dcterms:modified xsi:type="dcterms:W3CDTF">2020-01-08T13:37:42Z</dcterms:modified>
</cp:coreProperties>
</file>