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2" r:id="rId6"/>
    <p:sldId id="261"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0E001-C15C-47C5-9E83-E5FFC2C52B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ECD032D-4437-4D36-B54C-24F7DB05E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CCBB19-A4CF-485B-970B-BEAA75AA0088}"/>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5" name="页脚占位符 4">
            <a:extLst>
              <a:ext uri="{FF2B5EF4-FFF2-40B4-BE49-F238E27FC236}">
                <a16:creationId xmlns:a16="http://schemas.microsoft.com/office/drawing/2014/main" id="{E8DE8C0C-A17A-497D-B7AE-46BBA049B0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7A87CB-073A-425B-95F8-86E95FF7C23C}"/>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91500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263C0-0376-449F-AC60-B0BAC956CA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898C3B8-BB1D-4BB5-93B7-B2462327AB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4317A-8F06-4A54-8060-82D968A820B8}"/>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5" name="页脚占位符 4">
            <a:extLst>
              <a:ext uri="{FF2B5EF4-FFF2-40B4-BE49-F238E27FC236}">
                <a16:creationId xmlns:a16="http://schemas.microsoft.com/office/drawing/2014/main" id="{590EC44F-EAF5-48D0-8AC0-7FC31AA6A1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4B727C-EB38-4FA3-931A-CF7A48025168}"/>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201452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722FD2-10D7-40CC-BCDE-B700E85886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113825-7A44-48FF-BACD-DF457E873EB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891219-F20A-4E03-9475-4A60515F0374}"/>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5" name="页脚占位符 4">
            <a:extLst>
              <a:ext uri="{FF2B5EF4-FFF2-40B4-BE49-F238E27FC236}">
                <a16:creationId xmlns:a16="http://schemas.microsoft.com/office/drawing/2014/main" id="{715C6C2E-9440-486A-BDE4-7A2E2045BF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4E2B91-80BE-4784-B7E1-E9AC02035CA0}"/>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276028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EB44A-B2C9-4049-B7FA-2266059E9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99C026-1AD2-4516-971F-902E0CDD29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F7DAB8-E5D7-45FD-9ACB-73BED5FAB055}"/>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5" name="页脚占位符 4">
            <a:extLst>
              <a:ext uri="{FF2B5EF4-FFF2-40B4-BE49-F238E27FC236}">
                <a16:creationId xmlns:a16="http://schemas.microsoft.com/office/drawing/2014/main" id="{5FF4A594-B38A-4876-A66D-FB4DD8B00E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D0ECA2-4639-47BC-85C1-5901BC6F7B22}"/>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153064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CD2E0-559F-4104-9F94-6F5646ABAC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DB61D5-619C-4795-8BD8-FF7DC6EEAA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83A1D5-D86C-4E2A-8ACC-693FCA3C5673}"/>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5" name="页脚占位符 4">
            <a:extLst>
              <a:ext uri="{FF2B5EF4-FFF2-40B4-BE49-F238E27FC236}">
                <a16:creationId xmlns:a16="http://schemas.microsoft.com/office/drawing/2014/main" id="{3545662E-9B10-4A69-A9D8-09A375DA08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7958CD-5F33-49C5-83B9-930FEB3A180B}"/>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235246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A1282-6170-4EC1-842C-02A0091C5B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1D57C6-8370-45DA-BC80-909658307AE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6236079-0DB1-4DED-960D-F6C68A0303E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84A7D6F-C241-4886-AA31-2C7BBDF2D834}"/>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6" name="页脚占位符 5">
            <a:extLst>
              <a:ext uri="{FF2B5EF4-FFF2-40B4-BE49-F238E27FC236}">
                <a16:creationId xmlns:a16="http://schemas.microsoft.com/office/drawing/2014/main" id="{405BE434-B05E-4A2B-9910-8D20BF461A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F3D21D-E54D-43E6-B022-F0C2402692A2}"/>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29762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DA5F7-24DE-421C-A6B1-587779DAC2C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3BA9F8-BF4D-4FED-AC6F-DD4FAECD0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A49D6D-02F3-4DCF-8C2C-7B39F05995E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3C3568-4833-479C-B5C3-8CF67265B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805E9C-21D5-46C4-AA92-A1DDF319FEE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C6BAAF-3809-4F4D-A038-E1C369887940}"/>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8" name="页脚占位符 7">
            <a:extLst>
              <a:ext uri="{FF2B5EF4-FFF2-40B4-BE49-F238E27FC236}">
                <a16:creationId xmlns:a16="http://schemas.microsoft.com/office/drawing/2014/main" id="{0584D387-0942-44D3-83D2-8A6C5C42D8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2A73995-8EDC-4E23-A26D-035DA7D61A1B}"/>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297579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8A6AD-0B5E-40BB-B796-30B5A48E11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DB6D49-5219-4093-AB57-9B309925AFDF}"/>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4" name="页脚占位符 3">
            <a:extLst>
              <a:ext uri="{FF2B5EF4-FFF2-40B4-BE49-F238E27FC236}">
                <a16:creationId xmlns:a16="http://schemas.microsoft.com/office/drawing/2014/main" id="{C9CC4BDF-096D-4D4D-80D9-F947F6E0944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6286E96-30E3-4E2D-B0C9-C450F0474087}"/>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28100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15BC32-9C45-4EAE-A39D-57F2CEEDB0A8}"/>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3" name="页脚占位符 2">
            <a:extLst>
              <a:ext uri="{FF2B5EF4-FFF2-40B4-BE49-F238E27FC236}">
                <a16:creationId xmlns:a16="http://schemas.microsoft.com/office/drawing/2014/main" id="{10F908C0-C8BA-465E-B4B7-48F749DACC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81D7BC-E509-45A2-92A8-9B5AF35E2861}"/>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159719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B4062-5073-43C5-AD8A-238D58CDA5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1B6944-94CC-4E88-9212-D03EE0178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EB267B-E22D-45C8-85A3-A59E14BA1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EF369C-1774-4743-B945-3A94B76BA645}"/>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6" name="页脚占位符 5">
            <a:extLst>
              <a:ext uri="{FF2B5EF4-FFF2-40B4-BE49-F238E27FC236}">
                <a16:creationId xmlns:a16="http://schemas.microsoft.com/office/drawing/2014/main" id="{31C862C7-07C7-4556-938D-410FA2EEEF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CC8EC4-C4CC-4327-9980-551DB1E604E8}"/>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2550961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A93F3-BD58-4F99-8B3E-323EEC17DE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17158FF-1299-4A07-8F0C-FC30831A5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50BD55-913B-44FC-9A19-FCA37C1D7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B2908F-BA41-4C6D-A970-7649822603D7}"/>
              </a:ext>
            </a:extLst>
          </p:cNvPr>
          <p:cNvSpPr>
            <a:spLocks noGrp="1"/>
          </p:cNvSpPr>
          <p:nvPr>
            <p:ph type="dt" sz="half" idx="10"/>
          </p:nvPr>
        </p:nvSpPr>
        <p:spPr/>
        <p:txBody>
          <a:bodyPr/>
          <a:lstStyle/>
          <a:p>
            <a:fld id="{EABCE5F2-D3D2-4B62-A0B7-FDF04EF15568}" type="datetimeFigureOut">
              <a:rPr lang="zh-CN" altLang="en-US" smtClean="0"/>
              <a:t>2020/1/8</a:t>
            </a:fld>
            <a:endParaRPr lang="zh-CN" altLang="en-US"/>
          </a:p>
        </p:txBody>
      </p:sp>
      <p:sp>
        <p:nvSpPr>
          <p:cNvPr id="6" name="页脚占位符 5">
            <a:extLst>
              <a:ext uri="{FF2B5EF4-FFF2-40B4-BE49-F238E27FC236}">
                <a16:creationId xmlns:a16="http://schemas.microsoft.com/office/drawing/2014/main" id="{ED1A26F1-12AE-4A5B-BD46-5E687B2BAF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FD78A9-1EE8-4D3B-9BAD-CC17A2952478}"/>
              </a:ext>
            </a:extLst>
          </p:cNvPr>
          <p:cNvSpPr>
            <a:spLocks noGrp="1"/>
          </p:cNvSpPr>
          <p:nvPr>
            <p:ph type="sldNum" sz="quarter" idx="12"/>
          </p:nvPr>
        </p:nvSpPr>
        <p:spPr/>
        <p:txBody>
          <a:body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424023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D6D033-4732-41B0-A41A-F9EF7D5A4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47E9B2-AEE8-430D-B038-4DB6B20EEC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B6BCF8-68DB-4C85-8B94-6C3E53276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CE5F2-D3D2-4B62-A0B7-FDF04EF15568}" type="datetimeFigureOut">
              <a:rPr lang="zh-CN" altLang="en-US" smtClean="0"/>
              <a:t>2020/1/8</a:t>
            </a:fld>
            <a:endParaRPr lang="zh-CN" altLang="en-US"/>
          </a:p>
        </p:txBody>
      </p:sp>
      <p:sp>
        <p:nvSpPr>
          <p:cNvPr id="5" name="页脚占位符 4">
            <a:extLst>
              <a:ext uri="{FF2B5EF4-FFF2-40B4-BE49-F238E27FC236}">
                <a16:creationId xmlns:a16="http://schemas.microsoft.com/office/drawing/2014/main" id="{2538B6F7-1B1A-40BB-B0A9-B9A44635B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1B015A6-1D41-4288-8A8C-CC0827750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C7C50-1CD4-4CB1-B3CA-DAC13AA5FF56}" type="slidenum">
              <a:rPr lang="zh-CN" altLang="en-US" smtClean="0"/>
              <a:t>‹#›</a:t>
            </a:fld>
            <a:endParaRPr lang="zh-CN" altLang="en-US"/>
          </a:p>
        </p:txBody>
      </p:sp>
    </p:spTree>
    <p:extLst>
      <p:ext uri="{BB962C8B-B14F-4D97-AF65-F5344CB8AC3E}">
        <p14:creationId xmlns:p14="http://schemas.microsoft.com/office/powerpoint/2010/main" val="229701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8821D-53AD-4BCC-B451-DBB9CD9E5D74}"/>
              </a:ext>
            </a:extLst>
          </p:cNvPr>
          <p:cNvSpPr>
            <a:spLocks noGrp="1"/>
          </p:cNvSpPr>
          <p:nvPr>
            <p:ph type="title"/>
          </p:nvPr>
        </p:nvSpPr>
        <p:spPr/>
        <p:txBody>
          <a:bodyPr/>
          <a:lstStyle/>
          <a:p>
            <a:r>
              <a:rPr lang="zh-CN" altLang="en-US" dirty="0"/>
              <a:t>数据库机</a:t>
            </a:r>
            <a:r>
              <a:rPr lang="en-US" altLang="zh-CN" dirty="0"/>
              <a:t>(database machine)</a:t>
            </a:r>
            <a:endParaRPr lang="zh-CN" altLang="en-US" dirty="0"/>
          </a:p>
        </p:txBody>
      </p:sp>
      <p:sp>
        <p:nvSpPr>
          <p:cNvPr id="3" name="内容占位符 2">
            <a:extLst>
              <a:ext uri="{FF2B5EF4-FFF2-40B4-BE49-F238E27FC236}">
                <a16:creationId xmlns:a16="http://schemas.microsoft.com/office/drawing/2014/main" id="{566A9CEA-17A9-4CEA-A5DD-BB189C68781B}"/>
              </a:ext>
            </a:extLst>
          </p:cNvPr>
          <p:cNvSpPr>
            <a:spLocks noGrp="1"/>
          </p:cNvSpPr>
          <p:nvPr>
            <p:ph idx="1"/>
          </p:nvPr>
        </p:nvSpPr>
        <p:spPr/>
        <p:txBody>
          <a:bodyPr/>
          <a:lstStyle/>
          <a:p>
            <a:pPr algn="just">
              <a:spcAft>
                <a:spcPts val="0"/>
              </a:spcAft>
            </a:pPr>
            <a:r>
              <a:rPr lang="zh-CN" altLang="zh-CN" kern="100" dirty="0">
                <a:latin typeface="等线" panose="02010600030101010101" pitchFamily="2" charset="-122"/>
                <a:cs typeface="Times New Roman" panose="02020603050405020304" pitchFamily="18" charset="0"/>
              </a:rPr>
              <a:t>在本项目中，数据库机是实际操作数据库文件的部分，</a:t>
            </a:r>
            <a:r>
              <a:rPr lang="en-US" altLang="zh-CN" kern="100" dirty="0">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相当于一个</a:t>
            </a:r>
            <a:r>
              <a:rPr lang="en-US" altLang="zh-CN" kern="100" dirty="0" err="1">
                <a:latin typeface="等线" panose="02010600030101010101" pitchFamily="2" charset="-122"/>
                <a:cs typeface="Times New Roman" panose="02020603050405020304" pitchFamily="18" charset="0"/>
              </a:rPr>
              <a:t>cpu</a:t>
            </a:r>
            <a:r>
              <a:rPr lang="zh-CN" altLang="zh-CN" kern="100" dirty="0">
                <a:latin typeface="等线" panose="02010600030101010101" pitchFamily="2" charset="-122"/>
                <a:cs typeface="Times New Roman" panose="02020603050405020304" pitchFamily="18" charset="0"/>
              </a:rPr>
              <a:t>，用于逐条处理</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指令，操作寄存器和游标来返回</a:t>
            </a:r>
            <a:r>
              <a:rPr lang="en-US" altLang="zh-CN" kern="100" dirty="0" err="1">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语句的结果。</a:t>
            </a:r>
          </a:p>
          <a:p>
            <a:pPr algn="just">
              <a:spcAft>
                <a:spcPts val="0"/>
              </a:spcAft>
            </a:pP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对用户透明，用户使用</a:t>
            </a:r>
            <a:r>
              <a:rPr lang="en-US" altLang="zh-CN" kern="100" dirty="0">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操作数据库，而真正操作具体数据的是</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a:t>
            </a:r>
          </a:p>
          <a:p>
            <a:endParaRPr lang="zh-CN" altLang="en-US" dirty="0"/>
          </a:p>
        </p:txBody>
      </p:sp>
    </p:spTree>
    <p:extLst>
      <p:ext uri="{BB962C8B-B14F-4D97-AF65-F5344CB8AC3E}">
        <p14:creationId xmlns:p14="http://schemas.microsoft.com/office/powerpoint/2010/main" val="200429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屏幕截图&#10;&#10;描述已自动生成">
            <a:extLst>
              <a:ext uri="{FF2B5EF4-FFF2-40B4-BE49-F238E27FC236}">
                <a16:creationId xmlns:a16="http://schemas.microsoft.com/office/drawing/2014/main" id="{E3CD9068-A5A6-4179-A862-35A930605AAE}"/>
              </a:ext>
            </a:extLst>
          </p:cNvPr>
          <p:cNvPicPr/>
          <p:nvPr/>
        </p:nvPicPr>
        <p:blipFill>
          <a:blip r:embed="rId2">
            <a:extLst>
              <a:ext uri="{28A0092B-C50C-407E-A947-70E740481C1C}">
                <a14:useLocalDpi xmlns:a14="http://schemas.microsoft.com/office/drawing/2010/main" val="0"/>
              </a:ext>
            </a:extLst>
          </a:blip>
          <a:stretch>
            <a:fillRect/>
          </a:stretch>
        </p:blipFill>
        <p:spPr>
          <a:xfrm>
            <a:off x="0" y="1711270"/>
            <a:ext cx="9397712" cy="2508831"/>
          </a:xfrm>
          <a:prstGeom prst="rect">
            <a:avLst/>
          </a:prstGeom>
        </p:spPr>
      </p:pic>
      <p:sp>
        <p:nvSpPr>
          <p:cNvPr id="6" name="文本框 5">
            <a:extLst>
              <a:ext uri="{FF2B5EF4-FFF2-40B4-BE49-F238E27FC236}">
                <a16:creationId xmlns:a16="http://schemas.microsoft.com/office/drawing/2014/main" id="{28D526E9-6484-4241-AACA-711B634EB3CB}"/>
              </a:ext>
            </a:extLst>
          </p:cNvPr>
          <p:cNvSpPr txBox="1"/>
          <p:nvPr/>
        </p:nvSpPr>
        <p:spPr>
          <a:xfrm>
            <a:off x="680936" y="787940"/>
            <a:ext cx="7500026" cy="923330"/>
          </a:xfrm>
          <a:prstGeom prst="rect">
            <a:avLst/>
          </a:prstGeom>
          <a:noFill/>
        </p:spPr>
        <p:txBody>
          <a:bodyPr wrap="square" rtlCol="0">
            <a:spAutoFit/>
          </a:bodyPr>
          <a:lstStyle/>
          <a:p>
            <a:r>
              <a:rPr lang="zh-CN" altLang="en-US" dirty="0"/>
              <a:t>用户输入</a:t>
            </a:r>
            <a:r>
              <a:rPr lang="en-US" altLang="zh-CN" dirty="0"/>
              <a:t>SQL</a:t>
            </a:r>
            <a:r>
              <a:rPr lang="zh-CN" altLang="en-US" dirty="0"/>
              <a:t>语句后，由</a:t>
            </a:r>
            <a:r>
              <a:rPr lang="en-US" altLang="zh-CN" dirty="0" err="1"/>
              <a:t>sql</a:t>
            </a:r>
            <a:r>
              <a:rPr lang="zh-CN" altLang="en-US" dirty="0"/>
              <a:t>编译器将</a:t>
            </a:r>
            <a:r>
              <a:rPr lang="en-US" altLang="zh-CN" dirty="0" err="1"/>
              <a:t>sql</a:t>
            </a:r>
            <a:r>
              <a:rPr lang="zh-CN" altLang="en-US" dirty="0"/>
              <a:t>语句编译成</a:t>
            </a:r>
            <a:r>
              <a:rPr lang="en-US" altLang="zh-CN" dirty="0"/>
              <a:t>DBM</a:t>
            </a:r>
            <a:r>
              <a:rPr lang="zh-CN" altLang="en-US" dirty="0"/>
              <a:t>指令序列，交给</a:t>
            </a:r>
            <a:r>
              <a:rPr lang="en-US" altLang="zh-CN" dirty="0" err="1"/>
              <a:t>dbm</a:t>
            </a:r>
            <a:r>
              <a:rPr lang="zh-CN" altLang="en-US" dirty="0"/>
              <a:t>执行，当指令序列执行完毕后，</a:t>
            </a:r>
            <a:r>
              <a:rPr lang="en-US" altLang="zh-CN" dirty="0" err="1"/>
              <a:t>chidb</a:t>
            </a:r>
            <a:r>
              <a:rPr lang="en-US" altLang="zh-CN" dirty="0"/>
              <a:t> </a:t>
            </a:r>
            <a:r>
              <a:rPr lang="en-US" altLang="zh-CN" dirty="0" err="1"/>
              <a:t>api</a:t>
            </a:r>
            <a:r>
              <a:rPr lang="zh-CN" altLang="en-US" dirty="0"/>
              <a:t>从</a:t>
            </a:r>
            <a:r>
              <a:rPr lang="en-US" altLang="zh-CN" dirty="0" err="1"/>
              <a:t>dbm</a:t>
            </a:r>
            <a:r>
              <a:rPr lang="zh-CN" altLang="en-US" dirty="0"/>
              <a:t>中取出</a:t>
            </a:r>
            <a:r>
              <a:rPr lang="en-US" altLang="zh-CN" dirty="0"/>
              <a:t>SQL</a:t>
            </a:r>
            <a:r>
              <a:rPr lang="zh-CN" altLang="en-US" dirty="0"/>
              <a:t>执行结果，返回给用户</a:t>
            </a:r>
          </a:p>
        </p:txBody>
      </p:sp>
    </p:spTree>
    <p:extLst>
      <p:ext uri="{BB962C8B-B14F-4D97-AF65-F5344CB8AC3E}">
        <p14:creationId xmlns:p14="http://schemas.microsoft.com/office/powerpoint/2010/main" val="124952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02F57-4D8B-496B-962C-D3C3CA8E2758}"/>
              </a:ext>
            </a:extLst>
          </p:cNvPr>
          <p:cNvSpPr>
            <a:spLocks noGrp="1"/>
          </p:cNvSpPr>
          <p:nvPr>
            <p:ph type="title"/>
          </p:nvPr>
        </p:nvSpPr>
        <p:spPr/>
        <p:txBody>
          <a:bodyPr/>
          <a:lstStyle/>
          <a:p>
            <a:r>
              <a:rPr lang="en-US" altLang="zh-CN" dirty="0" err="1"/>
              <a:t>dbm</a:t>
            </a:r>
            <a:r>
              <a:rPr lang="zh-CN" altLang="en-US" dirty="0"/>
              <a:t>数据结构</a:t>
            </a:r>
          </a:p>
        </p:txBody>
      </p:sp>
      <p:sp>
        <p:nvSpPr>
          <p:cNvPr id="3" name="内容占位符 2">
            <a:extLst>
              <a:ext uri="{FF2B5EF4-FFF2-40B4-BE49-F238E27FC236}">
                <a16:creationId xmlns:a16="http://schemas.microsoft.com/office/drawing/2014/main" id="{0ECCFCDF-9162-4A5E-A1EA-903A408D00FF}"/>
              </a:ext>
            </a:extLst>
          </p:cNvPr>
          <p:cNvSpPr>
            <a:spLocks noGrp="1"/>
          </p:cNvSpPr>
          <p:nvPr>
            <p:ph idx="1"/>
          </p:nvPr>
        </p:nvSpPr>
        <p:spPr>
          <a:xfrm>
            <a:off x="838200" y="1825625"/>
            <a:ext cx="10515600" cy="4667250"/>
          </a:xfrm>
        </p:spPr>
        <p:txBody>
          <a:bodyPr>
            <a:normAutofit fontScale="70000" lnSpcReduction="20000"/>
          </a:bodyPr>
          <a:lstStyle/>
          <a:p>
            <a:pPr marL="468000" indent="-360000">
              <a:spcBef>
                <a:spcPts val="600"/>
              </a:spcBef>
              <a:spcAft>
                <a:spcPts val="1800"/>
              </a:spcAft>
            </a:pPr>
            <a:r>
              <a:rPr lang="zh-CN" altLang="en-US" dirty="0"/>
              <a:t>在本项目中，一个</a:t>
            </a:r>
            <a:r>
              <a:rPr lang="en-US" altLang="zh-CN" dirty="0" err="1"/>
              <a:t>chidb_stmt</a:t>
            </a:r>
            <a:r>
              <a:rPr lang="en-US" altLang="zh-CN" dirty="0"/>
              <a:t> </a:t>
            </a:r>
            <a:r>
              <a:rPr lang="zh-CN" altLang="en-US" dirty="0"/>
              <a:t>结构体代表了一个</a:t>
            </a:r>
            <a:r>
              <a:rPr lang="en-US" altLang="zh-CN" dirty="0" err="1"/>
              <a:t>dbm</a:t>
            </a:r>
            <a:r>
              <a:rPr lang="zh-CN" altLang="en-US" dirty="0"/>
              <a:t>，其中</a:t>
            </a:r>
            <a:endParaRPr lang="en-US" altLang="zh-CN" dirty="0"/>
          </a:p>
          <a:p>
            <a:pPr marL="468000" indent="-360000">
              <a:spcBef>
                <a:spcPts val="600"/>
              </a:spcBef>
              <a:spcAft>
                <a:spcPts val="1800"/>
              </a:spcAft>
            </a:pPr>
            <a:r>
              <a:rPr lang="de-DE" altLang="zh-CN" dirty="0">
                <a:solidFill>
                  <a:srgbClr val="FF0000"/>
                </a:solidFill>
              </a:rPr>
              <a:t>chidb_dbm_register_t *reg</a:t>
            </a:r>
            <a:r>
              <a:rPr lang="en-US" altLang="zh-CN" dirty="0">
                <a:solidFill>
                  <a:srgbClr val="FF0000"/>
                </a:solidFill>
              </a:rPr>
              <a:t>;</a:t>
            </a:r>
            <a:r>
              <a:rPr lang="pt-BR" altLang="zh-CN" dirty="0">
                <a:solidFill>
                  <a:srgbClr val="FF0000"/>
                </a:solidFill>
              </a:rPr>
              <a:t>chidb_dbm_cursor_t *cursors;</a:t>
            </a:r>
            <a:r>
              <a:rPr lang="zh-CN" altLang="en-US" dirty="0"/>
              <a:t>是</a:t>
            </a:r>
            <a:r>
              <a:rPr lang="en-US" altLang="zh-CN" dirty="0" err="1"/>
              <a:t>dbm</a:t>
            </a:r>
            <a:r>
              <a:rPr lang="zh-CN" altLang="en-US" dirty="0"/>
              <a:t>中所含的寄存器和游标</a:t>
            </a:r>
            <a:endParaRPr lang="en-US" altLang="zh-CN" dirty="0"/>
          </a:p>
          <a:p>
            <a:pPr marL="468000" indent="-360000">
              <a:spcBef>
                <a:spcPts val="600"/>
              </a:spcBef>
              <a:spcAft>
                <a:spcPts val="1800"/>
              </a:spcAft>
            </a:pPr>
            <a:r>
              <a:rPr lang="zh-CN" altLang="en-US" dirty="0"/>
              <a:t>一个寄存器可以储存</a:t>
            </a:r>
            <a:r>
              <a:rPr lang="en-US" altLang="zh-CN" dirty="0"/>
              <a:t>32</a:t>
            </a:r>
            <a:r>
              <a:rPr lang="zh-CN" altLang="en-US" dirty="0"/>
              <a:t>位整数或字符串或者无类型比特串</a:t>
            </a:r>
            <a:endParaRPr lang="en-US" altLang="zh-CN" dirty="0"/>
          </a:p>
          <a:p>
            <a:pPr marL="468000" indent="-360000">
              <a:spcBef>
                <a:spcPts val="600"/>
              </a:spcBef>
              <a:spcAft>
                <a:spcPts val="1800"/>
              </a:spcAft>
            </a:pPr>
            <a:r>
              <a:rPr lang="zh-CN" altLang="en-US" dirty="0"/>
              <a:t>一个游标标识了某表中某个元组</a:t>
            </a:r>
            <a:endParaRPr lang="en-US" altLang="zh-CN" dirty="0"/>
          </a:p>
          <a:p>
            <a:pPr marL="468000" indent="-360000">
              <a:spcBef>
                <a:spcPts val="600"/>
              </a:spcBef>
              <a:spcAft>
                <a:spcPts val="1800"/>
              </a:spcAft>
            </a:pPr>
            <a:r>
              <a:rPr lang="en-US" altLang="zh-CN" dirty="0" err="1">
                <a:solidFill>
                  <a:srgbClr val="FFC000"/>
                </a:solidFill>
              </a:rPr>
              <a:t>chidb_dbm_op_t</a:t>
            </a:r>
            <a:r>
              <a:rPr lang="en-US" altLang="zh-CN" dirty="0">
                <a:solidFill>
                  <a:srgbClr val="FFC000"/>
                </a:solidFill>
              </a:rPr>
              <a:t> *ops; </a:t>
            </a:r>
            <a:r>
              <a:rPr lang="zh-CN" altLang="en-US" dirty="0"/>
              <a:t>储存指令序列</a:t>
            </a:r>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r>
              <a:rPr lang="zh-CN" altLang="en-US" dirty="0"/>
              <a:t>，</a:t>
            </a:r>
          </a:p>
        </p:txBody>
      </p:sp>
      <p:pic>
        <p:nvPicPr>
          <p:cNvPr id="4" name="内容占位符 4" descr="手机屏幕截图&#10;&#10;描述已自动生成">
            <a:extLst>
              <a:ext uri="{FF2B5EF4-FFF2-40B4-BE49-F238E27FC236}">
                <a16:creationId xmlns:a16="http://schemas.microsoft.com/office/drawing/2014/main" id="{BFB3E47A-8689-4C1C-B951-C652A31CE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958" y="3906519"/>
            <a:ext cx="7207640" cy="3063875"/>
          </a:xfrm>
          <a:prstGeom prst="rect">
            <a:avLst/>
          </a:prstGeom>
        </p:spPr>
      </p:pic>
    </p:spTree>
    <p:extLst>
      <p:ext uri="{BB962C8B-B14F-4D97-AF65-F5344CB8AC3E}">
        <p14:creationId xmlns:p14="http://schemas.microsoft.com/office/powerpoint/2010/main" val="33674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B00E8-F775-4A0F-94A6-B0D32B758D73}"/>
              </a:ext>
            </a:extLst>
          </p:cNvPr>
          <p:cNvSpPr>
            <a:spLocks noGrp="1"/>
          </p:cNvSpPr>
          <p:nvPr>
            <p:ph type="title"/>
          </p:nvPr>
        </p:nvSpPr>
        <p:spPr/>
        <p:txBody>
          <a:bodyPr/>
          <a:lstStyle/>
          <a:p>
            <a:r>
              <a:rPr lang="en-US" altLang="zh-CN" dirty="0"/>
              <a:t>Cursor</a:t>
            </a:r>
            <a:r>
              <a:rPr lang="zh-CN" altLang="en-US" dirty="0"/>
              <a:t>类型数据结构</a:t>
            </a:r>
          </a:p>
        </p:txBody>
      </p:sp>
      <p:pic>
        <p:nvPicPr>
          <p:cNvPr id="8" name="内容占位符 7" descr="手机屏幕截图&#10;&#10;描述已自动生成">
            <a:extLst>
              <a:ext uri="{FF2B5EF4-FFF2-40B4-BE49-F238E27FC236}">
                <a16:creationId xmlns:a16="http://schemas.microsoft.com/office/drawing/2014/main" id="{FD01787E-E43F-48FD-9472-EBC0F6DED6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856" y="1690688"/>
            <a:ext cx="8391525" cy="3343275"/>
          </a:xfrm>
        </p:spPr>
      </p:pic>
      <p:sp>
        <p:nvSpPr>
          <p:cNvPr id="9" name="矩形 8">
            <a:extLst>
              <a:ext uri="{FF2B5EF4-FFF2-40B4-BE49-F238E27FC236}">
                <a16:creationId xmlns:a16="http://schemas.microsoft.com/office/drawing/2014/main" id="{9A2960FD-EC66-4ED2-96C7-AA9D538256D3}"/>
              </a:ext>
            </a:extLst>
          </p:cNvPr>
          <p:cNvSpPr/>
          <p:nvPr/>
        </p:nvSpPr>
        <p:spPr>
          <a:xfrm>
            <a:off x="838200" y="5015547"/>
            <a:ext cx="6096000" cy="1477328"/>
          </a:xfrm>
          <a:prstGeom prst="rect">
            <a:avLst/>
          </a:prstGeom>
        </p:spPr>
        <p:txBody>
          <a:bodyPr>
            <a:spAutoFit/>
          </a:bodyPr>
          <a:lstStyle/>
          <a:p>
            <a:pPr algn="just">
              <a:spcAft>
                <a:spcPts val="0"/>
              </a:spcAft>
            </a:pPr>
            <a:r>
              <a:rPr lang="zh-CN" altLang="zh-CN" kern="100" dirty="0">
                <a:latin typeface="等线" panose="02010600030101010101" pitchFamily="2" charset="-122"/>
                <a:cs typeface="Times New Roman" panose="02020603050405020304" pitchFamily="18" charset="0"/>
              </a:rPr>
              <a:t>每个游标都具体指向表中某元组</a:t>
            </a:r>
            <a:r>
              <a:rPr lang="en-US" altLang="zh-CN" kern="100" dirty="0">
                <a:latin typeface="等线" panose="02010600030101010101" pitchFamily="2" charset="-122"/>
                <a:cs typeface="Times New Roman" panose="02020603050405020304" pitchFamily="18" charset="0"/>
              </a:rPr>
              <a:t>(</a:t>
            </a:r>
            <a:r>
              <a:rPr lang="en-US" altLang="zh-CN" kern="100" dirty="0" err="1">
                <a:latin typeface="等线" panose="02010600030101010101" pitchFamily="2" charset="-122"/>
                <a:cs typeface="Times New Roman" panose="02020603050405020304" pitchFamily="18" charset="0"/>
              </a:rPr>
              <a:t>current_cell</a:t>
            </a: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并且储存该表对应</a:t>
            </a:r>
            <a:r>
              <a:rPr lang="en-US" altLang="zh-CN" kern="100" dirty="0">
                <a:latin typeface="等线" panose="02010600030101010101" pitchFamily="2" charset="-122"/>
                <a:cs typeface="Times New Roman" panose="02020603050405020304" pitchFamily="18" charset="0"/>
              </a:rPr>
              <a:t>B</a:t>
            </a:r>
            <a:r>
              <a:rPr lang="zh-CN" altLang="zh-CN" kern="100" dirty="0">
                <a:latin typeface="等线" panose="02010600030101010101" pitchFamily="2" charset="-122"/>
                <a:cs typeface="Times New Roman" panose="02020603050405020304" pitchFamily="18" charset="0"/>
              </a:rPr>
              <a:t>树的根节点</a:t>
            </a:r>
            <a:r>
              <a:rPr lang="en-US" altLang="zh-CN" kern="100" dirty="0">
                <a:latin typeface="等线" panose="02010600030101010101" pitchFamily="2" charset="-122"/>
                <a:cs typeface="Times New Roman" panose="02020603050405020304" pitchFamily="18" charset="0"/>
              </a:rPr>
              <a:t>(</a:t>
            </a:r>
            <a:r>
              <a:rPr lang="en-US" altLang="zh-CN" kern="100" dirty="0" err="1">
                <a:latin typeface="等线" panose="02010600030101010101" pitchFamily="2" charset="-122"/>
                <a:cs typeface="Times New Roman" panose="02020603050405020304" pitchFamily="18" charset="0"/>
              </a:rPr>
              <a:t>root_page</a:t>
            </a:r>
            <a:r>
              <a:rPr lang="en-US" altLang="zh-CN"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和表所含列数</a:t>
            </a:r>
            <a:r>
              <a:rPr lang="en-US" altLang="zh-CN" kern="100" dirty="0">
                <a:latin typeface="等线" panose="02010600030101010101" pitchFamily="2" charset="-122"/>
                <a:cs typeface="Times New Roman" panose="02020603050405020304" pitchFamily="18" charset="0"/>
              </a:rPr>
              <a:t>(</a:t>
            </a:r>
            <a:r>
              <a:rPr lang="en-US" altLang="zh-CN" kern="100" dirty="0" err="1">
                <a:latin typeface="等线" panose="02010600030101010101" pitchFamily="2" charset="-122"/>
                <a:cs typeface="Times New Roman" panose="02020603050405020304" pitchFamily="18" charset="0"/>
              </a:rPr>
              <a:t>n_cols</a:t>
            </a:r>
            <a:r>
              <a:rPr lang="en-US" altLang="zh-CN" kern="100" dirty="0">
                <a:latin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zh-CN" altLang="zh-CN" kern="100" dirty="0">
                <a:latin typeface="等线" panose="02010600030101010101" pitchFamily="2" charset="-122"/>
                <a:cs typeface="Times New Roman" panose="02020603050405020304" pitchFamily="18" charset="0"/>
              </a:rPr>
              <a:t>最后是一个用于记录从根节点到含有该游标所指元组的路径的一个链表</a:t>
            </a:r>
            <a:r>
              <a:rPr lang="en-US" altLang="zh-CN" kern="100" dirty="0">
                <a:latin typeface="等线" panose="02010600030101010101" pitchFamily="2" charset="-122"/>
                <a:cs typeface="Times New Roman" panose="02020603050405020304" pitchFamily="18" charset="0"/>
              </a:rPr>
              <a:t>trail</a:t>
            </a:r>
            <a:r>
              <a:rPr lang="zh-CN" altLang="zh-CN" kern="100" dirty="0">
                <a:latin typeface="等线" panose="02010600030101010101" pitchFamily="2" charset="-122"/>
                <a:cs typeface="Times New Roman" panose="02020603050405020304" pitchFamily="18" charset="0"/>
              </a:rPr>
              <a:t>，在</a:t>
            </a:r>
            <a:r>
              <a:rPr lang="en-US" altLang="zh-CN" kern="100" dirty="0">
                <a:latin typeface="等线" panose="02010600030101010101" pitchFamily="2" charset="-122"/>
                <a:cs typeface="Times New Roman" panose="02020603050405020304" pitchFamily="18" charset="0"/>
              </a:rPr>
              <a:t>trail</a:t>
            </a:r>
            <a:r>
              <a:rPr lang="zh-CN" altLang="zh-CN" kern="100" dirty="0">
                <a:latin typeface="等线" panose="02010600030101010101" pitchFamily="2" charset="-122"/>
                <a:cs typeface="Times New Roman" panose="02020603050405020304" pitchFamily="18" charset="0"/>
              </a:rPr>
              <a:t>中，其元素记录了当前</a:t>
            </a:r>
            <a:r>
              <a:rPr lang="en-US" altLang="zh-CN" kern="100" dirty="0">
                <a:latin typeface="等线" panose="02010600030101010101" pitchFamily="2" charset="-122"/>
                <a:cs typeface="Times New Roman" panose="02020603050405020304" pitchFamily="18" charset="0"/>
              </a:rPr>
              <a:t>B</a:t>
            </a:r>
            <a:r>
              <a:rPr lang="zh-CN" altLang="zh-CN" kern="100" dirty="0">
                <a:latin typeface="等线" panose="02010600030101010101" pitchFamily="2" charset="-122"/>
                <a:cs typeface="Times New Roman" panose="02020603050405020304" pitchFamily="18" charset="0"/>
              </a:rPr>
              <a:t>树深度</a:t>
            </a:r>
            <a:r>
              <a:rPr lang="en-US" altLang="zh-CN" kern="100" dirty="0">
                <a:latin typeface="等线" panose="02010600030101010101" pitchFamily="2" charset="-122"/>
                <a:cs typeface="Times New Roman" panose="02020603050405020304" pitchFamily="18" charset="0"/>
              </a:rPr>
              <a:t>(depth),</a:t>
            </a:r>
            <a:r>
              <a:rPr lang="zh-CN" altLang="zh-CN" kern="100" dirty="0">
                <a:latin typeface="等线" panose="02010600030101010101" pitchFamily="2" charset="-122"/>
                <a:cs typeface="Times New Roman" panose="02020603050405020304" pitchFamily="18" charset="0"/>
              </a:rPr>
              <a:t>所在的</a:t>
            </a:r>
            <a:r>
              <a:rPr lang="en-US" altLang="zh-CN" kern="100" dirty="0">
                <a:latin typeface="等线" panose="02010600030101010101" pitchFamily="2" charset="-122"/>
                <a:cs typeface="Times New Roman" panose="02020603050405020304" pitchFamily="18" charset="0"/>
              </a:rPr>
              <a:t>B</a:t>
            </a:r>
            <a:r>
              <a:rPr lang="zh-CN" altLang="zh-CN" kern="100" dirty="0">
                <a:latin typeface="等线" panose="02010600030101010101" pitchFamily="2" charset="-122"/>
                <a:cs typeface="Times New Roman" panose="02020603050405020304" pitchFamily="18" charset="0"/>
              </a:rPr>
              <a:t>树节点以及用于指示路径的</a:t>
            </a:r>
            <a:r>
              <a:rPr lang="en-US" altLang="zh-CN" kern="100" dirty="0" err="1">
                <a:latin typeface="等线" panose="02010600030101010101" pitchFamily="2" charset="-122"/>
                <a:cs typeface="Times New Roman" panose="02020603050405020304" pitchFamily="18" charset="0"/>
              </a:rPr>
              <a:t>current_cell</a:t>
            </a:r>
            <a:r>
              <a:rPr lang="zh-CN" altLang="zh-CN" kern="100" dirty="0">
                <a:latin typeface="等线" panose="02010600030101010101" pitchFamily="2" charset="-122"/>
                <a:cs typeface="Times New Roman" panose="02020603050405020304" pitchFamily="18" charset="0"/>
              </a:rPr>
              <a:t>标识</a:t>
            </a:r>
          </a:p>
        </p:txBody>
      </p:sp>
    </p:spTree>
    <p:extLst>
      <p:ext uri="{BB962C8B-B14F-4D97-AF65-F5344CB8AC3E}">
        <p14:creationId xmlns:p14="http://schemas.microsoft.com/office/powerpoint/2010/main" val="275239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94FB6-DB7C-4376-92CA-6812AD98A779}"/>
              </a:ext>
            </a:extLst>
          </p:cNvPr>
          <p:cNvSpPr>
            <a:spLocks noGrp="1"/>
          </p:cNvSpPr>
          <p:nvPr>
            <p:ph type="title"/>
          </p:nvPr>
        </p:nvSpPr>
        <p:spPr>
          <a:xfrm>
            <a:off x="218440" y="-71755"/>
            <a:ext cx="10515600" cy="1325563"/>
          </a:xfrm>
        </p:spPr>
        <p:txBody>
          <a:bodyPr/>
          <a:lstStyle/>
          <a:p>
            <a:r>
              <a:rPr lang="zh-CN" altLang="en-US" dirty="0"/>
              <a:t>游标移动流程图</a:t>
            </a:r>
          </a:p>
        </p:txBody>
      </p:sp>
      <p:pic>
        <p:nvPicPr>
          <p:cNvPr id="9" name="内容占位符 8" descr="图片包含 游戏机&#10;&#10;描述已自动生成">
            <a:extLst>
              <a:ext uri="{FF2B5EF4-FFF2-40B4-BE49-F238E27FC236}">
                <a16:creationId xmlns:a16="http://schemas.microsoft.com/office/drawing/2014/main" id="{0D4D6D44-4B17-402B-BF44-BCB1DB5632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468" y="707613"/>
            <a:ext cx="10890692" cy="6262148"/>
          </a:xfrm>
        </p:spPr>
      </p:pic>
    </p:spTree>
    <p:extLst>
      <p:ext uri="{BB962C8B-B14F-4D97-AF65-F5344CB8AC3E}">
        <p14:creationId xmlns:p14="http://schemas.microsoft.com/office/powerpoint/2010/main" val="200985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3755E-5765-4C0D-AFCD-8C5E6E09FD11}"/>
              </a:ext>
            </a:extLst>
          </p:cNvPr>
          <p:cNvSpPr>
            <a:spLocks noGrp="1"/>
          </p:cNvSpPr>
          <p:nvPr>
            <p:ph type="title"/>
          </p:nvPr>
        </p:nvSpPr>
        <p:spPr>
          <a:xfrm>
            <a:off x="299720" y="172085"/>
            <a:ext cx="10515600" cy="1325563"/>
          </a:xfrm>
        </p:spPr>
        <p:txBody>
          <a:bodyPr/>
          <a:lstStyle/>
          <a:p>
            <a:r>
              <a:rPr lang="zh-CN" altLang="en-US" dirty="0"/>
              <a:t>游标</a:t>
            </a:r>
            <a:r>
              <a:rPr lang="en-US" altLang="zh-CN" dirty="0"/>
              <a:t>seek</a:t>
            </a:r>
            <a:r>
              <a:rPr lang="zh-CN" altLang="en-US" dirty="0"/>
              <a:t>操作流程图</a:t>
            </a:r>
          </a:p>
        </p:txBody>
      </p:sp>
      <p:pic>
        <p:nvPicPr>
          <p:cNvPr id="8" name="内容占位符 7" descr="手机屏幕的截图&#10;&#10;描述已自动生成">
            <a:extLst>
              <a:ext uri="{FF2B5EF4-FFF2-40B4-BE49-F238E27FC236}">
                <a16:creationId xmlns:a16="http://schemas.microsoft.com/office/drawing/2014/main" id="{471888FD-D748-4067-99F0-EA95F3E082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846" b="58832"/>
          <a:stretch/>
        </p:blipFill>
        <p:spPr>
          <a:xfrm>
            <a:off x="-3538777" y="1168400"/>
            <a:ext cx="16364010" cy="6532881"/>
          </a:xfrm>
        </p:spPr>
      </p:pic>
    </p:spTree>
    <p:extLst>
      <p:ext uri="{BB962C8B-B14F-4D97-AF65-F5344CB8AC3E}">
        <p14:creationId xmlns:p14="http://schemas.microsoft.com/office/powerpoint/2010/main" val="233026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238CB-670C-4C65-953C-EAF4F737DC09}"/>
              </a:ext>
            </a:extLst>
          </p:cNvPr>
          <p:cNvSpPr>
            <a:spLocks noGrp="1"/>
          </p:cNvSpPr>
          <p:nvPr>
            <p:ph type="title"/>
          </p:nvPr>
        </p:nvSpPr>
        <p:spPr/>
        <p:txBody>
          <a:bodyPr/>
          <a:lstStyle/>
          <a:p>
            <a:r>
              <a:rPr lang="en-US" altLang="zh-CN" dirty="0" err="1"/>
              <a:t>Dbm</a:t>
            </a:r>
            <a:r>
              <a:rPr lang="zh-CN" altLang="en-US" dirty="0"/>
              <a:t>指令</a:t>
            </a:r>
          </a:p>
        </p:txBody>
      </p:sp>
      <p:sp>
        <p:nvSpPr>
          <p:cNvPr id="6" name="内容占位符 5">
            <a:extLst>
              <a:ext uri="{FF2B5EF4-FFF2-40B4-BE49-F238E27FC236}">
                <a16:creationId xmlns:a16="http://schemas.microsoft.com/office/drawing/2014/main" id="{2FA5A32D-04A0-4E04-AB42-3D5B37FAF525}"/>
              </a:ext>
            </a:extLst>
          </p:cNvPr>
          <p:cNvSpPr>
            <a:spLocks noGrp="1"/>
          </p:cNvSpPr>
          <p:nvPr>
            <p:ph idx="1"/>
          </p:nvPr>
        </p:nvSpPr>
        <p:spPr/>
        <p:txBody>
          <a:bodyPr/>
          <a:lstStyle/>
          <a:p>
            <a:r>
              <a:rPr lang="zh-CN" altLang="en-US" dirty="0"/>
              <a:t>指令跳转</a:t>
            </a:r>
            <a:endParaRPr lang="en-US" altLang="zh-CN" dirty="0"/>
          </a:p>
          <a:p>
            <a:r>
              <a:rPr lang="zh-CN" altLang="en-US" dirty="0"/>
              <a:t>对寄存器赋值</a:t>
            </a:r>
            <a:endParaRPr lang="en-US" altLang="zh-CN" dirty="0"/>
          </a:p>
          <a:p>
            <a:r>
              <a:rPr lang="zh-CN" altLang="en-US" dirty="0"/>
              <a:t>打开</a:t>
            </a:r>
            <a:r>
              <a:rPr lang="en-US" altLang="zh-CN" dirty="0"/>
              <a:t>/</a:t>
            </a:r>
            <a:r>
              <a:rPr lang="zh-CN" altLang="en-US" dirty="0"/>
              <a:t>关闭游标</a:t>
            </a:r>
            <a:endParaRPr lang="en-US" altLang="zh-CN" dirty="0"/>
          </a:p>
          <a:p>
            <a:r>
              <a:rPr lang="zh-CN" altLang="en-US" dirty="0"/>
              <a:t>对游标进行</a:t>
            </a:r>
            <a:r>
              <a:rPr lang="en-US" altLang="zh-CN" dirty="0"/>
              <a:t>seek</a:t>
            </a:r>
            <a:r>
              <a:rPr lang="zh-CN" altLang="en-US" dirty="0"/>
              <a:t>操作</a:t>
            </a:r>
            <a:endParaRPr lang="en-US" altLang="zh-CN" dirty="0"/>
          </a:p>
          <a:p>
            <a:r>
              <a:rPr lang="zh-CN" altLang="en-US" dirty="0"/>
              <a:t>向表中插入数据</a:t>
            </a:r>
            <a:endParaRPr lang="en-US" altLang="zh-CN" dirty="0"/>
          </a:p>
          <a:p>
            <a:r>
              <a:rPr lang="zh-CN" altLang="en-US" dirty="0"/>
              <a:t>返回结果到寄存器中</a:t>
            </a:r>
            <a:endParaRPr lang="en-US" altLang="zh-CN" dirty="0"/>
          </a:p>
          <a:p>
            <a:r>
              <a:rPr lang="zh-CN" altLang="en-US" dirty="0"/>
              <a:t>创建表</a:t>
            </a:r>
            <a:endParaRPr lang="en-US" altLang="zh-CN" dirty="0"/>
          </a:p>
          <a:p>
            <a:endParaRPr lang="zh-CN" altLang="en-US" dirty="0"/>
          </a:p>
        </p:txBody>
      </p:sp>
    </p:spTree>
    <p:extLst>
      <p:ext uri="{BB962C8B-B14F-4D97-AF65-F5344CB8AC3E}">
        <p14:creationId xmlns:p14="http://schemas.microsoft.com/office/powerpoint/2010/main" val="31980136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324</Words>
  <Application>Microsoft Office PowerPoint</Application>
  <PresentationFormat>宽屏</PresentationFormat>
  <Paragraphs>28</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数据库机(database machine)</vt:lpstr>
      <vt:lpstr>PowerPoint 演示文稿</vt:lpstr>
      <vt:lpstr>dbm数据结构</vt:lpstr>
      <vt:lpstr>Cursor类型数据结构</vt:lpstr>
      <vt:lpstr>游标移动流程图</vt:lpstr>
      <vt:lpstr>游标seek操作流程图</vt:lpstr>
      <vt:lpstr>Dbm指令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数据库机(database machine)</dc:title>
  <dc:creator>高 新杰</dc:creator>
  <cp:lastModifiedBy>高 新杰</cp:lastModifiedBy>
  <cp:revision>6</cp:revision>
  <dcterms:created xsi:type="dcterms:W3CDTF">2020-01-07T19:04:37Z</dcterms:created>
  <dcterms:modified xsi:type="dcterms:W3CDTF">2020-01-07T19:57:00Z</dcterms:modified>
</cp:coreProperties>
</file>