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83" r:id="rId7"/>
    <p:sldId id="261" r:id="rId8"/>
    <p:sldId id="267" r:id="rId9"/>
    <p:sldId id="262" r:id="rId10"/>
    <p:sldId id="268" r:id="rId11"/>
    <p:sldId id="263" r:id="rId12"/>
    <p:sldId id="269" r:id="rId13"/>
    <p:sldId id="264" r:id="rId14"/>
    <p:sldId id="265" r:id="rId15"/>
    <p:sldId id="266" r:id="rId16"/>
    <p:sldId id="281" r:id="rId17"/>
    <p:sldId id="284" r:id="rId18"/>
    <p:sldId id="270" r:id="rId19"/>
    <p:sldId id="271" r:id="rId20"/>
    <p:sldId id="272" r:id="rId21"/>
    <p:sldId id="273" r:id="rId22"/>
    <p:sldId id="274" r:id="rId23"/>
    <p:sldId id="282" r:id="rId24"/>
    <p:sldId id="276" r:id="rId25"/>
    <p:sldId id="277" r:id="rId26"/>
    <p:sldId id="278" r:id="rId27"/>
    <p:sldId id="279" r:id="rId28"/>
    <p:sldId id="280" r:id="rId29"/>
    <p:sldId id="287" r:id="rId30"/>
    <p:sldId id="289" r:id="rId31"/>
    <p:sldId id="288" r:id="rId32"/>
    <p:sldId id="275" r:id="rId33"/>
    <p:sldId id="290" r:id="rId34"/>
    <p:sldId id="286" r:id="rId35"/>
    <p:sldId id="28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5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5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6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3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58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16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3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6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102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85" r:id="rId6"/>
    <p:sldLayoutId id="2147483681" r:id="rId7"/>
    <p:sldLayoutId id="2147483682" r:id="rId8"/>
    <p:sldLayoutId id="2147483683" r:id="rId9"/>
    <p:sldLayoutId id="2147483684" r:id="rId10"/>
    <p:sldLayoutId id="214748368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2AF77-BEAD-4428-A269-DF23F3290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chemeClr val="tx1"/>
                </a:solidFill>
              </a:rPr>
              <a:t>I can’t believe it’s not butter…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 churning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conundrum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1BB2A-D795-4C5C-BF56-ADD769DBC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200" dirty="0"/>
              <a:t>By</a:t>
            </a:r>
          </a:p>
          <a:p>
            <a:r>
              <a:rPr lang="en-US" sz="2200" dirty="0"/>
              <a:t>George Gee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DE4ABD-556B-4AAE-8978-023BA4220A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7" r="177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44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D054-B30E-42F8-9E50-F9EB48E77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533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Dimensionality reduction (MCA)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4EBB2-2BDE-42D3-BA63-50AF88B02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1546757"/>
            <a:ext cx="5194769" cy="557784"/>
          </a:xfrm>
        </p:spPr>
        <p:txBody>
          <a:bodyPr/>
          <a:lstStyle/>
          <a:p>
            <a:pPr algn="ctr"/>
            <a:r>
              <a:rPr lang="en-US" dirty="0"/>
              <a:t>Data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EFB1900-3E91-4D99-B401-47E054BDC6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2368267"/>
            <a:ext cx="5194300" cy="37600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775279-3559-4060-BE76-7E89B82DD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6037" y="1551168"/>
            <a:ext cx="5194770" cy="553373"/>
          </a:xfrm>
        </p:spPr>
        <p:txBody>
          <a:bodyPr/>
          <a:lstStyle/>
          <a:p>
            <a:pPr algn="ctr"/>
            <a:r>
              <a:rPr lang="en-US" dirty="0"/>
              <a:t>Data 2 : 90% 20 components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330DB37-6C1C-4877-82BB-0FD7074F670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75" y="2368267"/>
            <a:ext cx="5194300" cy="3760075"/>
          </a:xfrm>
        </p:spPr>
      </p:pic>
    </p:spTree>
    <p:extLst>
      <p:ext uri="{BB962C8B-B14F-4D97-AF65-F5344CB8AC3E}">
        <p14:creationId xmlns:p14="http://schemas.microsoft.com/office/powerpoint/2010/main" val="281091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8230E-703F-426E-B6BE-00E39764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533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Dimensionality reduction (FAMD)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F9D18-31E7-48D0-BC33-026C4D50C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1546757"/>
            <a:ext cx="5194769" cy="557784"/>
          </a:xfrm>
        </p:spPr>
        <p:txBody>
          <a:bodyPr/>
          <a:lstStyle/>
          <a:p>
            <a:pPr algn="ctr"/>
            <a:r>
              <a:rPr lang="en-US" dirty="0"/>
              <a:t>Data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037ACE-4557-4120-A690-E4BB1960AF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2368268"/>
            <a:ext cx="4349268" cy="376007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FC438-9883-45AD-89D4-7880FEE51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0346" y="1551168"/>
            <a:ext cx="5194770" cy="553373"/>
          </a:xfrm>
        </p:spPr>
        <p:txBody>
          <a:bodyPr/>
          <a:lstStyle/>
          <a:p>
            <a:pPr algn="ctr"/>
            <a:r>
              <a:rPr lang="en-US" dirty="0"/>
              <a:t>Data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3997F7-716B-41FB-958A-882BA6EA84D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FAMD calls for both categorical and numeric data. The second set consist of only categorical data because I tiered the numeric columns.</a:t>
            </a:r>
          </a:p>
        </p:txBody>
      </p:sp>
    </p:spTree>
    <p:extLst>
      <p:ext uri="{BB962C8B-B14F-4D97-AF65-F5344CB8AC3E}">
        <p14:creationId xmlns:p14="http://schemas.microsoft.com/office/powerpoint/2010/main" val="232400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F66F4-601E-4966-B5ED-EEA337BF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533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Dimensionality reduction (FAMD)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A12E6-9C9D-49FD-A1A5-2A9243037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1546757"/>
            <a:ext cx="5194769" cy="557784"/>
          </a:xfrm>
        </p:spPr>
        <p:txBody>
          <a:bodyPr/>
          <a:lstStyle/>
          <a:p>
            <a:pPr algn="ctr"/>
            <a:r>
              <a:rPr lang="en-US" dirty="0"/>
              <a:t>Data 1: 90% 15 Components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F6D68C9-8E15-48E7-8A81-88F592EB0D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2368267"/>
            <a:ext cx="5194300" cy="376007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034AC-A49C-4079-8FD5-2BD6BBA88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6037" y="1551168"/>
            <a:ext cx="5194770" cy="553373"/>
          </a:xfrm>
        </p:spPr>
        <p:txBody>
          <a:bodyPr/>
          <a:lstStyle/>
          <a:p>
            <a:pPr algn="ctr"/>
            <a:r>
              <a:rPr lang="en-US" dirty="0"/>
              <a:t>Data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B42D0-7582-4B81-BA3A-D2B6BA462C2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FAMD calls for both categorical and numeric data. The second set consist of only categorical data because I tiered the numeric columns.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3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D0A7-3023-445F-834F-8999A5CE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533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Dimensionality reduction (LLE)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928E2-0ECC-4ECD-8FA1-DE17E7EE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1546757"/>
            <a:ext cx="5194769" cy="557784"/>
          </a:xfrm>
        </p:spPr>
        <p:txBody>
          <a:bodyPr/>
          <a:lstStyle/>
          <a:p>
            <a:pPr algn="ctr"/>
            <a:r>
              <a:rPr lang="en-US" dirty="0"/>
              <a:t>Data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F89522-5D49-4389-A228-C24C9C0C03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2368267"/>
            <a:ext cx="5194300" cy="37600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483EF-FEFC-4B65-9C83-E91990FB9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6037" y="1551168"/>
            <a:ext cx="5194770" cy="553373"/>
          </a:xfrm>
        </p:spPr>
        <p:txBody>
          <a:bodyPr/>
          <a:lstStyle/>
          <a:p>
            <a:pPr algn="ctr"/>
            <a:r>
              <a:rPr lang="en-US" dirty="0"/>
              <a:t>Data 2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6950F22-3985-4863-B4AC-063DE77F74C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75" y="2368267"/>
            <a:ext cx="5194300" cy="3760075"/>
          </a:xfrm>
        </p:spPr>
      </p:pic>
    </p:spTree>
    <p:extLst>
      <p:ext uri="{BB962C8B-B14F-4D97-AF65-F5344CB8AC3E}">
        <p14:creationId xmlns:p14="http://schemas.microsoft.com/office/powerpoint/2010/main" val="44178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C567-A4B8-426D-8902-950CE6537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533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Dimensionality reduction (t-SNE)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EFF5E-B273-4273-961E-E8ADD5D2F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025" y="1601825"/>
            <a:ext cx="5194769" cy="557784"/>
          </a:xfrm>
        </p:spPr>
        <p:txBody>
          <a:bodyPr/>
          <a:lstStyle/>
          <a:p>
            <a:pPr algn="ctr"/>
            <a:r>
              <a:rPr lang="en-US" dirty="0"/>
              <a:t>Data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8332D23-65BD-46C7-BF4B-5651FF7F81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2478403"/>
            <a:ext cx="5194300" cy="364993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09861-181C-471F-BC32-1BDB4A68A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6039" y="1601825"/>
            <a:ext cx="5194770" cy="553373"/>
          </a:xfrm>
        </p:spPr>
        <p:txBody>
          <a:bodyPr/>
          <a:lstStyle/>
          <a:p>
            <a:pPr algn="ctr"/>
            <a:r>
              <a:rPr lang="en-US" dirty="0"/>
              <a:t>Data 2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C52D3BD-F8DA-41C1-86E1-60FEBB045F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75" y="2473992"/>
            <a:ext cx="5194300" cy="3649939"/>
          </a:xfrm>
        </p:spPr>
      </p:pic>
    </p:spTree>
    <p:extLst>
      <p:ext uri="{BB962C8B-B14F-4D97-AF65-F5344CB8AC3E}">
        <p14:creationId xmlns:p14="http://schemas.microsoft.com/office/powerpoint/2010/main" val="267081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FC0B-CDCE-4473-9D19-A6AC5CE32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533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Dimensionality reduction (UMAP)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D045E-0469-4B6E-A4DF-3F8E41DC7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1546757"/>
            <a:ext cx="5194769" cy="557784"/>
          </a:xfrm>
        </p:spPr>
        <p:txBody>
          <a:bodyPr/>
          <a:lstStyle/>
          <a:p>
            <a:pPr algn="ctr"/>
            <a:r>
              <a:rPr lang="en-US" dirty="0"/>
              <a:t>Data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749DA5-6A2C-449A-AF98-1449DB06FF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2368268"/>
            <a:ext cx="5194300" cy="376007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19B206-29BB-40B5-B5C6-BDE7AF264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6037" y="1551168"/>
            <a:ext cx="5194770" cy="553373"/>
          </a:xfrm>
        </p:spPr>
        <p:txBody>
          <a:bodyPr/>
          <a:lstStyle/>
          <a:p>
            <a:pPr algn="ctr"/>
            <a:r>
              <a:rPr lang="en-US" dirty="0"/>
              <a:t>Data 2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6248EB6-9170-4D58-84DC-600FE583E0D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75" y="2368268"/>
            <a:ext cx="5194300" cy="3760073"/>
          </a:xfrm>
        </p:spPr>
      </p:pic>
    </p:spTree>
    <p:extLst>
      <p:ext uri="{BB962C8B-B14F-4D97-AF65-F5344CB8AC3E}">
        <p14:creationId xmlns:p14="http://schemas.microsoft.com/office/powerpoint/2010/main" val="185834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C2EC-E40F-48BD-AA77-2ABC7FCB2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533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Deciding which reduction for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B8069-3D5F-47C4-945F-19259E805B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Data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FB349-2C76-48F4-8CD5-D8D3FB83B7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FAMD reduction showed two distinct clusters. ‘Yes’ churned targets were bunched together within their larger clusters. </a:t>
            </a:r>
          </a:p>
          <a:p>
            <a:r>
              <a:rPr lang="en-US" dirty="0"/>
              <a:t>t-SNE reduction had distinct regions that gradually shifted from no to yes and vice versa.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E0ABE-0BC1-4562-930D-C551FD3B9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Data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539E2-FBA6-4613-9523-CFAABFF4F4C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MCA reduction mapped two distinct clusters.</a:t>
            </a:r>
          </a:p>
          <a:p>
            <a:r>
              <a:rPr lang="en-US" dirty="0"/>
              <a:t>t-SNE reduction had more overall clusters mapped but also had more homogenous clusters. </a:t>
            </a:r>
          </a:p>
        </p:txBody>
      </p:sp>
    </p:spTree>
    <p:extLst>
      <p:ext uri="{BB962C8B-B14F-4D97-AF65-F5344CB8AC3E}">
        <p14:creationId xmlns:p14="http://schemas.microsoft.com/office/powerpoint/2010/main" val="391828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F79C-7E69-4CDA-9D2D-C9272DB7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596" y="1996169"/>
            <a:ext cx="5514807" cy="553373"/>
          </a:xfrm>
        </p:spPr>
        <p:txBody>
          <a:bodyPr>
            <a:normAutofit fontScale="90000"/>
          </a:bodyPr>
          <a:lstStyle/>
          <a:p>
            <a:r>
              <a:rPr lang="en-US" dirty="0"/>
              <a:t>Dive on in… the clusters fine</a:t>
            </a:r>
          </a:p>
        </p:txBody>
      </p:sp>
    </p:spTree>
    <p:extLst>
      <p:ext uri="{BB962C8B-B14F-4D97-AF65-F5344CB8AC3E}">
        <p14:creationId xmlns:p14="http://schemas.microsoft.com/office/powerpoint/2010/main" val="132052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6EBB3-6F83-4D79-9DE6-13B78C8D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533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Clustering (</a:t>
            </a:r>
            <a:r>
              <a:rPr lang="en-US" dirty="0" err="1"/>
              <a:t>Kmeans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EB241-DA3A-4A3E-A930-29F497155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6" y="1558517"/>
            <a:ext cx="1833036" cy="557784"/>
          </a:xfrm>
        </p:spPr>
        <p:txBody>
          <a:bodyPr/>
          <a:lstStyle/>
          <a:p>
            <a:pPr algn="ctr"/>
            <a:r>
              <a:rPr lang="en-US" dirty="0"/>
              <a:t>Data 1: FAMD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645F5-5C44-4F32-AE18-65FB331F3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6675" y="1555435"/>
            <a:ext cx="2014944" cy="553373"/>
          </a:xfrm>
        </p:spPr>
        <p:txBody>
          <a:bodyPr/>
          <a:lstStyle/>
          <a:p>
            <a:pPr algn="ctr"/>
            <a:r>
              <a:rPr lang="en-US" dirty="0"/>
              <a:t>Data 2: MCA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EB73B051-1B6D-408F-808E-D6779D5196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2391786"/>
            <a:ext cx="5194300" cy="3736553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0FD9AF3-0F53-4150-A9F5-A97D50219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104" y="1283031"/>
            <a:ext cx="2095792" cy="109552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C26DF3F-A376-408C-8614-EBA5830C0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52" y="5574968"/>
            <a:ext cx="3991532" cy="1170621"/>
          </a:xfrm>
          <a:prstGeom prst="rect">
            <a:avLst/>
          </a:prstGeom>
        </p:spPr>
      </p:pic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EC06DCE0-F2D3-410C-9912-B58FD2942CE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75" y="2391786"/>
            <a:ext cx="5194300" cy="3736553"/>
          </a:xfr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64F467A-6A00-4071-A0F6-E980C0FD05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333" y="1306847"/>
            <a:ext cx="2152950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6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4780-DBAB-4982-A667-4CC73DC1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533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Clustering (Gaussian Mixture)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F575A-4900-4942-BC34-15B9ACB0B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1546757"/>
            <a:ext cx="1853665" cy="557784"/>
          </a:xfrm>
        </p:spPr>
        <p:txBody>
          <a:bodyPr/>
          <a:lstStyle/>
          <a:p>
            <a:pPr algn="ctr"/>
            <a:r>
              <a:rPr lang="en-US" dirty="0"/>
              <a:t>Data 1: FAMD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4B0BE4-F374-4800-B387-33C06F356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6037" y="1551168"/>
            <a:ext cx="2547210" cy="553373"/>
          </a:xfrm>
        </p:spPr>
        <p:txBody>
          <a:bodyPr/>
          <a:lstStyle/>
          <a:p>
            <a:pPr algn="ctr"/>
            <a:r>
              <a:rPr lang="en-US" dirty="0"/>
              <a:t>Data 2: MCA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25E931CF-A084-467D-A207-24CADDE928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2368265"/>
            <a:ext cx="5194300" cy="3760075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4445B3B-4687-41AC-9E60-EAA2B8D19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856" y="1282648"/>
            <a:ext cx="2095792" cy="10860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BB12234-4B89-4B22-A8E7-CFE412EEA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27" y="5568451"/>
            <a:ext cx="3801005" cy="1086003"/>
          </a:xfrm>
          <a:prstGeom prst="rect">
            <a:avLst/>
          </a:prstGeom>
        </p:spPr>
      </p:pic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69AD6C83-406B-417C-B82A-286362B56D7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75" y="2368265"/>
            <a:ext cx="5194300" cy="3760075"/>
          </a:xfr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AF73DE7-3BA7-46D7-8CD0-AF7E6A1B8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089" y="1282648"/>
            <a:ext cx="1314633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269C-B14C-4D1A-AE7D-3C8296D4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11474-1304-4FE2-83C8-8B82B0EA33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 IBM Sample Data Set of customer churn for a telecommunications company. </a:t>
            </a:r>
          </a:p>
          <a:p>
            <a:r>
              <a:rPr lang="en-US" dirty="0"/>
              <a:t>The goal is to cluster the customers to find which characteristics (features) lead to higher churn rates. </a:t>
            </a:r>
          </a:p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8771AC9-A974-4167-AB64-7B563C262A1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85395010"/>
              </p:ext>
            </p:extLst>
          </p:nvPr>
        </p:nvGraphicFramePr>
        <p:xfrm>
          <a:off x="6416042" y="1536147"/>
          <a:ext cx="51943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150">
                  <a:extLst>
                    <a:ext uri="{9D8B030D-6E8A-4147-A177-3AD203B41FA5}">
                      <a16:colId xmlns:a16="http://schemas.microsoft.com/office/drawing/2014/main" val="2740093857"/>
                    </a:ext>
                  </a:extLst>
                </a:gridCol>
                <a:gridCol w="2597150">
                  <a:extLst>
                    <a:ext uri="{9D8B030D-6E8A-4147-A177-3AD203B41FA5}">
                      <a16:colId xmlns:a16="http://schemas.microsoft.com/office/drawing/2014/main" val="257394791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923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N = Numeric : O =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Online Backup (O)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270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 ID (O)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Device Protection (O)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16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 (O)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 Support (O)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04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Senior Citizen 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Streaming TV (O)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335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Partner (O)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Streaming Movies (O)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27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Dependents (O)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Contract (O)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907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Tenure 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Paperless Billing (O)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6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 Service (O)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 Method (O)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03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Multiple Lines (O)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Monthly Charges 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0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Internet Service (O)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Charges (O)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2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Online Security (O)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Churn (O) ((Target))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754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43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C6F0-1F6C-4952-AFE7-3A03BF304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533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Clustering (mean shift)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A7224-235A-4CC8-A0D6-E879F04F4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4" y="1546757"/>
            <a:ext cx="1789866" cy="557784"/>
          </a:xfrm>
        </p:spPr>
        <p:txBody>
          <a:bodyPr/>
          <a:lstStyle/>
          <a:p>
            <a:pPr algn="ctr"/>
            <a:r>
              <a:rPr lang="en-US" dirty="0"/>
              <a:t>Data 1: FAMD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48077-3BE7-4969-BCDD-154678199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6037" y="1551168"/>
            <a:ext cx="1707237" cy="553373"/>
          </a:xfrm>
        </p:spPr>
        <p:txBody>
          <a:bodyPr/>
          <a:lstStyle/>
          <a:p>
            <a:pPr algn="ctr"/>
            <a:r>
              <a:rPr lang="en-US" dirty="0"/>
              <a:t>Data 2: MCA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59881E0-AC05-49C0-A25C-9A3D6E29FC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2368266"/>
            <a:ext cx="5194300" cy="3760075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C6FE10E-CB71-40FE-9791-3B3B22384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60" y="1282648"/>
            <a:ext cx="2105319" cy="10860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68C9514-7946-4201-8338-5F98867FF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93" y="5575352"/>
            <a:ext cx="3801005" cy="1086002"/>
          </a:xfrm>
          <a:prstGeom prst="rect">
            <a:avLst/>
          </a:prstGeo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8A159465-C491-4194-9DFC-FF258EE5163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75" y="2368266"/>
            <a:ext cx="5194300" cy="3760075"/>
          </a:xfr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336DE9C-34BB-4771-802A-BD7550D350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806" y="1320370"/>
            <a:ext cx="1286054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8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CC672-9FEF-4B3D-8FD1-613C3305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533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Clustering (agglomerative)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0F4D1-55C0-4B2E-B274-8C47D1E7B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1546757"/>
            <a:ext cx="1874930" cy="557784"/>
          </a:xfrm>
        </p:spPr>
        <p:txBody>
          <a:bodyPr/>
          <a:lstStyle/>
          <a:p>
            <a:pPr algn="ctr"/>
            <a:r>
              <a:rPr lang="en-US" dirty="0"/>
              <a:t>Data 1: FAMD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390B4-7536-419C-B689-01A3BCAC2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6038" y="1551168"/>
            <a:ext cx="1874930" cy="553373"/>
          </a:xfrm>
        </p:spPr>
        <p:txBody>
          <a:bodyPr/>
          <a:lstStyle/>
          <a:p>
            <a:pPr algn="ctr"/>
            <a:r>
              <a:rPr lang="en-US" dirty="0"/>
              <a:t>Data 2: MCA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6936505-8793-4D3B-AFA5-B39893156A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2368266"/>
            <a:ext cx="5194300" cy="3760073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E8A4CB-83BF-4331-A9A5-45443DADB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122" y="1301701"/>
            <a:ext cx="2314898" cy="10478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10D30F-9A98-48C4-BA76-EF3CCEB8A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5" y="5465135"/>
            <a:ext cx="3791479" cy="1189340"/>
          </a:xfrm>
          <a:prstGeom prst="rect">
            <a:avLst/>
          </a:prstGeo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7D46AA2F-E911-4398-9293-6A525F99CE9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75" y="2368266"/>
            <a:ext cx="5194300" cy="3760073"/>
          </a:xfr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2F8ECE2-B913-4141-B405-ECC092D57B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968" y="1266392"/>
            <a:ext cx="2381582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3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CAB8A-1BE1-4831-9A5B-A8410771E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533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Clustering (</a:t>
            </a:r>
            <a:r>
              <a:rPr lang="en-US" dirty="0" err="1"/>
              <a:t>dbscan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3E6-6163-40BA-990E-6EB825540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1546757"/>
            <a:ext cx="1757972" cy="557784"/>
          </a:xfrm>
        </p:spPr>
        <p:txBody>
          <a:bodyPr/>
          <a:lstStyle/>
          <a:p>
            <a:pPr algn="ctr"/>
            <a:r>
              <a:rPr lang="en-US" dirty="0"/>
              <a:t>Data 1: FAMD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CD8A0D-A2F6-4759-B579-ECB9F8A21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6037" y="1551168"/>
            <a:ext cx="1757972" cy="553373"/>
          </a:xfrm>
        </p:spPr>
        <p:txBody>
          <a:bodyPr/>
          <a:lstStyle/>
          <a:p>
            <a:pPr algn="ctr"/>
            <a:r>
              <a:rPr lang="en-US" dirty="0"/>
              <a:t>Data 2: MCA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ECEAE47-7A0C-4E4F-97AE-06EB47B5EA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2368267"/>
            <a:ext cx="5194300" cy="3760075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9946C3-5409-4203-BADD-590619A05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164" y="1291792"/>
            <a:ext cx="2305372" cy="10764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6C840BF-B8D2-43F9-9182-9E13B2D6B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047" y="5566207"/>
            <a:ext cx="3781953" cy="1078721"/>
          </a:xfrm>
          <a:prstGeom prst="rect">
            <a:avLst/>
          </a:prstGeo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BBA922EA-EAD1-4496-8145-58C9420F92B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75" y="2368267"/>
            <a:ext cx="5194300" cy="3197940"/>
          </a:xfr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1D83FE-B0F5-4CEF-936F-D45500B889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009" y="1362653"/>
            <a:ext cx="1533739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1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532461-E255-40C7-9CA0-BAE49702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777" y="1201887"/>
            <a:ext cx="3480445" cy="552486"/>
          </a:xfrm>
        </p:spPr>
        <p:txBody>
          <a:bodyPr>
            <a:normAutofit fontScale="90000"/>
          </a:bodyPr>
          <a:lstStyle/>
          <a:p>
            <a:r>
              <a:rPr lang="en-US" dirty="0"/>
              <a:t>T-</a:t>
            </a:r>
            <a:r>
              <a:rPr lang="en-US" dirty="0" err="1"/>
              <a:t>sne</a:t>
            </a:r>
            <a:r>
              <a:rPr lang="en-US" dirty="0"/>
              <a:t> comparisons</a:t>
            </a:r>
          </a:p>
        </p:txBody>
      </p:sp>
    </p:spTree>
    <p:extLst>
      <p:ext uri="{BB962C8B-B14F-4D97-AF65-F5344CB8AC3E}">
        <p14:creationId xmlns:p14="http://schemas.microsoft.com/office/powerpoint/2010/main" val="330447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6EBB3-6F83-4D79-9DE6-13B78C8D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533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Clustering (</a:t>
            </a:r>
            <a:r>
              <a:rPr lang="en-US" dirty="0" err="1"/>
              <a:t>Kmeans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EB241-DA3A-4A3E-A930-29F497155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7" y="1551024"/>
            <a:ext cx="1790504" cy="557784"/>
          </a:xfrm>
        </p:spPr>
        <p:txBody>
          <a:bodyPr/>
          <a:lstStyle/>
          <a:p>
            <a:pPr algn="ctr"/>
            <a:r>
              <a:rPr lang="en-US" dirty="0"/>
              <a:t>Data 1: t-SNE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645F5-5C44-4F32-AE18-65FB331F3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6039" y="1551024"/>
            <a:ext cx="1790504" cy="553373"/>
          </a:xfrm>
        </p:spPr>
        <p:txBody>
          <a:bodyPr/>
          <a:lstStyle/>
          <a:p>
            <a:pPr algn="ctr"/>
            <a:r>
              <a:rPr lang="en-US" dirty="0"/>
              <a:t>Data 2: t-SNE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B362488B-A4F8-42D8-890A-01D27E6939C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75" y="2372390"/>
            <a:ext cx="5194300" cy="3751541"/>
          </a:xfr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6FEF97-216D-4B77-80C2-6A3826CC8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543" y="1283031"/>
            <a:ext cx="2095792" cy="1066949"/>
          </a:xfrm>
          <a:prstGeom prst="rect">
            <a:avLst/>
          </a:prstGeom>
        </p:spPr>
      </p:pic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FFE770AD-077D-44ED-86D1-DB30D2E600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2372390"/>
            <a:ext cx="5194300" cy="3751541"/>
          </a:xfr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9F65C3E-4A97-427E-8C17-B7C17359B2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61" y="1283031"/>
            <a:ext cx="2010056" cy="104789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D770A5F-C5E4-4879-977E-B682D14362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8" y="5306976"/>
            <a:ext cx="3924848" cy="120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3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4780-DBAB-4982-A667-4CC73DC1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533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Clustering (Gaussian Mixture)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F575A-4900-4942-BC34-15B9ACB0B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1546757"/>
            <a:ext cx="1672911" cy="557784"/>
          </a:xfrm>
        </p:spPr>
        <p:txBody>
          <a:bodyPr/>
          <a:lstStyle/>
          <a:p>
            <a:pPr algn="ctr"/>
            <a:r>
              <a:rPr lang="en-US" dirty="0"/>
              <a:t>Data 1: t-SNE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4B0BE4-F374-4800-B387-33C06F356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6038" y="1551168"/>
            <a:ext cx="1672911" cy="553373"/>
          </a:xfrm>
        </p:spPr>
        <p:txBody>
          <a:bodyPr/>
          <a:lstStyle/>
          <a:p>
            <a:pPr algn="ctr"/>
            <a:r>
              <a:rPr lang="en-US" dirty="0"/>
              <a:t>Data 2: t-SNE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2DE0199-D3AC-4EEA-8B90-EF4670DB5E2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75" y="2368266"/>
            <a:ext cx="5194300" cy="3760074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5A399C-3933-48D2-AF02-6BFA8042A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949" y="1283031"/>
            <a:ext cx="2105319" cy="1066949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682037F0-208A-4C56-BFDD-215970B201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2368266"/>
            <a:ext cx="5194300" cy="3760073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82ABCD0-48BD-4A9D-8DFC-E841A2160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102" y="1320370"/>
            <a:ext cx="2010056" cy="104789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C777895-2FD5-4AF4-BF58-2BDD793B37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2" y="5311243"/>
            <a:ext cx="3791479" cy="108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1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C6F0-1F6C-4952-AFE7-3A03BF304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533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Clustering (mean shift)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A7224-235A-4CC8-A0D6-E879F04F4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4" y="1546757"/>
            <a:ext cx="1843030" cy="557784"/>
          </a:xfrm>
        </p:spPr>
        <p:txBody>
          <a:bodyPr/>
          <a:lstStyle/>
          <a:p>
            <a:pPr algn="ctr"/>
            <a:r>
              <a:rPr lang="en-US" dirty="0"/>
              <a:t>Data 1: t-SNE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48077-3BE7-4969-BCDD-154678199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6037" y="1551168"/>
            <a:ext cx="1843030" cy="553373"/>
          </a:xfrm>
        </p:spPr>
        <p:txBody>
          <a:bodyPr/>
          <a:lstStyle/>
          <a:p>
            <a:pPr algn="ctr"/>
            <a:r>
              <a:rPr lang="en-US" dirty="0"/>
              <a:t>Data 2: t-SNE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57436F3-6878-42F3-A1EB-04A6BFEBA25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75" y="2368267"/>
            <a:ext cx="5194300" cy="3760075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CB4A5C-4A9C-4D56-9308-2F4D34852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067" y="1291802"/>
            <a:ext cx="3479277" cy="1076475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929B43DF-94B7-4896-9DA4-30E1FC13F9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2368267"/>
            <a:ext cx="5194300" cy="3760075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3C5E091-F1B8-4FAF-A05A-CC1ED8C8AE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224" y="1283031"/>
            <a:ext cx="2676899" cy="104789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F580C3E-E534-4D0B-8DA7-26DFA8B38D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483" y="2884299"/>
            <a:ext cx="3820058" cy="159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0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CC672-9FEF-4B3D-8FD1-613C3305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533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Clustering (agglomerative)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0F4D1-55C0-4B2E-B274-8C47D1E7B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1546757"/>
            <a:ext cx="1789869" cy="557784"/>
          </a:xfrm>
        </p:spPr>
        <p:txBody>
          <a:bodyPr/>
          <a:lstStyle/>
          <a:p>
            <a:pPr algn="ctr"/>
            <a:r>
              <a:rPr lang="en-US" dirty="0"/>
              <a:t>Data 1: t-SNE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390B4-7536-419C-B689-01A3BCAC2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6037" y="1551168"/>
            <a:ext cx="1789869" cy="553373"/>
          </a:xfrm>
        </p:spPr>
        <p:txBody>
          <a:bodyPr/>
          <a:lstStyle/>
          <a:p>
            <a:pPr algn="ctr"/>
            <a:r>
              <a:rPr lang="en-US" dirty="0"/>
              <a:t>Data 2: t-SNE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3F832193-3826-4FB0-824D-430E97A22DF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75" y="2368266"/>
            <a:ext cx="5194300" cy="3760074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952D6C6-DE2C-4EC0-A8BE-A243DA5D4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906" y="1235966"/>
            <a:ext cx="2172003" cy="1086002"/>
          </a:xfrm>
          <a:prstGeom prst="rect">
            <a:avLst/>
          </a:prstGeo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26472E61-5D5D-46E6-94A0-30D02B1B0C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2368266"/>
            <a:ext cx="5194300" cy="3760074"/>
          </a:xfr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29D0BD7-B93A-4C5C-AD00-6A7E2BAAFC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60" y="1269969"/>
            <a:ext cx="2162477" cy="10478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814BF62-6E5E-4CA4-BCFD-A345DC5CE4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75" y="5311243"/>
            <a:ext cx="3781953" cy="115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1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CAB8A-1BE1-4831-9A5B-A8410771E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533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Clustering (</a:t>
            </a:r>
            <a:r>
              <a:rPr lang="en-US" dirty="0" err="1"/>
              <a:t>dbscan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3E6-6163-40BA-990E-6EB825540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4" y="1546757"/>
            <a:ext cx="1726072" cy="557784"/>
          </a:xfrm>
        </p:spPr>
        <p:txBody>
          <a:bodyPr/>
          <a:lstStyle/>
          <a:p>
            <a:pPr algn="ctr"/>
            <a:r>
              <a:rPr lang="en-US" dirty="0"/>
              <a:t>Data 1: t-SNE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CD8A0D-A2F6-4759-B579-ECB9F8A21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6037" y="1551168"/>
            <a:ext cx="1726072" cy="553373"/>
          </a:xfrm>
        </p:spPr>
        <p:txBody>
          <a:bodyPr/>
          <a:lstStyle/>
          <a:p>
            <a:pPr algn="ctr"/>
            <a:r>
              <a:rPr lang="en-US" dirty="0"/>
              <a:t>Data 2: t-SNE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68DC962-BF2B-4DC4-85C8-3AA935F0822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75" y="2368267"/>
            <a:ext cx="5194300" cy="3760075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EB3593-FB9E-485A-983B-6C321879F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109" y="1287411"/>
            <a:ext cx="2105319" cy="1076475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6BC1A031-7A7D-4584-B3F5-12AAC473BE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2363886"/>
            <a:ext cx="5194300" cy="3760075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3FA41EB-3D13-41EB-B0B3-B2C9A049FB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266" y="1287411"/>
            <a:ext cx="2657846" cy="10764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AC883C0-C30B-43BD-B447-4D56840C0E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61" y="3541971"/>
            <a:ext cx="3810532" cy="140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9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86635-0B61-40D3-AFA3-69B214A8B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533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So you think you can churn???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405E1-BF70-406A-9C97-BD3A53AF6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1283031"/>
            <a:ext cx="5194769" cy="557784"/>
          </a:xfrm>
        </p:spPr>
        <p:txBody>
          <a:bodyPr/>
          <a:lstStyle/>
          <a:p>
            <a:pPr algn="ctr"/>
            <a:r>
              <a:rPr lang="en-US" dirty="0"/>
              <a:t>Data: Version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02FA43F-26FF-43C2-BE2B-F61CE11E7D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2394188"/>
            <a:ext cx="5194300" cy="3466863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EA6730-CAE2-4436-B208-1FAE373FD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6037" y="2394188"/>
            <a:ext cx="5194771" cy="3466863"/>
          </a:xfrm>
        </p:spPr>
        <p:txBody>
          <a:bodyPr/>
          <a:lstStyle/>
          <a:p>
            <a:r>
              <a:rPr lang="en-US" dirty="0"/>
              <a:t>When comparing silhouette scores </a:t>
            </a:r>
            <a:r>
              <a:rPr lang="en-US" dirty="0" err="1"/>
              <a:t>Kmeans</a:t>
            </a:r>
            <a:r>
              <a:rPr lang="en-US" dirty="0"/>
              <a:t> and GMM performed best respectively with FAMD. </a:t>
            </a:r>
          </a:p>
          <a:p>
            <a:r>
              <a:rPr lang="en-US" dirty="0"/>
              <a:t>When comparing adjusted rand scores GMM and </a:t>
            </a:r>
            <a:r>
              <a:rPr lang="en-US" dirty="0" err="1"/>
              <a:t>Kmeans</a:t>
            </a:r>
            <a:r>
              <a:rPr lang="en-US" dirty="0"/>
              <a:t> performed best respectively with t-SNE.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9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0445-D55B-4BE3-86C3-6FA125DF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the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4FB24-6829-42AC-AEEF-6A5F74AE35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Reassigning Column Data Types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CDCB3-9AC6-433D-B0BB-E43EB8552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Senior Citizen is an integer column containing 1’s or 0’s. Changed to ‘Yes’ and ‘No’ accordingly. </a:t>
            </a:r>
          </a:p>
          <a:p>
            <a:r>
              <a:rPr lang="en-US" dirty="0"/>
              <a:t>Total Charges is an object data type. The data contains ‘ ‘ values for some rows. Change ‘ ‘ to ‘nan’, drop nulls (11 rows), reassign column from object to numeric. </a:t>
            </a:r>
          </a:p>
          <a:p>
            <a:r>
              <a:rPr lang="en-US" dirty="0"/>
              <a:t>No other null or mislabeled data exists.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DC1F16-5C5F-4AB8-9B2B-FC46F781E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Same data: two versions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15C272-88A3-439F-BB74-091336333770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81913903"/>
              </p:ext>
            </p:extLst>
          </p:nvPr>
        </p:nvGraphicFramePr>
        <p:xfrm>
          <a:off x="6416675" y="2925763"/>
          <a:ext cx="51943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150">
                  <a:extLst>
                    <a:ext uri="{9D8B030D-6E8A-4147-A177-3AD203B41FA5}">
                      <a16:colId xmlns:a16="http://schemas.microsoft.com/office/drawing/2014/main" val="1325647042"/>
                    </a:ext>
                  </a:extLst>
                </a:gridCol>
                <a:gridCol w="2597150">
                  <a:extLst>
                    <a:ext uri="{9D8B030D-6E8A-4147-A177-3AD203B41FA5}">
                      <a16:colId xmlns:a16="http://schemas.microsoft.com/office/drawing/2014/main" val="4070659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 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56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All “objects” one hot encoded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Numeric columns are 4-tiered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All features scaled (0,1) using </a:t>
                      </a:r>
                      <a:r>
                        <a:rPr lang="en-US" sz="1500" dirty="0" err="1"/>
                        <a:t>MinMaxScaler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Tier 1 (low) &lt; 25% : Tier 2 (medium) &lt;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77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Tier 3 (high) &lt; 75%: Tier 4 (very high) &gt; 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83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Feature Count: 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Feature Count: 19 or 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05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16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6" grpId="0" build="p"/>
      <p:bldP spid="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3D85-926D-4744-945C-2ABBDC44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533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So you think you can churn??? Data version 2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0455F7D-4948-4DF3-9D4D-232094A8EC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2393617"/>
            <a:ext cx="5194300" cy="3467433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D6A45B-7E74-471A-B770-528F63F7945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When comparing silhouette scores Mean Shift and </a:t>
            </a:r>
            <a:r>
              <a:rPr lang="en-US" dirty="0" err="1"/>
              <a:t>DBScan</a:t>
            </a:r>
            <a:r>
              <a:rPr lang="en-US" dirty="0"/>
              <a:t> performed best respectively with MCA. </a:t>
            </a:r>
          </a:p>
          <a:p>
            <a:r>
              <a:rPr lang="en-US" dirty="0"/>
              <a:t>When comparing adjusted rand scores </a:t>
            </a:r>
            <a:r>
              <a:rPr lang="en-US" dirty="0" err="1"/>
              <a:t>Kmeans</a:t>
            </a:r>
            <a:r>
              <a:rPr lang="en-US" dirty="0"/>
              <a:t> and Agglomerative performed best respectively with t-SNE. </a:t>
            </a:r>
          </a:p>
          <a:p>
            <a:r>
              <a:rPr lang="en-US" dirty="0"/>
              <a:t>Version 2 produced far superior silhouette scores than version 1, however version 1 had superior AR scores.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D5B1535-20FB-463F-8FDC-1A9363B63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660" y="1283031"/>
            <a:ext cx="5194300" cy="557213"/>
          </a:xfrm>
        </p:spPr>
        <p:txBody>
          <a:bodyPr/>
          <a:lstStyle/>
          <a:p>
            <a:pPr algn="ctr"/>
            <a:r>
              <a:rPr lang="en-US" dirty="0"/>
              <a:t>Data: Version 2</a:t>
            </a:r>
          </a:p>
        </p:txBody>
      </p:sp>
    </p:spTree>
    <p:extLst>
      <p:ext uri="{BB962C8B-B14F-4D97-AF65-F5344CB8AC3E}">
        <p14:creationId xmlns:p14="http://schemas.microsoft.com/office/powerpoint/2010/main" val="17974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2B5A-A096-400B-8D45-A8D1B5CC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533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Best reduction and cluster combo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E89D1-DF41-44ED-A02A-CD454DD40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1290595"/>
            <a:ext cx="5194769" cy="557784"/>
          </a:xfrm>
        </p:spPr>
        <p:txBody>
          <a:bodyPr/>
          <a:lstStyle/>
          <a:p>
            <a:pPr algn="ctr"/>
            <a:r>
              <a:rPr lang="en-US" dirty="0"/>
              <a:t>Data: Version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335F6-4D61-4026-8AAD-5E6959BADA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combination of </a:t>
            </a:r>
            <a:r>
              <a:rPr lang="en-US" dirty="0" err="1"/>
              <a:t>Kmeans</a:t>
            </a:r>
            <a:r>
              <a:rPr lang="en-US" dirty="0"/>
              <a:t> and GMM with either FAMD or t-SNE will produce the best clustering results based on silhouette scores or AR scores. </a:t>
            </a:r>
          </a:p>
          <a:p>
            <a:r>
              <a:rPr lang="en-US" dirty="0"/>
              <a:t>If leaving the “Tenure”, “Monthly Charges’, and “Total Charges” columns as numeric.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75816-96CD-4C07-9638-92671DFDD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6038" y="1295006"/>
            <a:ext cx="5194770" cy="553373"/>
          </a:xfrm>
        </p:spPr>
        <p:txBody>
          <a:bodyPr/>
          <a:lstStyle/>
          <a:p>
            <a:pPr algn="ctr"/>
            <a:r>
              <a:rPr lang="en-US" dirty="0"/>
              <a:t>Data: Version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956CD-719F-4861-9005-384B6FACAF5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If using version 2 with the bucketed numeric features. It will depend on what kind of metric to define model “goodness”. Silhouette score vs Adjusted rand score. Given the data I would recommend minimizing the randomness of the clusters and go with AR Score. </a:t>
            </a:r>
          </a:p>
        </p:txBody>
      </p:sp>
    </p:spTree>
    <p:extLst>
      <p:ext uri="{BB962C8B-B14F-4D97-AF65-F5344CB8AC3E}">
        <p14:creationId xmlns:p14="http://schemas.microsoft.com/office/powerpoint/2010/main" val="268621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E1594-227F-4236-AFC0-1AF328F0A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53373"/>
          </a:xfrm>
        </p:spPr>
        <p:txBody>
          <a:bodyPr>
            <a:normAutofit fontScale="90000"/>
          </a:bodyPr>
          <a:lstStyle/>
          <a:p>
            <a:r>
              <a:rPr lang="en-US" dirty="0"/>
              <a:t>Churn baby churn…                                   …wait. No!!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7D705-3695-4A02-BBC9-1ACBB1559C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Winners and Losers: Data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BF686-B321-4414-B751-E462ADDB8D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various clustering techniques all picked up on similar trends within the numeric columns. Tenure obviously played a role. Someone who has been with the company for a long time obviously hasn’t churned. When combined with a high monthly cost, newer customers are turned off by high initial bills.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4F8D9-725D-4D46-BAC1-CC9237C49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Winner and Losers: Data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CA5DE-1E2D-4AC7-9B19-A67A17B78C4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Although no numerical aggregations could be ascertained. There is still value in the clustering chunks. Additional resources are available for a deeper breakdown of the chunks. The chunks within data 2 did an overall better job of segmenting where additional resources should be focused. </a:t>
            </a:r>
          </a:p>
        </p:txBody>
      </p:sp>
    </p:spTree>
    <p:extLst>
      <p:ext uri="{BB962C8B-B14F-4D97-AF65-F5344CB8AC3E}">
        <p14:creationId xmlns:p14="http://schemas.microsoft.com/office/powerpoint/2010/main" val="220469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6881-36B2-4107-BE66-123B37539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05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 conclusion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B275FE-8F16-40FC-B406-CC263DB1B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Bucketing the numeric to have all categorical features is ideal. T-SNE coupled with clustering techniques and evaluating based on adjusted rand will minimize the randomness within the clusters. Version 2, t-SNE reduction, and </a:t>
            </a:r>
            <a:r>
              <a:rPr lang="en-US" dirty="0" err="1"/>
              <a:t>Kmeans</a:t>
            </a:r>
            <a:r>
              <a:rPr lang="en-US" dirty="0"/>
              <a:t> as a clustering technique are ideal. </a:t>
            </a:r>
          </a:p>
        </p:txBody>
      </p:sp>
    </p:spTree>
    <p:extLst>
      <p:ext uri="{BB962C8B-B14F-4D97-AF65-F5344CB8AC3E}">
        <p14:creationId xmlns:p14="http://schemas.microsoft.com/office/powerpoint/2010/main" val="38574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7BE4-F4BC-4C1D-81BC-8BAA530B7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100" y="720262"/>
            <a:ext cx="2905719" cy="5533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Improvements??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A6430-347A-4A77-A39F-69CABA1FF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Processing: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A8772-F845-4640-BF14-BE3AB2F7BF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Feature engineering.</a:t>
            </a:r>
          </a:p>
          <a:p>
            <a:r>
              <a:rPr lang="en-US" dirty="0"/>
              <a:t>Dropping correlated features.</a:t>
            </a:r>
          </a:p>
          <a:p>
            <a:r>
              <a:rPr lang="en-US" dirty="0"/>
              <a:t>Fine tuning the dimensionality reductions.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54D9B-A56D-4CEB-B7AA-3F435846D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Clustering: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6BB5FA-954E-410C-885B-3D97CB481B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Fine tuning hyperparameters of the clustering algorithms. </a:t>
            </a:r>
          </a:p>
          <a:p>
            <a:r>
              <a:rPr lang="en-US" dirty="0"/>
              <a:t>Grid searching and cross validating results. </a:t>
            </a:r>
          </a:p>
        </p:txBody>
      </p:sp>
    </p:spTree>
    <p:extLst>
      <p:ext uri="{BB962C8B-B14F-4D97-AF65-F5344CB8AC3E}">
        <p14:creationId xmlns:p14="http://schemas.microsoft.com/office/powerpoint/2010/main" val="426831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A3E65-792C-40BD-8343-2B18CE7E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94E0C-D924-42C9-83AD-F2F96766D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Shout Out….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15D58-6849-4574-BCF8-470FD032F1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… to Kaggle for providing a space to share the data.</a:t>
            </a:r>
          </a:p>
          <a:p>
            <a:r>
              <a:rPr lang="en-US" dirty="0"/>
              <a:t>… to IBM for building the sample dataset. </a:t>
            </a:r>
          </a:p>
          <a:p>
            <a:r>
              <a:rPr lang="en-US" dirty="0"/>
              <a:t>… to </a:t>
            </a:r>
            <a:r>
              <a:rPr lang="en-US" dirty="0" err="1"/>
              <a:t>Thinkful</a:t>
            </a:r>
            <a:r>
              <a:rPr lang="en-US" dirty="0"/>
              <a:t> for providing an opportunity to excel.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70D3F-0206-4EEE-AABC-6335E4E69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96791" y="5140011"/>
            <a:ext cx="5194770" cy="553373"/>
          </a:xfrm>
        </p:spPr>
        <p:txBody>
          <a:bodyPr/>
          <a:lstStyle/>
          <a:p>
            <a:pPr algn="ctr"/>
            <a:r>
              <a:rPr lang="en-US" sz="4000" dirty="0"/>
              <a:t>Have a great day!!</a:t>
            </a:r>
          </a:p>
        </p:txBody>
      </p:sp>
    </p:spTree>
    <p:extLst>
      <p:ext uri="{BB962C8B-B14F-4D97-AF65-F5344CB8AC3E}">
        <p14:creationId xmlns:p14="http://schemas.microsoft.com/office/powerpoint/2010/main" val="306614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CF2BDC-998F-4AB0-AF9A-809B37CA1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711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Visualizing features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6C06560-9DE3-4B3A-AF16-42C598DA2C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1300838"/>
            <a:ext cx="5194300" cy="4827504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7A9C840-BAC4-40FC-8A6B-3A659ADA4B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085" y="1300837"/>
            <a:ext cx="5194300" cy="5121228"/>
          </a:xfrm>
        </p:spPr>
      </p:pic>
    </p:spTree>
    <p:extLst>
      <p:ext uri="{BB962C8B-B14F-4D97-AF65-F5344CB8AC3E}">
        <p14:creationId xmlns:p14="http://schemas.microsoft.com/office/powerpoint/2010/main" val="428991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C864-9D75-4096-9598-7BC357E1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602784"/>
          </a:xfrm>
        </p:spPr>
        <p:txBody>
          <a:bodyPr/>
          <a:lstStyle/>
          <a:p>
            <a:pPr algn="ctr"/>
            <a:r>
              <a:rPr lang="en-US" dirty="0"/>
              <a:t>Visualizing features part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98C58-9EB5-40C6-8D0B-1D450C795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9853" y="1276920"/>
            <a:ext cx="5194769" cy="557784"/>
          </a:xfrm>
        </p:spPr>
        <p:txBody>
          <a:bodyPr/>
          <a:lstStyle/>
          <a:p>
            <a:pPr algn="ctr"/>
            <a:r>
              <a:rPr lang="en-US" sz="1500" dirty="0"/>
              <a:t>Tenure, Monthly Charges, Total Charges as Numeric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36E051-A4D6-4895-9294-6879950394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93" y="1894014"/>
            <a:ext cx="8094673" cy="153498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BB5A2-5F19-4C70-A6CA-5C9313033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0964" y="4036465"/>
            <a:ext cx="5194770" cy="553373"/>
          </a:xfrm>
        </p:spPr>
        <p:txBody>
          <a:bodyPr/>
          <a:lstStyle/>
          <a:p>
            <a:pPr algn="ctr"/>
            <a:r>
              <a:rPr lang="en-US" sz="1500" dirty="0"/>
              <a:t>Tenure, Monthly Charges, Total Charges as Tiers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861D38F-65C4-41FB-AE81-838556F67EC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137" y="4710223"/>
            <a:ext cx="8094673" cy="1799903"/>
          </a:xfrm>
        </p:spPr>
      </p:pic>
    </p:spTree>
    <p:extLst>
      <p:ext uri="{BB962C8B-B14F-4D97-AF65-F5344CB8AC3E}">
        <p14:creationId xmlns:p14="http://schemas.microsoft.com/office/powerpoint/2010/main" val="357549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FE32-06EB-4623-A844-077DB8268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8606" y="1963034"/>
            <a:ext cx="6074788" cy="553373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335882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7F01-F85C-404F-AC23-67BD0BF6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533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Dimensionality reduction (PCA)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B415A-BC09-49ED-809F-B4C123ABA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025" y="1693108"/>
            <a:ext cx="5194769" cy="557784"/>
          </a:xfrm>
        </p:spPr>
        <p:txBody>
          <a:bodyPr/>
          <a:lstStyle/>
          <a:p>
            <a:pPr algn="ctr"/>
            <a:r>
              <a:rPr lang="en-US" dirty="0"/>
              <a:t>Data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B940D9-56C1-470A-AAF2-6BB18E0F44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2360428"/>
            <a:ext cx="5194300" cy="350062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FB20E-0563-44EC-8C27-7D6E84B2C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5567" y="1697519"/>
            <a:ext cx="5194770" cy="553373"/>
          </a:xfrm>
        </p:spPr>
        <p:txBody>
          <a:bodyPr/>
          <a:lstStyle/>
          <a:p>
            <a:pPr algn="ctr"/>
            <a:r>
              <a:rPr lang="en-US" dirty="0"/>
              <a:t>Data 2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8E05054-6792-4E83-9334-C9EB83929A3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37" y="2360428"/>
            <a:ext cx="5194300" cy="3500623"/>
          </a:xfrm>
        </p:spPr>
      </p:pic>
    </p:spTree>
    <p:extLst>
      <p:ext uri="{BB962C8B-B14F-4D97-AF65-F5344CB8AC3E}">
        <p14:creationId xmlns:p14="http://schemas.microsoft.com/office/powerpoint/2010/main" val="252343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96CE-FFD4-4FDF-AE9F-75693A0B4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533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Dimensionality reduction (PCA)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4C92D-EB90-49D5-BF5F-1EAD8745E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1693108"/>
            <a:ext cx="5194769" cy="557784"/>
          </a:xfrm>
        </p:spPr>
        <p:txBody>
          <a:bodyPr/>
          <a:lstStyle/>
          <a:p>
            <a:pPr algn="ctr"/>
            <a:r>
              <a:rPr lang="en-US" dirty="0"/>
              <a:t>Data : 90% 16 components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ED73D19-152B-414F-9D32-F7BDCAF3B9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2250892"/>
            <a:ext cx="5194300" cy="387745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57891C-E386-467D-96F8-0C1DFA9D9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6037" y="1704941"/>
            <a:ext cx="5194770" cy="553373"/>
          </a:xfrm>
        </p:spPr>
        <p:txBody>
          <a:bodyPr/>
          <a:lstStyle/>
          <a:p>
            <a:pPr algn="ctr"/>
            <a:r>
              <a:rPr lang="en-US" dirty="0"/>
              <a:t>Data 2 : 90% 20 components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F4D26A0-92EB-492F-AC26-E01D1966F59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75" y="2258314"/>
            <a:ext cx="5194300" cy="3870028"/>
          </a:xfrm>
        </p:spPr>
      </p:pic>
    </p:spTree>
    <p:extLst>
      <p:ext uri="{BB962C8B-B14F-4D97-AF65-F5344CB8AC3E}">
        <p14:creationId xmlns:p14="http://schemas.microsoft.com/office/powerpoint/2010/main" val="140977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8707-F19F-4616-8F17-1E9F7E7DA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533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Dimensionality reduction (MCA)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45AA8-3DD7-4A83-AF51-D6D9F7C7A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999" y="1546613"/>
            <a:ext cx="5194769" cy="557784"/>
          </a:xfrm>
        </p:spPr>
        <p:txBody>
          <a:bodyPr/>
          <a:lstStyle/>
          <a:p>
            <a:pPr algn="ctr"/>
            <a:r>
              <a:rPr lang="en-US" dirty="0"/>
              <a:t>Data 1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B71AB19-2605-4F26-B2FB-0EFE96173F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99" y="2104397"/>
            <a:ext cx="4874935" cy="402394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215A1-A648-4588-90F8-1687C1CCD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8231" y="1551024"/>
            <a:ext cx="5194770" cy="553373"/>
          </a:xfrm>
        </p:spPr>
        <p:txBody>
          <a:bodyPr/>
          <a:lstStyle/>
          <a:p>
            <a:pPr algn="ctr"/>
            <a:r>
              <a:rPr lang="en-US" dirty="0"/>
              <a:t>Data 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927649-193F-4079-8B30-913B123ABF4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180" y="2104397"/>
            <a:ext cx="4874934" cy="3981636"/>
          </a:xfrm>
        </p:spPr>
      </p:pic>
    </p:spTree>
    <p:extLst>
      <p:ext uri="{BB962C8B-B14F-4D97-AF65-F5344CB8AC3E}">
        <p14:creationId xmlns:p14="http://schemas.microsoft.com/office/powerpoint/2010/main" val="368839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312A1C"/>
      </a:dk2>
      <a:lt2>
        <a:srgbClr val="F0F1F3"/>
      </a:lt2>
      <a:accent1>
        <a:srgbClr val="CC982A"/>
      </a:accent1>
      <a:accent2>
        <a:srgbClr val="9AA917"/>
      </a:accent2>
      <a:accent3>
        <a:srgbClr val="69B225"/>
      </a:accent3>
      <a:accent4>
        <a:srgbClr val="25B91A"/>
      </a:accent4>
      <a:accent5>
        <a:srgbClr val="26BA5A"/>
      </a:accent5>
      <a:accent6>
        <a:srgbClr val="19B590"/>
      </a:accent6>
      <a:hlink>
        <a:srgbClr val="4C72C3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5342</TotalTime>
  <Words>1131</Words>
  <Application>Microsoft Office PowerPoint</Application>
  <PresentationFormat>Widescreen</PresentationFormat>
  <Paragraphs>153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Gill Sans MT</vt:lpstr>
      <vt:lpstr>Tw Cen MT</vt:lpstr>
      <vt:lpstr>Wingdings 2</vt:lpstr>
      <vt:lpstr>DividendVTI</vt:lpstr>
      <vt:lpstr>I can’t believe it’s not butter…  A churning  conundrum</vt:lpstr>
      <vt:lpstr>The Data</vt:lpstr>
      <vt:lpstr>Processing the data</vt:lpstr>
      <vt:lpstr>Visualizing features </vt:lpstr>
      <vt:lpstr>Visualizing features part 2</vt:lpstr>
      <vt:lpstr>Feature dimensionality reduction</vt:lpstr>
      <vt:lpstr>Dimensionality reduction (PCA)</vt:lpstr>
      <vt:lpstr>Dimensionality reduction (PCA)</vt:lpstr>
      <vt:lpstr>Dimensionality reduction (MCA)</vt:lpstr>
      <vt:lpstr>Dimensionality reduction (MCA)</vt:lpstr>
      <vt:lpstr>Dimensionality reduction (FAMD)</vt:lpstr>
      <vt:lpstr>Dimensionality reduction (FAMD)</vt:lpstr>
      <vt:lpstr>Dimensionality reduction (LLE)</vt:lpstr>
      <vt:lpstr>Dimensionality reduction (t-SNE)</vt:lpstr>
      <vt:lpstr>Dimensionality reduction (UMAP)</vt:lpstr>
      <vt:lpstr>Deciding which reduction for clustering</vt:lpstr>
      <vt:lpstr>Dive on in… the clusters fine</vt:lpstr>
      <vt:lpstr>Clustering (Kmeans)</vt:lpstr>
      <vt:lpstr>Clustering (Gaussian Mixture)</vt:lpstr>
      <vt:lpstr>Clustering (mean shift)</vt:lpstr>
      <vt:lpstr>Clustering (agglomerative)</vt:lpstr>
      <vt:lpstr>Clustering (dbscan)</vt:lpstr>
      <vt:lpstr>T-sne comparisons</vt:lpstr>
      <vt:lpstr>Clustering (Kmeans)</vt:lpstr>
      <vt:lpstr>Clustering (Gaussian Mixture)</vt:lpstr>
      <vt:lpstr>Clustering (mean shift)</vt:lpstr>
      <vt:lpstr>Clustering (agglomerative)</vt:lpstr>
      <vt:lpstr>Clustering (dbscan)</vt:lpstr>
      <vt:lpstr>So you think you can churn???</vt:lpstr>
      <vt:lpstr>So you think you can churn??? Data version 2</vt:lpstr>
      <vt:lpstr>Best reduction and cluster combo</vt:lpstr>
      <vt:lpstr>Churn baby churn…                                   …wait. No!!</vt:lpstr>
      <vt:lpstr>In conclusion</vt:lpstr>
      <vt:lpstr>Improvements??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can’t believe it’s not butter…  A churning  conundrum</dc:title>
  <dc:creator>Juss</dc:creator>
  <cp:lastModifiedBy>Juss</cp:lastModifiedBy>
  <cp:revision>43</cp:revision>
  <dcterms:created xsi:type="dcterms:W3CDTF">2020-12-06T02:28:06Z</dcterms:created>
  <dcterms:modified xsi:type="dcterms:W3CDTF">2020-12-11T19:43:23Z</dcterms:modified>
</cp:coreProperties>
</file>