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s" initials="J" lastIdx="1" clrIdx="0">
    <p:extLst>
      <p:ext uri="{19B8F6BF-5375-455C-9EA6-DF929625EA0E}">
        <p15:presenceInfo xmlns:p15="http://schemas.microsoft.com/office/powerpoint/2012/main" userId="Ju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08:04:27.761" idx="1">
    <p:pos x="10" y="10"/>
    <p:text>Mode: Scale of the song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02873-D361-4A33-A4BC-A722E067E8CA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73F00-D317-4DCD-ABE5-E53AE0EF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Mode: The modality aka scale of the song.</a:t>
            </a:r>
          </a:p>
          <a:p>
            <a:r>
              <a:rPr lang="en-US" dirty="0"/>
              <a:t>Key: The overall pitch/key of the song.</a:t>
            </a:r>
          </a:p>
          <a:p>
            <a:endParaRPr lang="en-US" dirty="0"/>
          </a:p>
          <a:p>
            <a:r>
              <a:rPr lang="en-US" dirty="0"/>
              <a:t>Loudness: Measured in decibels </a:t>
            </a:r>
            <a:r>
              <a:rPr lang="en-US" dirty="0" err="1"/>
              <a:t>dB.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73F00-D317-4DCD-ABE5-E53AE0EF56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-Track name isn't important when considering if people are going to like it.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-Who the artist is doesn't determine if a track will be a hit or not.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-URI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spotify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identifier surely can't predict a hit song.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Chorus_hit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the authors best guess at when a chorus begins. Subject to extreme bias.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-Sections should be correlated with duration. The more sections a song has the longer the duration of said song.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Speechiness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has a correlation 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instrumentalness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As one rises the other falls.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-Liveness is a measure how whether a crowd could be detected within the track. Liveness should play no role in whether a track is a hit or not. In addition any song that adds crowd noise or applause in post production will trigger a false reading.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-Energy had high correlations of .77 and -.71 with loudness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acousticness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73F00-D317-4DCD-ABE5-E53AE0EF56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0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-danceability has the highest positive correlation with the target value. Not surprising as Men Without Hats once stated</a:t>
            </a:r>
          </a:p>
          <a:p>
            <a:r>
              <a:rPr lang="en-US" dirty="0"/>
              <a:t>"We can dance if we want to. We can leave your friends behind. Cause your friends don't dance and if they don't dance. Well they're no friends of mine."</a:t>
            </a:r>
          </a:p>
          <a:p>
            <a:r>
              <a:rPr lang="en-US" dirty="0"/>
              <a:t>Getting people to move and groove makes sense as a potential predictor towards hit status. </a:t>
            </a:r>
          </a:p>
          <a:p>
            <a:r>
              <a:rPr lang="en-US" dirty="0"/>
              <a:t>-</a:t>
            </a:r>
            <a:r>
              <a:rPr lang="en-US" dirty="0" err="1"/>
              <a:t>instrumentalness</a:t>
            </a:r>
            <a:r>
              <a:rPr lang="en-US" dirty="0"/>
              <a:t> has the highest negative correlation which makes sense as most hit songs tend to feature someone singing, rapping, or some kind of spoken word over the music. Although I personally find it best to listen to instrumental music while working/studying.</a:t>
            </a:r>
          </a:p>
          <a:p>
            <a:r>
              <a:rPr lang="en-US" dirty="0" err="1"/>
              <a:t>Instrumentalness</a:t>
            </a:r>
            <a:r>
              <a:rPr lang="en-US" dirty="0"/>
              <a:t> will likely play the biggest factor in determining hit-status.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73F00-D317-4DCD-ABE5-E53AE0EF56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E1EB-4B4C-401C-B1D8-422B8F976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ADF4-AF97-4DE5-ACBD-C2CD9AA39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51BEB-36F1-417D-950A-A526BD3D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F120-B872-44E8-A294-CF7199A7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8415-8753-4AB6-96AC-89B8907E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0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F7C-5892-4225-8999-D6C55EFC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5FBA9-D7B0-425E-9A4B-2DA40E5F9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5DF7C-0FDE-4529-88CE-978DCC53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5B879-2B4C-4027-AEDA-637B043F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23B5-6665-4741-9541-9E714119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2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60339-60A2-4977-A90E-A06CD7488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7F23-CD3B-4EF3-9580-303AD2779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2A22-258D-4B15-B2DF-0409F594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82030-2BD5-46E4-BDA5-EC4F14A5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F492-EB89-4544-8D6D-991C3705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1170-6F65-45CF-80BB-41D51226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E047-999C-44FB-9B4D-FA997BEE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DC8E-FF98-454E-B557-50FEEC2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39BA-BD79-4482-93E9-2B428AF4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7B32-D773-467E-9DA8-5692A2BA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16DA-B242-4145-8ECB-22BD9FBA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7D924-F6C8-456F-B2CE-85A87C57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BA09-9A19-4E8D-9CCD-D28AF43B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72CE-C677-4B6D-BE53-44E3803A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598A-6EC7-4F22-93A7-C0C42815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4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9A03-D519-4CED-BEB9-F72ED94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E51A-3C85-4808-B76F-FC361EEC4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CBCE1-53CB-4C00-9E55-DD77EB86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0B7E-38E3-43C9-89CF-FC8EE0C5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A9D30-2D88-4E39-8514-80E2CF8C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EE0E3-2E95-4295-A2A9-2B853B75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1300-FA77-4CD0-A38B-C06DEF97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48A1B-A871-4E76-9C01-CAE355937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9232B-8144-47B0-81AC-51380109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9536E-86FF-41EE-93E1-26203E8C8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E8CAE-4482-4ED8-869F-8D57FEF8F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900DB-F3A9-44CF-A472-E02F15E1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BA2A5-82DB-42B0-A45A-EA02D3EE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329C7-2B7E-4853-AB4D-446A8F9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4CAE-B5B4-43E5-88D5-9DCD4144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720DF-F76D-4A0E-849F-7D7134C6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A6913-58C8-4F6C-BA9C-9871D3C9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9909F-B44D-45C6-8BAC-1863B304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E4D5D-23CC-4F14-9FD4-94DCA738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B2192-73D5-4529-8126-92EC6F7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D49DA-6DDE-44F9-94C4-6A59AB92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7E26-927E-4131-A9C5-51F4EE78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8B9B-09EA-429F-BA63-ADE5AB29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A1A8E-6647-463A-A9AD-47E6F62D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DC7CD-5B7B-419D-824B-86A06478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ED7D2-596F-4E2D-B960-5A989BEE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43804-CA0B-43D5-85A3-DE499757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F34F-B628-4089-9BF6-0DB4C425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18C71-B804-4D9E-B7D7-B5A33C2A3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723FC-DCB2-45DF-AAE0-29CA2212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5934-3DAD-4338-91D9-49F5A3A8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E4778-ED6E-4836-BBC7-E6DCB48A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2620-C04A-4D28-A2FE-92C02BAC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stretch>
            <a:fillRect l="-1000" t="-9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519D5-0F02-4272-B159-7983FF6A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DA7FA-D5AC-4600-A2E7-6214D5B7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4EF2-8AE7-4853-945D-FF637DBA4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EE75-4B08-42B6-846A-BCEF99225EB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1231-B15F-491F-838A-7F1AB337E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AC61-4761-41FE-94BE-A3CA42C28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2C24D-168D-436C-BEF0-9B2E9BE8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4E1E-463B-4167-AFEF-4D529971F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53813">
            <a:off x="2053541" y="885512"/>
            <a:ext cx="11174640" cy="1427846"/>
          </a:xfrm>
        </p:spPr>
        <p:txBody>
          <a:bodyPr/>
          <a:lstStyle/>
          <a:p>
            <a:r>
              <a:rPr lang="en-US" dirty="0"/>
              <a:t>How to guarantee:</a:t>
            </a:r>
            <a:br>
              <a:rPr lang="en-US" dirty="0"/>
            </a:br>
            <a:r>
              <a:rPr lang="en-US" sz="3600" dirty="0"/>
              <a:t>They run that track back!!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9D7B6-6BF4-47DF-84E0-2831EAF92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419838">
            <a:off x="636632" y="4155125"/>
            <a:ext cx="6508890" cy="1655762"/>
          </a:xfrm>
        </p:spPr>
        <p:txBody>
          <a:bodyPr/>
          <a:lstStyle/>
          <a:p>
            <a:r>
              <a:rPr lang="en-US" dirty="0"/>
              <a:t>What makes a hit song a hit?</a:t>
            </a:r>
          </a:p>
          <a:p>
            <a:r>
              <a:rPr lang="en-US" dirty="0"/>
              <a:t>By: George Gee</a:t>
            </a:r>
          </a:p>
        </p:txBody>
      </p:sp>
    </p:spTree>
    <p:extLst>
      <p:ext uri="{BB962C8B-B14F-4D97-AF65-F5344CB8AC3E}">
        <p14:creationId xmlns:p14="http://schemas.microsoft.com/office/powerpoint/2010/main" val="34547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3E3F-7679-4E11-AE61-A1A4F619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Growth??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A098-C447-4AB6-BB46-BAE300902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78349" cy="4667250"/>
          </a:xfrm>
        </p:spPr>
        <p:txBody>
          <a:bodyPr>
            <a:normAutofit/>
          </a:bodyPr>
          <a:lstStyle/>
          <a:p>
            <a:r>
              <a:rPr lang="en-US" dirty="0"/>
              <a:t>The ROC Curve shows some room for improvement. </a:t>
            </a:r>
          </a:p>
          <a:p>
            <a:r>
              <a:rPr lang="en-US" dirty="0"/>
              <a:t>Additional tuning of the hyperparameters could yield better results.</a:t>
            </a:r>
          </a:p>
          <a:p>
            <a:r>
              <a:rPr lang="en-US" dirty="0"/>
              <a:t>Eliminating outliers could help focus the data and eliminate noise.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7DF708-F3CA-4099-B85C-15FFAB5E23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49" y="1825625"/>
            <a:ext cx="6570921" cy="4667250"/>
          </a:xfrm>
        </p:spPr>
      </p:pic>
    </p:spTree>
    <p:extLst>
      <p:ext uri="{BB962C8B-B14F-4D97-AF65-F5344CB8AC3E}">
        <p14:creationId xmlns:p14="http://schemas.microsoft.com/office/powerpoint/2010/main" val="30302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DE952A-6ECE-4987-82F0-A3507D3DE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1451"/>
            <a:ext cx="9144000" cy="146851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BA04C-09BB-4391-BC38-3D50CC43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59" y="4706901"/>
            <a:ext cx="3476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9DE0-A57E-48EF-A970-2FFC7506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C7913-C695-4DB9-B6D6-890826A4D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3170" y="1833880"/>
            <a:ext cx="422529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Over 40k observations.</a:t>
            </a:r>
          </a:p>
          <a:p>
            <a:r>
              <a:rPr lang="en-US" dirty="0"/>
              <a:t>Songs from the 60’s – 10’s.</a:t>
            </a:r>
          </a:p>
          <a:p>
            <a:r>
              <a:rPr lang="en-US" dirty="0"/>
              <a:t>Predetermined target variable:</a:t>
            </a:r>
          </a:p>
          <a:p>
            <a:pPr lvl="1"/>
            <a:r>
              <a:rPr lang="en-US" dirty="0"/>
              <a:t>1: Hit</a:t>
            </a:r>
          </a:p>
          <a:p>
            <a:pPr lvl="1"/>
            <a:r>
              <a:rPr lang="en-US" dirty="0"/>
              <a:t>0: Not-Hit</a:t>
            </a:r>
          </a:p>
          <a:p>
            <a:pPr lvl="1"/>
            <a:r>
              <a:rPr lang="en-US" dirty="0"/>
              <a:t>Equal number of each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0C219-C92C-4A21-B716-9E14DFD7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290" y="1825625"/>
            <a:ext cx="44615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Both categorical and numeric features. </a:t>
            </a:r>
          </a:p>
          <a:p>
            <a:pPr lvl="1"/>
            <a:r>
              <a:rPr lang="en-US" dirty="0"/>
              <a:t>Categorical:</a:t>
            </a:r>
          </a:p>
          <a:p>
            <a:pPr lvl="2"/>
            <a:r>
              <a:rPr lang="en-US" dirty="0"/>
              <a:t>Time Signature (beats per measure)</a:t>
            </a:r>
          </a:p>
          <a:p>
            <a:pPr lvl="2"/>
            <a:r>
              <a:rPr lang="en-US" dirty="0"/>
              <a:t>Mode (Major or Minor)</a:t>
            </a:r>
          </a:p>
          <a:p>
            <a:pPr lvl="2"/>
            <a:r>
              <a:rPr lang="en-US" dirty="0"/>
              <a:t>Key (C/D/E/F/etc.)</a:t>
            </a:r>
          </a:p>
          <a:p>
            <a:pPr lvl="1"/>
            <a:r>
              <a:rPr lang="en-US" dirty="0"/>
              <a:t>Numeric</a:t>
            </a:r>
          </a:p>
          <a:p>
            <a:pPr lvl="2"/>
            <a:r>
              <a:rPr lang="en-US" dirty="0"/>
              <a:t>Danceability</a:t>
            </a:r>
          </a:p>
          <a:p>
            <a:pPr lvl="2"/>
            <a:r>
              <a:rPr lang="en-US" dirty="0"/>
              <a:t>Loudness</a:t>
            </a:r>
          </a:p>
          <a:p>
            <a:pPr lvl="2"/>
            <a:r>
              <a:rPr lang="en-US" dirty="0" err="1"/>
              <a:t>Acousticness</a:t>
            </a:r>
            <a:endParaRPr lang="en-US" dirty="0"/>
          </a:p>
          <a:p>
            <a:pPr lvl="2"/>
            <a:r>
              <a:rPr lang="en-US" dirty="0" err="1"/>
              <a:t>Instumentalness</a:t>
            </a:r>
            <a:endParaRPr lang="en-US" dirty="0"/>
          </a:p>
          <a:p>
            <a:pPr lvl="2"/>
            <a:r>
              <a:rPr lang="en-US" dirty="0"/>
              <a:t>Valence</a:t>
            </a:r>
          </a:p>
          <a:p>
            <a:pPr lvl="2"/>
            <a:r>
              <a:rPr lang="en-US" dirty="0"/>
              <a:t>Tempo</a:t>
            </a:r>
          </a:p>
          <a:p>
            <a:pPr lvl="2"/>
            <a:r>
              <a:rPr lang="en-US" dirty="0"/>
              <a:t>Duration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4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CE4F-450D-4D91-A108-D158B514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06EB-3FE2-4A12-AAFD-195FEC340F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Categorical variables turned into dummy variables. </a:t>
            </a:r>
          </a:p>
          <a:p>
            <a:r>
              <a:rPr lang="en-US" dirty="0"/>
              <a:t>Numeric variables scaled with standard scaler.</a:t>
            </a:r>
          </a:p>
          <a:p>
            <a:r>
              <a:rPr lang="en-US" dirty="0"/>
              <a:t>Complete data no nulls! </a:t>
            </a:r>
          </a:p>
          <a:p>
            <a:r>
              <a:rPr lang="en-US" dirty="0"/>
              <a:t>Target variable in perfect balance so all outliers are (initially) approved.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3CA02-9034-4397-9B46-C81D048A2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Columns that were dropped:</a:t>
            </a:r>
          </a:p>
          <a:p>
            <a:pPr lvl="1"/>
            <a:r>
              <a:rPr lang="en-US" dirty="0"/>
              <a:t>Track (song name)</a:t>
            </a:r>
          </a:p>
          <a:p>
            <a:pPr lvl="1"/>
            <a:r>
              <a:rPr lang="en-US" dirty="0"/>
              <a:t>Artist</a:t>
            </a:r>
          </a:p>
          <a:p>
            <a:pPr lvl="1"/>
            <a:r>
              <a:rPr lang="en-US" dirty="0" err="1"/>
              <a:t>uri</a:t>
            </a:r>
            <a:r>
              <a:rPr lang="en-US" dirty="0"/>
              <a:t> (unique Spotify identifier)</a:t>
            </a:r>
          </a:p>
          <a:p>
            <a:pPr lvl="1"/>
            <a:r>
              <a:rPr lang="en-US" dirty="0"/>
              <a:t>Chorus hit</a:t>
            </a:r>
          </a:p>
          <a:p>
            <a:pPr lvl="1"/>
            <a:r>
              <a:rPr lang="en-US" dirty="0"/>
              <a:t>Sections</a:t>
            </a:r>
          </a:p>
          <a:p>
            <a:pPr lvl="1"/>
            <a:r>
              <a:rPr lang="en-US" dirty="0" err="1"/>
              <a:t>Speechiness</a:t>
            </a:r>
            <a:endParaRPr lang="en-US" dirty="0"/>
          </a:p>
          <a:p>
            <a:pPr lvl="1"/>
            <a:r>
              <a:rPr lang="en-US" dirty="0"/>
              <a:t>Liveness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B660E4-B133-4671-8D2C-A8B43CE3B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13" y="265814"/>
            <a:ext cx="8816754" cy="57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77CB-46FC-4752-8F2E-B1E46D57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A5AD-134E-4A7A-A75A-268D57910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5331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Danceability has the highest positive correlation with the target variable.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Instrumentalness</a:t>
            </a:r>
            <a:r>
              <a:rPr lang="en-US" sz="2000" dirty="0"/>
              <a:t> has the highest negative correlation with the target variable.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C8FA88-2C9B-4772-9748-0F6DA4845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95" y="1825625"/>
            <a:ext cx="7527852" cy="4667250"/>
          </a:xfrm>
        </p:spPr>
      </p:pic>
    </p:spTree>
    <p:extLst>
      <p:ext uri="{BB962C8B-B14F-4D97-AF65-F5344CB8AC3E}">
        <p14:creationId xmlns:p14="http://schemas.microsoft.com/office/powerpoint/2010/main" val="102082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A50C-C036-43D7-AE53-E9E23033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Prep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44DA8-7C30-41C1-97E7-558BDFF36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/>
          <a:lstStyle/>
          <a:p>
            <a:pPr algn="ctr"/>
            <a:r>
              <a:rPr lang="en-US" dirty="0"/>
              <a:t>Data split 60/40 </a:t>
            </a:r>
            <a:r>
              <a:rPr lang="en-US" sz="1600" dirty="0"/>
              <a:t>(train/test)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58ED-AF5E-47C8-819E-46FDBE822D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Support Vectors</a:t>
            </a:r>
          </a:p>
          <a:p>
            <a:r>
              <a:rPr lang="en-US" dirty="0" err="1"/>
              <a:t>KNearest</a:t>
            </a:r>
            <a:r>
              <a:rPr lang="en-US" dirty="0"/>
              <a:t> Neighbors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Gradient Boost</a:t>
            </a:r>
          </a:p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21F252-0B11-48E3-8674-4246F9FAD1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All models were chosen for their strengths with classifying discrete variables.   </a:t>
            </a:r>
          </a:p>
          <a:p>
            <a:r>
              <a:rPr lang="en-US" dirty="0"/>
              <a:t>Models needed to perform well on a two key metrics for consideration. F1-score (balance of recall and precision) and overall accuracy. </a:t>
            </a:r>
          </a:p>
        </p:txBody>
      </p:sp>
    </p:spTree>
    <p:extLst>
      <p:ext uri="{BB962C8B-B14F-4D97-AF65-F5344CB8AC3E}">
        <p14:creationId xmlns:p14="http://schemas.microsoft.com/office/powerpoint/2010/main" val="49634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9137-97F0-48DC-93CE-093DD94D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…and then there were two.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25DF2-487C-41C3-A50A-4856B4F68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21002-C9CC-41E2-BD03-F27F3957DF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First Round Scores</a:t>
            </a:r>
          </a:p>
          <a:p>
            <a:r>
              <a:rPr lang="en-US" dirty="0"/>
              <a:t>Average f1-score: 75%</a:t>
            </a:r>
          </a:p>
          <a:p>
            <a:r>
              <a:rPr lang="en-US" dirty="0"/>
              <a:t>Accuracy score: 76%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/>
              <a:t>Second Round Score</a:t>
            </a:r>
          </a:p>
          <a:p>
            <a:r>
              <a:rPr lang="en-US" dirty="0"/>
              <a:t>Average f1-score: 78%</a:t>
            </a:r>
          </a:p>
          <a:p>
            <a:r>
              <a:rPr lang="en-US" dirty="0"/>
              <a:t>Accuracy score: 78%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CFE758-AB8F-4FC0-9346-546C01B4F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2AFD13-A8B1-4066-B58F-2FBA2D5A63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First Round Scores</a:t>
            </a:r>
          </a:p>
          <a:p>
            <a:r>
              <a:rPr lang="en-US" dirty="0"/>
              <a:t>Average f1-score: 76%</a:t>
            </a:r>
          </a:p>
          <a:p>
            <a:r>
              <a:rPr lang="en-US" dirty="0"/>
              <a:t>Accuracy score: 76%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/>
              <a:t>Second Round Score</a:t>
            </a:r>
          </a:p>
          <a:p>
            <a:r>
              <a:rPr lang="en-US" dirty="0"/>
              <a:t>Average f1-score: 78%</a:t>
            </a:r>
          </a:p>
          <a:p>
            <a:r>
              <a:rPr lang="en-US" dirty="0"/>
              <a:t>Accuracy score: 78%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6BD5A94-964F-4692-9361-CC8A38FF7861}"/>
              </a:ext>
            </a:extLst>
          </p:cNvPr>
          <p:cNvSpPr txBox="1">
            <a:spLocks/>
          </p:cNvSpPr>
          <p:nvPr/>
        </p:nvSpPr>
        <p:spPr>
          <a:xfrm>
            <a:off x="2799724" y="577770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Tie Breaker:</a:t>
            </a:r>
          </a:p>
          <a:p>
            <a:pPr algn="ctr"/>
            <a:r>
              <a:rPr lang="en-US" dirty="0"/>
              <a:t>Best Grid Search F1: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78.63% VS 78.67%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506C-1CFC-418E-ABE1-2E567FB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WINNER: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21EA2C-FB5E-4E91-8E3F-46A848BA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final adjustments:</a:t>
            </a:r>
          </a:p>
          <a:p>
            <a:pPr lvl="1"/>
            <a:r>
              <a:rPr lang="en-US" dirty="0"/>
              <a:t>Training: Accuracy 80% and F1 79% </a:t>
            </a:r>
          </a:p>
          <a:p>
            <a:pPr lvl="1"/>
            <a:r>
              <a:rPr lang="en-US" dirty="0"/>
              <a:t>Testing: Accuracy 77% and F1 77%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Although not great it is 27% better than a dummy model splitting the hit v non-hit equally at 50% as there is an equal representation of both outcomes. </a:t>
            </a:r>
          </a:p>
        </p:txBody>
      </p:sp>
    </p:spTree>
    <p:extLst>
      <p:ext uri="{BB962C8B-B14F-4D97-AF65-F5344CB8AC3E}">
        <p14:creationId xmlns:p14="http://schemas.microsoft.com/office/powerpoint/2010/main" val="41100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0259-2FC0-4949-AD05-B1889862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So… what makes a hit?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1CB7-2C25-435F-B6B4-E6BFD3FD87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Instrumentalness</a:t>
            </a:r>
            <a:r>
              <a:rPr lang="en-US" sz="1800" dirty="0"/>
              <a:t> explained 30.15%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Acousticness</a:t>
            </a:r>
            <a:r>
              <a:rPr lang="en-US" sz="1800" dirty="0"/>
              <a:t> explained 9.88%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Danceability explained 9.06%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Mode(Major scale) explained 6.16%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Time Sig explained 5.77% variance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17 features explained between 1%-5.5%</a:t>
            </a:r>
          </a:p>
          <a:p>
            <a:pPr marL="0" indent="0">
              <a:buNone/>
            </a:pPr>
            <a:r>
              <a:rPr lang="en-US" sz="1800" dirty="0"/>
              <a:t>1 features explained &lt; 1%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2F486A-A24C-4418-A5F8-C33A2E23D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88" y="1825625"/>
            <a:ext cx="3398623" cy="4351338"/>
          </a:xfrm>
        </p:spPr>
      </p:pic>
    </p:spTree>
    <p:extLst>
      <p:ext uri="{BB962C8B-B14F-4D97-AF65-F5344CB8AC3E}">
        <p14:creationId xmlns:p14="http://schemas.microsoft.com/office/powerpoint/2010/main" val="24912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780</Words>
  <Application>Microsoft Office PowerPoint</Application>
  <PresentationFormat>Widescreen</PresentationFormat>
  <Paragraphs>113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How to guarantee: They run that track back!! </vt:lpstr>
      <vt:lpstr>The Data</vt:lpstr>
      <vt:lpstr>Data Processing</vt:lpstr>
      <vt:lpstr>PowerPoint Presentation</vt:lpstr>
      <vt:lpstr>Correlations</vt:lpstr>
      <vt:lpstr>Model Prep</vt:lpstr>
      <vt:lpstr>…and then there were two.</vt:lpstr>
      <vt:lpstr>WINNER: XGBoost</vt:lpstr>
      <vt:lpstr>So… what makes a hit?</vt:lpstr>
      <vt:lpstr>Growth??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guarantee: They run that track back!!</dc:title>
  <dc:creator>Juss</dc:creator>
  <cp:lastModifiedBy>Juss</cp:lastModifiedBy>
  <cp:revision>19</cp:revision>
  <dcterms:created xsi:type="dcterms:W3CDTF">2020-11-06T23:00:34Z</dcterms:created>
  <dcterms:modified xsi:type="dcterms:W3CDTF">2020-11-08T17:00:19Z</dcterms:modified>
</cp:coreProperties>
</file>