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1" r:id="rId2"/>
    <p:sldId id="257" r:id="rId3"/>
    <p:sldId id="287" r:id="rId4"/>
    <p:sldId id="258" r:id="rId5"/>
    <p:sldId id="259" r:id="rId6"/>
    <p:sldId id="261" r:id="rId7"/>
    <p:sldId id="260" r:id="rId8"/>
    <p:sldId id="262" r:id="rId9"/>
    <p:sldId id="263" r:id="rId10"/>
    <p:sldId id="264" r:id="rId11"/>
    <p:sldId id="266" r:id="rId12"/>
    <p:sldId id="268" r:id="rId13"/>
    <p:sldId id="267" r:id="rId14"/>
    <p:sldId id="269" r:id="rId15"/>
    <p:sldId id="282" r:id="rId16"/>
    <p:sldId id="277" r:id="rId17"/>
    <p:sldId id="278" r:id="rId18"/>
    <p:sldId id="286" r:id="rId19"/>
    <p:sldId id="288" r:id="rId20"/>
    <p:sldId id="279" r:id="rId21"/>
    <p:sldId id="280" r:id="rId22"/>
    <p:sldId id="270" r:id="rId23"/>
    <p:sldId id="271" r:id="rId24"/>
    <p:sldId id="272" r:id="rId25"/>
    <p:sldId id="284" r:id="rId26"/>
    <p:sldId id="273" r:id="rId27"/>
    <p:sldId id="274" r:id="rId28"/>
    <p:sldId id="275" r:id="rId29"/>
    <p:sldId id="276" r:id="rId30"/>
    <p:sldId id="285"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237" autoAdjust="0"/>
    <p:restoredTop sz="94660"/>
  </p:normalViewPr>
  <p:slideViewPr>
    <p:cSldViewPr snapToGrid="0">
      <p:cViewPr varScale="1">
        <p:scale>
          <a:sx n="17" d="100"/>
          <a:sy n="17" d="100"/>
        </p:scale>
        <p:origin x="30" y="14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C19A68-771C-4111-8670-6511E28443F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2D74300-BF2C-4D9E-BB30-C4E2D4A3D7B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0583562-9EC0-41EB-8CD6-FF95F8B68A49}"/>
              </a:ext>
            </a:extLst>
          </p:cNvPr>
          <p:cNvSpPr>
            <a:spLocks noGrp="1"/>
          </p:cNvSpPr>
          <p:nvPr>
            <p:ph type="dt" sz="half" idx="10"/>
          </p:nvPr>
        </p:nvSpPr>
        <p:spPr/>
        <p:txBody>
          <a:bodyPr/>
          <a:lstStyle/>
          <a:p>
            <a:fld id="{17EEA877-050E-40B1-8A5D-5CABC595062D}" type="datetimeFigureOut">
              <a:rPr lang="en-US" smtClean="0"/>
              <a:t>10/3/2020</a:t>
            </a:fld>
            <a:endParaRPr lang="en-US"/>
          </a:p>
        </p:txBody>
      </p:sp>
      <p:sp>
        <p:nvSpPr>
          <p:cNvPr id="5" name="Footer Placeholder 4">
            <a:extLst>
              <a:ext uri="{FF2B5EF4-FFF2-40B4-BE49-F238E27FC236}">
                <a16:creationId xmlns:a16="http://schemas.microsoft.com/office/drawing/2014/main" id="{FC089BBD-8158-418B-B96F-10ADE21BA2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6AECCD-B119-464E-A765-5164ED2D0CB7}"/>
              </a:ext>
            </a:extLst>
          </p:cNvPr>
          <p:cNvSpPr>
            <a:spLocks noGrp="1"/>
          </p:cNvSpPr>
          <p:nvPr>
            <p:ph type="sldNum" sz="quarter" idx="12"/>
          </p:nvPr>
        </p:nvSpPr>
        <p:spPr/>
        <p:txBody>
          <a:bodyPr/>
          <a:lstStyle/>
          <a:p>
            <a:fld id="{2E66784E-5794-44E3-AD74-1B2F4D228580}" type="slidenum">
              <a:rPr lang="en-US" smtClean="0"/>
              <a:t>‹#›</a:t>
            </a:fld>
            <a:endParaRPr lang="en-US"/>
          </a:p>
        </p:txBody>
      </p:sp>
    </p:spTree>
    <p:extLst>
      <p:ext uri="{BB962C8B-B14F-4D97-AF65-F5344CB8AC3E}">
        <p14:creationId xmlns:p14="http://schemas.microsoft.com/office/powerpoint/2010/main" val="18580665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ECB91-C3CD-4930-9143-82E6992046D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4EDE271-B9D8-4BB3-8F20-61FE9FF2B99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2AB1C7D-9BB8-4775-A43B-222514E6C0DF}"/>
              </a:ext>
            </a:extLst>
          </p:cNvPr>
          <p:cNvSpPr>
            <a:spLocks noGrp="1"/>
          </p:cNvSpPr>
          <p:nvPr>
            <p:ph type="dt" sz="half" idx="10"/>
          </p:nvPr>
        </p:nvSpPr>
        <p:spPr/>
        <p:txBody>
          <a:bodyPr/>
          <a:lstStyle/>
          <a:p>
            <a:fld id="{17EEA877-050E-40B1-8A5D-5CABC595062D}" type="datetimeFigureOut">
              <a:rPr lang="en-US" smtClean="0"/>
              <a:t>10/3/2020</a:t>
            </a:fld>
            <a:endParaRPr lang="en-US"/>
          </a:p>
        </p:txBody>
      </p:sp>
      <p:sp>
        <p:nvSpPr>
          <p:cNvPr id="5" name="Footer Placeholder 4">
            <a:extLst>
              <a:ext uri="{FF2B5EF4-FFF2-40B4-BE49-F238E27FC236}">
                <a16:creationId xmlns:a16="http://schemas.microsoft.com/office/drawing/2014/main" id="{8D1E550C-4749-47E9-859A-854C7671B9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6E85A87-F540-406C-AAF5-E6FA06AC9455}"/>
              </a:ext>
            </a:extLst>
          </p:cNvPr>
          <p:cNvSpPr>
            <a:spLocks noGrp="1"/>
          </p:cNvSpPr>
          <p:nvPr>
            <p:ph type="sldNum" sz="quarter" idx="12"/>
          </p:nvPr>
        </p:nvSpPr>
        <p:spPr/>
        <p:txBody>
          <a:bodyPr/>
          <a:lstStyle/>
          <a:p>
            <a:fld id="{2E66784E-5794-44E3-AD74-1B2F4D228580}" type="slidenum">
              <a:rPr lang="en-US" smtClean="0"/>
              <a:t>‹#›</a:t>
            </a:fld>
            <a:endParaRPr lang="en-US"/>
          </a:p>
        </p:txBody>
      </p:sp>
    </p:spTree>
    <p:extLst>
      <p:ext uri="{BB962C8B-B14F-4D97-AF65-F5344CB8AC3E}">
        <p14:creationId xmlns:p14="http://schemas.microsoft.com/office/powerpoint/2010/main" val="16960260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40CCD6F-1602-4BB5-A287-85D75C9FD47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5D7179A-2491-477F-A59E-9C1623F7FD0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982F62-3FDA-4FA3-83AC-DE927CA91696}"/>
              </a:ext>
            </a:extLst>
          </p:cNvPr>
          <p:cNvSpPr>
            <a:spLocks noGrp="1"/>
          </p:cNvSpPr>
          <p:nvPr>
            <p:ph type="dt" sz="half" idx="10"/>
          </p:nvPr>
        </p:nvSpPr>
        <p:spPr/>
        <p:txBody>
          <a:bodyPr/>
          <a:lstStyle/>
          <a:p>
            <a:fld id="{17EEA877-050E-40B1-8A5D-5CABC595062D}" type="datetimeFigureOut">
              <a:rPr lang="en-US" smtClean="0"/>
              <a:t>10/3/2020</a:t>
            </a:fld>
            <a:endParaRPr lang="en-US"/>
          </a:p>
        </p:txBody>
      </p:sp>
      <p:sp>
        <p:nvSpPr>
          <p:cNvPr id="5" name="Footer Placeholder 4">
            <a:extLst>
              <a:ext uri="{FF2B5EF4-FFF2-40B4-BE49-F238E27FC236}">
                <a16:creationId xmlns:a16="http://schemas.microsoft.com/office/drawing/2014/main" id="{93BA8ED2-0D7F-4AF3-9406-103C2B8A27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757FF5-CC38-4B5A-83DD-AF14772B90FF}"/>
              </a:ext>
            </a:extLst>
          </p:cNvPr>
          <p:cNvSpPr>
            <a:spLocks noGrp="1"/>
          </p:cNvSpPr>
          <p:nvPr>
            <p:ph type="sldNum" sz="quarter" idx="12"/>
          </p:nvPr>
        </p:nvSpPr>
        <p:spPr/>
        <p:txBody>
          <a:bodyPr/>
          <a:lstStyle/>
          <a:p>
            <a:fld id="{2E66784E-5794-44E3-AD74-1B2F4D228580}" type="slidenum">
              <a:rPr lang="en-US" smtClean="0"/>
              <a:t>‹#›</a:t>
            </a:fld>
            <a:endParaRPr lang="en-US"/>
          </a:p>
        </p:txBody>
      </p:sp>
    </p:spTree>
    <p:extLst>
      <p:ext uri="{BB962C8B-B14F-4D97-AF65-F5344CB8AC3E}">
        <p14:creationId xmlns:p14="http://schemas.microsoft.com/office/powerpoint/2010/main" val="31361954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31BC0-B5EE-499C-BA7F-9AC17D8AD82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21FF1E1-2070-425C-A973-65BAB8BF0E5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2D0ED7B-C6CD-4E62-AC6F-D9DB164A8218}"/>
              </a:ext>
            </a:extLst>
          </p:cNvPr>
          <p:cNvSpPr>
            <a:spLocks noGrp="1"/>
          </p:cNvSpPr>
          <p:nvPr>
            <p:ph type="dt" sz="half" idx="10"/>
          </p:nvPr>
        </p:nvSpPr>
        <p:spPr/>
        <p:txBody>
          <a:bodyPr/>
          <a:lstStyle/>
          <a:p>
            <a:fld id="{17EEA877-050E-40B1-8A5D-5CABC595062D}" type="datetimeFigureOut">
              <a:rPr lang="en-US" smtClean="0"/>
              <a:t>10/3/2020</a:t>
            </a:fld>
            <a:endParaRPr lang="en-US"/>
          </a:p>
        </p:txBody>
      </p:sp>
      <p:sp>
        <p:nvSpPr>
          <p:cNvPr id="5" name="Footer Placeholder 4">
            <a:extLst>
              <a:ext uri="{FF2B5EF4-FFF2-40B4-BE49-F238E27FC236}">
                <a16:creationId xmlns:a16="http://schemas.microsoft.com/office/drawing/2014/main" id="{77391E14-723E-4B32-9F47-F4A7CBE9CA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29795A-2E73-4D7E-B8C3-6E5274085C79}"/>
              </a:ext>
            </a:extLst>
          </p:cNvPr>
          <p:cNvSpPr>
            <a:spLocks noGrp="1"/>
          </p:cNvSpPr>
          <p:nvPr>
            <p:ph type="sldNum" sz="quarter" idx="12"/>
          </p:nvPr>
        </p:nvSpPr>
        <p:spPr/>
        <p:txBody>
          <a:bodyPr/>
          <a:lstStyle/>
          <a:p>
            <a:fld id="{2E66784E-5794-44E3-AD74-1B2F4D228580}" type="slidenum">
              <a:rPr lang="en-US" smtClean="0"/>
              <a:t>‹#›</a:t>
            </a:fld>
            <a:endParaRPr lang="en-US"/>
          </a:p>
        </p:txBody>
      </p:sp>
    </p:spTree>
    <p:extLst>
      <p:ext uri="{BB962C8B-B14F-4D97-AF65-F5344CB8AC3E}">
        <p14:creationId xmlns:p14="http://schemas.microsoft.com/office/powerpoint/2010/main" val="7207897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C2806-B0F1-466A-B676-509F79EEED0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07590F3-33AF-4361-862E-4FDA06A2355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B984CDB-AF6E-45D9-B59F-50052AFEABCF}"/>
              </a:ext>
            </a:extLst>
          </p:cNvPr>
          <p:cNvSpPr>
            <a:spLocks noGrp="1"/>
          </p:cNvSpPr>
          <p:nvPr>
            <p:ph type="dt" sz="half" idx="10"/>
          </p:nvPr>
        </p:nvSpPr>
        <p:spPr/>
        <p:txBody>
          <a:bodyPr/>
          <a:lstStyle/>
          <a:p>
            <a:fld id="{17EEA877-050E-40B1-8A5D-5CABC595062D}" type="datetimeFigureOut">
              <a:rPr lang="en-US" smtClean="0"/>
              <a:t>10/3/2020</a:t>
            </a:fld>
            <a:endParaRPr lang="en-US"/>
          </a:p>
        </p:txBody>
      </p:sp>
      <p:sp>
        <p:nvSpPr>
          <p:cNvPr id="5" name="Footer Placeholder 4">
            <a:extLst>
              <a:ext uri="{FF2B5EF4-FFF2-40B4-BE49-F238E27FC236}">
                <a16:creationId xmlns:a16="http://schemas.microsoft.com/office/drawing/2014/main" id="{7DA23ED2-735A-472B-8051-4EDAC45EB8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C54335-80D9-4F9C-8C5D-B7BE3DA19F7D}"/>
              </a:ext>
            </a:extLst>
          </p:cNvPr>
          <p:cNvSpPr>
            <a:spLocks noGrp="1"/>
          </p:cNvSpPr>
          <p:nvPr>
            <p:ph type="sldNum" sz="quarter" idx="12"/>
          </p:nvPr>
        </p:nvSpPr>
        <p:spPr/>
        <p:txBody>
          <a:bodyPr/>
          <a:lstStyle/>
          <a:p>
            <a:fld id="{2E66784E-5794-44E3-AD74-1B2F4D228580}" type="slidenum">
              <a:rPr lang="en-US" smtClean="0"/>
              <a:t>‹#›</a:t>
            </a:fld>
            <a:endParaRPr lang="en-US"/>
          </a:p>
        </p:txBody>
      </p:sp>
    </p:spTree>
    <p:extLst>
      <p:ext uri="{BB962C8B-B14F-4D97-AF65-F5344CB8AC3E}">
        <p14:creationId xmlns:p14="http://schemas.microsoft.com/office/powerpoint/2010/main" val="14890433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C6E9E-6F54-4F13-ACA2-1D4118F8F09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7A2BB18-1896-42CE-904A-1BF14566622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567F0A1-D2A5-4F42-9B70-71CC0127097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05E028B-EAA1-48DF-AD49-1AC0D546A395}"/>
              </a:ext>
            </a:extLst>
          </p:cNvPr>
          <p:cNvSpPr>
            <a:spLocks noGrp="1"/>
          </p:cNvSpPr>
          <p:nvPr>
            <p:ph type="dt" sz="half" idx="10"/>
          </p:nvPr>
        </p:nvSpPr>
        <p:spPr/>
        <p:txBody>
          <a:bodyPr/>
          <a:lstStyle/>
          <a:p>
            <a:fld id="{17EEA877-050E-40B1-8A5D-5CABC595062D}" type="datetimeFigureOut">
              <a:rPr lang="en-US" smtClean="0"/>
              <a:t>10/3/2020</a:t>
            </a:fld>
            <a:endParaRPr lang="en-US"/>
          </a:p>
        </p:txBody>
      </p:sp>
      <p:sp>
        <p:nvSpPr>
          <p:cNvPr id="6" name="Footer Placeholder 5">
            <a:extLst>
              <a:ext uri="{FF2B5EF4-FFF2-40B4-BE49-F238E27FC236}">
                <a16:creationId xmlns:a16="http://schemas.microsoft.com/office/drawing/2014/main" id="{B4A60459-6AE1-44C8-9492-2E745BAC21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2C51247-E605-4C04-AA32-7F10E0BB4B34}"/>
              </a:ext>
            </a:extLst>
          </p:cNvPr>
          <p:cNvSpPr>
            <a:spLocks noGrp="1"/>
          </p:cNvSpPr>
          <p:nvPr>
            <p:ph type="sldNum" sz="quarter" idx="12"/>
          </p:nvPr>
        </p:nvSpPr>
        <p:spPr/>
        <p:txBody>
          <a:bodyPr/>
          <a:lstStyle/>
          <a:p>
            <a:fld id="{2E66784E-5794-44E3-AD74-1B2F4D228580}" type="slidenum">
              <a:rPr lang="en-US" smtClean="0"/>
              <a:t>‹#›</a:t>
            </a:fld>
            <a:endParaRPr lang="en-US"/>
          </a:p>
        </p:txBody>
      </p:sp>
    </p:spTree>
    <p:extLst>
      <p:ext uri="{BB962C8B-B14F-4D97-AF65-F5344CB8AC3E}">
        <p14:creationId xmlns:p14="http://schemas.microsoft.com/office/powerpoint/2010/main" val="8079131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10B6F-D1BC-4DB1-A956-493941E5E6C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F6B7B2B-7841-4E36-853D-E05EB860A00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B01CDD6-1BA2-455D-9830-DF438C790CF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616CA8E-481B-47AA-B745-32FDDD210EA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55C0E35-926E-466F-9F95-2C2F0D69139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838CCCF-5467-4241-9417-F2FD9CD2C6F4}"/>
              </a:ext>
            </a:extLst>
          </p:cNvPr>
          <p:cNvSpPr>
            <a:spLocks noGrp="1"/>
          </p:cNvSpPr>
          <p:nvPr>
            <p:ph type="dt" sz="half" idx="10"/>
          </p:nvPr>
        </p:nvSpPr>
        <p:spPr/>
        <p:txBody>
          <a:bodyPr/>
          <a:lstStyle/>
          <a:p>
            <a:fld id="{17EEA877-050E-40B1-8A5D-5CABC595062D}" type="datetimeFigureOut">
              <a:rPr lang="en-US" smtClean="0"/>
              <a:t>10/3/2020</a:t>
            </a:fld>
            <a:endParaRPr lang="en-US"/>
          </a:p>
        </p:txBody>
      </p:sp>
      <p:sp>
        <p:nvSpPr>
          <p:cNvPr id="8" name="Footer Placeholder 7">
            <a:extLst>
              <a:ext uri="{FF2B5EF4-FFF2-40B4-BE49-F238E27FC236}">
                <a16:creationId xmlns:a16="http://schemas.microsoft.com/office/drawing/2014/main" id="{A374587C-A75C-4E50-A9C7-609E1E16042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C6D19D7-5505-47AB-8552-A7D815FC75D0}"/>
              </a:ext>
            </a:extLst>
          </p:cNvPr>
          <p:cNvSpPr>
            <a:spLocks noGrp="1"/>
          </p:cNvSpPr>
          <p:nvPr>
            <p:ph type="sldNum" sz="quarter" idx="12"/>
          </p:nvPr>
        </p:nvSpPr>
        <p:spPr/>
        <p:txBody>
          <a:bodyPr/>
          <a:lstStyle/>
          <a:p>
            <a:fld id="{2E66784E-5794-44E3-AD74-1B2F4D228580}" type="slidenum">
              <a:rPr lang="en-US" smtClean="0"/>
              <a:t>‹#›</a:t>
            </a:fld>
            <a:endParaRPr lang="en-US"/>
          </a:p>
        </p:txBody>
      </p:sp>
    </p:spTree>
    <p:extLst>
      <p:ext uri="{BB962C8B-B14F-4D97-AF65-F5344CB8AC3E}">
        <p14:creationId xmlns:p14="http://schemas.microsoft.com/office/powerpoint/2010/main" val="40610801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3252F0-C8DD-4FB4-A2AD-B019AF35A33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85E7D59-3003-4374-AC7A-D7A6F633D9AF}"/>
              </a:ext>
            </a:extLst>
          </p:cNvPr>
          <p:cNvSpPr>
            <a:spLocks noGrp="1"/>
          </p:cNvSpPr>
          <p:nvPr>
            <p:ph type="dt" sz="half" idx="10"/>
          </p:nvPr>
        </p:nvSpPr>
        <p:spPr/>
        <p:txBody>
          <a:bodyPr/>
          <a:lstStyle/>
          <a:p>
            <a:fld id="{17EEA877-050E-40B1-8A5D-5CABC595062D}" type="datetimeFigureOut">
              <a:rPr lang="en-US" smtClean="0"/>
              <a:t>10/3/2020</a:t>
            </a:fld>
            <a:endParaRPr lang="en-US"/>
          </a:p>
        </p:txBody>
      </p:sp>
      <p:sp>
        <p:nvSpPr>
          <p:cNvPr id="4" name="Footer Placeholder 3">
            <a:extLst>
              <a:ext uri="{FF2B5EF4-FFF2-40B4-BE49-F238E27FC236}">
                <a16:creationId xmlns:a16="http://schemas.microsoft.com/office/drawing/2014/main" id="{8FBB0A0C-6105-4045-B232-7081D7C6B4B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25F4318-6B18-4DAF-A2AE-B2EBA495FC68}"/>
              </a:ext>
            </a:extLst>
          </p:cNvPr>
          <p:cNvSpPr>
            <a:spLocks noGrp="1"/>
          </p:cNvSpPr>
          <p:nvPr>
            <p:ph type="sldNum" sz="quarter" idx="12"/>
          </p:nvPr>
        </p:nvSpPr>
        <p:spPr/>
        <p:txBody>
          <a:bodyPr/>
          <a:lstStyle/>
          <a:p>
            <a:fld id="{2E66784E-5794-44E3-AD74-1B2F4D228580}" type="slidenum">
              <a:rPr lang="en-US" smtClean="0"/>
              <a:t>‹#›</a:t>
            </a:fld>
            <a:endParaRPr lang="en-US"/>
          </a:p>
        </p:txBody>
      </p:sp>
    </p:spTree>
    <p:extLst>
      <p:ext uri="{BB962C8B-B14F-4D97-AF65-F5344CB8AC3E}">
        <p14:creationId xmlns:p14="http://schemas.microsoft.com/office/powerpoint/2010/main" val="13372747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164CE63-413A-40A1-8634-78A7174328F9}"/>
              </a:ext>
            </a:extLst>
          </p:cNvPr>
          <p:cNvSpPr>
            <a:spLocks noGrp="1"/>
          </p:cNvSpPr>
          <p:nvPr>
            <p:ph type="dt" sz="half" idx="10"/>
          </p:nvPr>
        </p:nvSpPr>
        <p:spPr/>
        <p:txBody>
          <a:bodyPr/>
          <a:lstStyle/>
          <a:p>
            <a:fld id="{17EEA877-050E-40B1-8A5D-5CABC595062D}" type="datetimeFigureOut">
              <a:rPr lang="en-US" smtClean="0"/>
              <a:t>10/3/2020</a:t>
            </a:fld>
            <a:endParaRPr lang="en-US"/>
          </a:p>
        </p:txBody>
      </p:sp>
      <p:sp>
        <p:nvSpPr>
          <p:cNvPr id="3" name="Footer Placeholder 2">
            <a:extLst>
              <a:ext uri="{FF2B5EF4-FFF2-40B4-BE49-F238E27FC236}">
                <a16:creationId xmlns:a16="http://schemas.microsoft.com/office/drawing/2014/main" id="{F58A43C8-8101-43CE-94B2-FAA48F9E178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7CF9E7D-C47C-4043-AAAE-629A3602FD80}"/>
              </a:ext>
            </a:extLst>
          </p:cNvPr>
          <p:cNvSpPr>
            <a:spLocks noGrp="1"/>
          </p:cNvSpPr>
          <p:nvPr>
            <p:ph type="sldNum" sz="quarter" idx="12"/>
          </p:nvPr>
        </p:nvSpPr>
        <p:spPr/>
        <p:txBody>
          <a:bodyPr/>
          <a:lstStyle/>
          <a:p>
            <a:fld id="{2E66784E-5794-44E3-AD74-1B2F4D228580}" type="slidenum">
              <a:rPr lang="en-US" smtClean="0"/>
              <a:t>‹#›</a:t>
            </a:fld>
            <a:endParaRPr lang="en-US"/>
          </a:p>
        </p:txBody>
      </p:sp>
    </p:spTree>
    <p:extLst>
      <p:ext uri="{BB962C8B-B14F-4D97-AF65-F5344CB8AC3E}">
        <p14:creationId xmlns:p14="http://schemas.microsoft.com/office/powerpoint/2010/main" val="5533227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3F47A1-0D37-454E-8B5D-8F5C39F9989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20C0E9A-0062-4504-85DD-15148A3CBA8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492F28E-1DB9-422D-AFA3-6C2D3F0772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E9C97F8-596F-4A7A-A77C-F572E1375DA1}"/>
              </a:ext>
            </a:extLst>
          </p:cNvPr>
          <p:cNvSpPr>
            <a:spLocks noGrp="1"/>
          </p:cNvSpPr>
          <p:nvPr>
            <p:ph type="dt" sz="half" idx="10"/>
          </p:nvPr>
        </p:nvSpPr>
        <p:spPr/>
        <p:txBody>
          <a:bodyPr/>
          <a:lstStyle/>
          <a:p>
            <a:fld id="{17EEA877-050E-40B1-8A5D-5CABC595062D}" type="datetimeFigureOut">
              <a:rPr lang="en-US" smtClean="0"/>
              <a:t>10/3/2020</a:t>
            </a:fld>
            <a:endParaRPr lang="en-US"/>
          </a:p>
        </p:txBody>
      </p:sp>
      <p:sp>
        <p:nvSpPr>
          <p:cNvPr id="6" name="Footer Placeholder 5">
            <a:extLst>
              <a:ext uri="{FF2B5EF4-FFF2-40B4-BE49-F238E27FC236}">
                <a16:creationId xmlns:a16="http://schemas.microsoft.com/office/drawing/2014/main" id="{A7636FC6-E599-4F53-B106-AE1B5AA10E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D19EF15-F939-4550-B513-2D002CF3CC3D}"/>
              </a:ext>
            </a:extLst>
          </p:cNvPr>
          <p:cNvSpPr>
            <a:spLocks noGrp="1"/>
          </p:cNvSpPr>
          <p:nvPr>
            <p:ph type="sldNum" sz="quarter" idx="12"/>
          </p:nvPr>
        </p:nvSpPr>
        <p:spPr/>
        <p:txBody>
          <a:bodyPr/>
          <a:lstStyle/>
          <a:p>
            <a:fld id="{2E66784E-5794-44E3-AD74-1B2F4D228580}" type="slidenum">
              <a:rPr lang="en-US" smtClean="0"/>
              <a:t>‹#›</a:t>
            </a:fld>
            <a:endParaRPr lang="en-US"/>
          </a:p>
        </p:txBody>
      </p:sp>
    </p:spTree>
    <p:extLst>
      <p:ext uri="{BB962C8B-B14F-4D97-AF65-F5344CB8AC3E}">
        <p14:creationId xmlns:p14="http://schemas.microsoft.com/office/powerpoint/2010/main" val="18967983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31B06D-87AC-40A0-9362-5B6BE971CF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C2EBAD7-E664-4A7B-B851-38CC08FC240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6BE77F7-B05F-4732-8B72-011C5EE3C4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524A89-F8AC-42CC-8732-684C0F3D7B6A}"/>
              </a:ext>
            </a:extLst>
          </p:cNvPr>
          <p:cNvSpPr>
            <a:spLocks noGrp="1"/>
          </p:cNvSpPr>
          <p:nvPr>
            <p:ph type="dt" sz="half" idx="10"/>
          </p:nvPr>
        </p:nvSpPr>
        <p:spPr/>
        <p:txBody>
          <a:bodyPr/>
          <a:lstStyle/>
          <a:p>
            <a:fld id="{17EEA877-050E-40B1-8A5D-5CABC595062D}" type="datetimeFigureOut">
              <a:rPr lang="en-US" smtClean="0"/>
              <a:t>10/3/2020</a:t>
            </a:fld>
            <a:endParaRPr lang="en-US"/>
          </a:p>
        </p:txBody>
      </p:sp>
      <p:sp>
        <p:nvSpPr>
          <p:cNvPr id="6" name="Footer Placeholder 5">
            <a:extLst>
              <a:ext uri="{FF2B5EF4-FFF2-40B4-BE49-F238E27FC236}">
                <a16:creationId xmlns:a16="http://schemas.microsoft.com/office/drawing/2014/main" id="{1654CAD4-210F-45E3-A753-0845F85D507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BB241B-48CF-4B06-B4E0-68F72B3DD9BA}"/>
              </a:ext>
            </a:extLst>
          </p:cNvPr>
          <p:cNvSpPr>
            <a:spLocks noGrp="1"/>
          </p:cNvSpPr>
          <p:nvPr>
            <p:ph type="sldNum" sz="quarter" idx="12"/>
          </p:nvPr>
        </p:nvSpPr>
        <p:spPr/>
        <p:txBody>
          <a:bodyPr/>
          <a:lstStyle/>
          <a:p>
            <a:fld id="{2E66784E-5794-44E3-AD74-1B2F4D228580}" type="slidenum">
              <a:rPr lang="en-US" smtClean="0"/>
              <a:t>‹#›</a:t>
            </a:fld>
            <a:endParaRPr lang="en-US"/>
          </a:p>
        </p:txBody>
      </p:sp>
    </p:spTree>
    <p:extLst>
      <p:ext uri="{BB962C8B-B14F-4D97-AF65-F5344CB8AC3E}">
        <p14:creationId xmlns:p14="http://schemas.microsoft.com/office/powerpoint/2010/main" val="8618722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093C75F-59AF-4E43-9DDF-7850F0E328A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F13CC64-EA2E-48B6-AF84-276BAA0802F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5E3587-C6B9-408D-860A-B2C44ED0EC3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EEA877-050E-40B1-8A5D-5CABC595062D}" type="datetimeFigureOut">
              <a:rPr lang="en-US" smtClean="0"/>
              <a:t>10/3/2020</a:t>
            </a:fld>
            <a:endParaRPr lang="en-US"/>
          </a:p>
        </p:txBody>
      </p:sp>
      <p:sp>
        <p:nvSpPr>
          <p:cNvPr id="5" name="Footer Placeholder 4">
            <a:extLst>
              <a:ext uri="{FF2B5EF4-FFF2-40B4-BE49-F238E27FC236}">
                <a16:creationId xmlns:a16="http://schemas.microsoft.com/office/drawing/2014/main" id="{4E7681C2-A496-42D1-A067-0A7272C2BA0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B4439A8-F3AD-412B-B8AE-A766AD2C8F7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E66784E-5794-44E3-AD74-1B2F4D228580}" type="slidenum">
              <a:rPr lang="en-US" smtClean="0"/>
              <a:t>‹#›</a:t>
            </a:fld>
            <a:endParaRPr lang="en-US"/>
          </a:p>
        </p:txBody>
      </p:sp>
    </p:spTree>
    <p:extLst>
      <p:ext uri="{BB962C8B-B14F-4D97-AF65-F5344CB8AC3E}">
        <p14:creationId xmlns:p14="http://schemas.microsoft.com/office/powerpoint/2010/main" val="41980282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5.jp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5.jpg"/><Relationship Id="rId1" Type="http://schemas.openxmlformats.org/officeDocument/2006/relationships/slideLayout" Target="../slideLayouts/slideLayout5.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5.jpg"/><Relationship Id="rId1" Type="http://schemas.openxmlformats.org/officeDocument/2006/relationships/slideLayout" Target="../slideLayouts/slideLayout5.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jp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5.jpg"/><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jpg"/><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jp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jpg"/><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8.jpg"/><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5.jp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jpg"/><Relationship Id="rId1" Type="http://schemas.openxmlformats.org/officeDocument/2006/relationships/slideLayout" Target="../slideLayouts/slideLayout5.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5.jpg"/><Relationship Id="rId1" Type="http://schemas.openxmlformats.org/officeDocument/2006/relationships/slideLayout" Target="../slideLayouts/slideLayout5.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3000"/>
            <a:lum/>
          </a:blip>
          <a:srcRect/>
          <a:stretch>
            <a:fillRect t="-2000" b="-2000"/>
          </a:stretch>
        </a:blip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6F43B952-F654-4266-ACB7-3B4AA4A63A7A}"/>
              </a:ext>
            </a:extLst>
          </p:cNvPr>
          <p:cNvSpPr txBox="1">
            <a:spLocks/>
          </p:cNvSpPr>
          <p:nvPr/>
        </p:nvSpPr>
        <p:spPr>
          <a:xfrm>
            <a:off x="248251" y="491367"/>
            <a:ext cx="5478780" cy="177260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t>Worldwide Suicides and the Socio-Economic Indicators.</a:t>
            </a:r>
          </a:p>
        </p:txBody>
      </p:sp>
      <p:sp>
        <p:nvSpPr>
          <p:cNvPr id="4" name="Subtitle 2">
            <a:extLst>
              <a:ext uri="{FF2B5EF4-FFF2-40B4-BE49-F238E27FC236}">
                <a16:creationId xmlns:a16="http://schemas.microsoft.com/office/drawing/2014/main" id="{401DC3EE-0F16-4C16-A50F-938A8D632ABF}"/>
              </a:ext>
            </a:extLst>
          </p:cNvPr>
          <p:cNvSpPr txBox="1">
            <a:spLocks/>
          </p:cNvSpPr>
          <p:nvPr/>
        </p:nvSpPr>
        <p:spPr>
          <a:xfrm>
            <a:off x="553653" y="2263970"/>
            <a:ext cx="2670810" cy="4393504"/>
          </a:xfrm>
          <a:prstGeom prst="rect">
            <a:avLst/>
          </a:prstGeom>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1985-2015</a:t>
            </a:r>
          </a:p>
          <a:p>
            <a:endParaRPr lang="en-US" dirty="0"/>
          </a:p>
          <a:p>
            <a:endParaRPr lang="en-US" dirty="0"/>
          </a:p>
          <a:p>
            <a:endParaRPr lang="en-US" dirty="0"/>
          </a:p>
          <a:p>
            <a:endParaRPr lang="en-US" dirty="0"/>
          </a:p>
          <a:p>
            <a:endParaRPr lang="en-US" dirty="0"/>
          </a:p>
          <a:p>
            <a:endParaRPr lang="en-US" dirty="0"/>
          </a:p>
          <a:p>
            <a:pPr marL="0" indent="0">
              <a:buNone/>
            </a:pPr>
            <a:r>
              <a:rPr lang="en-US" dirty="0"/>
              <a:t>Presenter:</a:t>
            </a:r>
          </a:p>
          <a:p>
            <a:pPr marL="0" indent="0">
              <a:buNone/>
            </a:pPr>
            <a:r>
              <a:rPr lang="en-US" dirty="0"/>
              <a:t> George Gee</a:t>
            </a:r>
          </a:p>
        </p:txBody>
      </p:sp>
    </p:spTree>
    <p:extLst>
      <p:ext uri="{BB962C8B-B14F-4D97-AF65-F5344CB8AC3E}">
        <p14:creationId xmlns:p14="http://schemas.microsoft.com/office/powerpoint/2010/main" val="479637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randombar(horizontal)">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0000"/>
            <a:lum/>
          </a:blip>
          <a:srcRect/>
          <a:stretch>
            <a:fillRect t="-22000" b="-39000"/>
          </a:stretch>
        </a:blip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A4320A5-1C4B-4BF6-AC23-AB91458E8DA7}"/>
              </a:ext>
            </a:extLst>
          </p:cNvPr>
          <p:cNvSpPr>
            <a:spLocks noGrp="1"/>
          </p:cNvSpPr>
          <p:nvPr>
            <p:ph type="title"/>
          </p:nvPr>
        </p:nvSpPr>
        <p:spPr>
          <a:xfrm>
            <a:off x="6303169" y="512619"/>
            <a:ext cx="3932237" cy="673331"/>
          </a:xfrm>
        </p:spPr>
        <p:txBody>
          <a:bodyPr/>
          <a:lstStyle/>
          <a:p>
            <a:r>
              <a:rPr lang="en-US" dirty="0"/>
              <a:t>Suicides by GDP/capita</a:t>
            </a:r>
          </a:p>
        </p:txBody>
      </p:sp>
      <p:pic>
        <p:nvPicPr>
          <p:cNvPr id="9" name="Content Placeholder 8">
            <a:extLst>
              <a:ext uri="{FF2B5EF4-FFF2-40B4-BE49-F238E27FC236}">
                <a16:creationId xmlns:a16="http://schemas.microsoft.com/office/drawing/2014/main" id="{34CCDC3C-00D6-41C6-8CC7-097EFECB4ACC}"/>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268494" y="1766656"/>
            <a:ext cx="6001588" cy="3315163"/>
          </a:xfrm>
        </p:spPr>
      </p:pic>
      <p:sp>
        <p:nvSpPr>
          <p:cNvPr id="7" name="Text Placeholder 6">
            <a:extLst>
              <a:ext uri="{FF2B5EF4-FFF2-40B4-BE49-F238E27FC236}">
                <a16:creationId xmlns:a16="http://schemas.microsoft.com/office/drawing/2014/main" id="{FA696452-F769-4918-8EF7-F8410CC66794}"/>
              </a:ext>
            </a:extLst>
          </p:cNvPr>
          <p:cNvSpPr>
            <a:spLocks noGrp="1"/>
          </p:cNvSpPr>
          <p:nvPr>
            <p:ph type="body" sz="half" idx="2"/>
          </p:nvPr>
        </p:nvSpPr>
        <p:spPr>
          <a:xfrm>
            <a:off x="921918" y="2658774"/>
            <a:ext cx="3932237" cy="1530926"/>
          </a:xfrm>
        </p:spPr>
        <p:txBody>
          <a:bodyPr>
            <a:normAutofit/>
          </a:bodyPr>
          <a:lstStyle/>
          <a:p>
            <a:pPr marL="285750" indent="-285750">
              <a:buFont typeface="Arial" panose="020B0604020202020204" pitchFamily="34" charset="0"/>
              <a:buChar char="•"/>
            </a:pPr>
            <a:r>
              <a:rPr lang="en-US" dirty="0"/>
              <a:t>The GDP/capita range is from $251 (Albania) to $126,352 (Luxembourg). </a:t>
            </a:r>
          </a:p>
          <a:p>
            <a:pPr marL="285750" indent="-285750">
              <a:buFont typeface="Arial" panose="020B0604020202020204" pitchFamily="34" charset="0"/>
              <a:buChar char="•"/>
            </a:pPr>
            <a:r>
              <a:rPr lang="en-US" dirty="0"/>
              <a:t>Norway and Luxembourg are the only two countries that have GDP/capita above $100,000. </a:t>
            </a:r>
          </a:p>
        </p:txBody>
      </p:sp>
    </p:spTree>
    <p:extLst>
      <p:ext uri="{BB962C8B-B14F-4D97-AF65-F5344CB8AC3E}">
        <p14:creationId xmlns:p14="http://schemas.microsoft.com/office/powerpoint/2010/main" val="21580940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up)">
                                      <p:cBhvr>
                                        <p:cTn id="11" dur="500"/>
                                        <p:tgtEl>
                                          <p:spTgt spid="9"/>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animEffect transition="in" filter="fade">
                                      <p:cBhvr>
                                        <p:cTn id="15" dur="500"/>
                                        <p:tgtEl>
                                          <p:spTgt spid="7">
                                            <p:txEl>
                                              <p:pRg st="0" end="0"/>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7">
                                            <p:txEl>
                                              <p:pRg st="1" end="1"/>
                                            </p:txEl>
                                          </p:spTgt>
                                        </p:tgtEl>
                                        <p:attrNameLst>
                                          <p:attrName>style.visibility</p:attrName>
                                        </p:attrNameLst>
                                      </p:cBhvr>
                                      <p:to>
                                        <p:strVal val="visible"/>
                                      </p:to>
                                    </p:set>
                                    <p:animEffect transition="in" filter="fade">
                                      <p:cBhvr>
                                        <p:cTn id="19" dur="500"/>
                                        <p:tgtEl>
                                          <p:spTgt spid="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0000"/>
            <a:lum/>
          </a:blip>
          <a:srcRect/>
          <a:stretch>
            <a:fillRect t="-22000" b="-3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BA1AE-3085-49EB-ABE4-B297DF7946EF}"/>
              </a:ext>
            </a:extLst>
          </p:cNvPr>
          <p:cNvSpPr>
            <a:spLocks noGrp="1"/>
          </p:cNvSpPr>
          <p:nvPr>
            <p:ph type="title"/>
          </p:nvPr>
        </p:nvSpPr>
        <p:spPr/>
        <p:txBody>
          <a:bodyPr/>
          <a:lstStyle/>
          <a:p>
            <a:pPr algn="ctr"/>
            <a:r>
              <a:rPr lang="en-US" dirty="0"/>
              <a:t>Suicides by GDP/capita</a:t>
            </a:r>
            <a:br>
              <a:rPr lang="en-US" dirty="0"/>
            </a:br>
            <a:r>
              <a:rPr lang="en-US" sz="1600" dirty="0"/>
              <a:t>2014</a:t>
            </a:r>
            <a:endParaRPr lang="en-US" dirty="0"/>
          </a:p>
        </p:txBody>
      </p:sp>
      <p:sp>
        <p:nvSpPr>
          <p:cNvPr id="3" name="Text Placeholder 2">
            <a:extLst>
              <a:ext uri="{FF2B5EF4-FFF2-40B4-BE49-F238E27FC236}">
                <a16:creationId xmlns:a16="http://schemas.microsoft.com/office/drawing/2014/main" id="{C7E5BCAB-D4E5-4865-BAD8-F6F48C21F087}"/>
              </a:ext>
            </a:extLst>
          </p:cNvPr>
          <p:cNvSpPr>
            <a:spLocks noGrp="1"/>
          </p:cNvSpPr>
          <p:nvPr>
            <p:ph type="body" idx="1"/>
          </p:nvPr>
        </p:nvSpPr>
        <p:spPr>
          <a:xfrm>
            <a:off x="839788" y="1681163"/>
            <a:ext cx="5157787" cy="1325562"/>
          </a:xfrm>
        </p:spPr>
        <p:txBody>
          <a:bodyPr>
            <a:noAutofit/>
          </a:bodyPr>
          <a:lstStyle/>
          <a:p>
            <a:r>
              <a:rPr lang="en-US" sz="2000" dirty="0"/>
              <a:t>TOP</a:t>
            </a:r>
          </a:p>
          <a:p>
            <a:pPr marL="342900" indent="-342900">
              <a:buFont typeface="Arial" panose="020B0604020202020204" pitchFamily="34" charset="0"/>
              <a:buChar char="•"/>
            </a:pPr>
            <a:r>
              <a:rPr lang="en-US" sz="2000" dirty="0"/>
              <a:t>Luxembourg, Norway, Qatar, Switzerland, Singapore</a:t>
            </a:r>
          </a:p>
          <a:p>
            <a:pPr marL="342900" indent="-342900">
              <a:buFont typeface="Arial" panose="020B0604020202020204" pitchFamily="34" charset="0"/>
              <a:buChar char="•"/>
            </a:pPr>
            <a:r>
              <a:rPr lang="en-US" sz="2000" dirty="0"/>
              <a:t>Total Suicides: 2,057</a:t>
            </a:r>
          </a:p>
        </p:txBody>
      </p:sp>
      <p:sp>
        <p:nvSpPr>
          <p:cNvPr id="5" name="Text Placeholder 4">
            <a:extLst>
              <a:ext uri="{FF2B5EF4-FFF2-40B4-BE49-F238E27FC236}">
                <a16:creationId xmlns:a16="http://schemas.microsoft.com/office/drawing/2014/main" id="{DBD688FB-10C8-418C-AFEF-7782D78F79E9}"/>
              </a:ext>
            </a:extLst>
          </p:cNvPr>
          <p:cNvSpPr>
            <a:spLocks noGrp="1"/>
          </p:cNvSpPr>
          <p:nvPr>
            <p:ph type="body" sz="quarter" idx="3"/>
          </p:nvPr>
        </p:nvSpPr>
        <p:spPr>
          <a:xfrm>
            <a:off x="6172200" y="1681162"/>
            <a:ext cx="5183188" cy="1325561"/>
          </a:xfrm>
        </p:spPr>
        <p:txBody>
          <a:bodyPr>
            <a:noAutofit/>
          </a:bodyPr>
          <a:lstStyle/>
          <a:p>
            <a:r>
              <a:rPr lang="en-US" sz="2000" dirty="0"/>
              <a:t>BOTTOM</a:t>
            </a:r>
          </a:p>
          <a:p>
            <a:pPr marL="342900" indent="-342900">
              <a:buFont typeface="Arial" panose="020B0604020202020204" pitchFamily="34" charset="0"/>
              <a:buChar char="•"/>
            </a:pPr>
            <a:r>
              <a:rPr lang="en-US" sz="2000" dirty="0"/>
              <a:t>Kyrgyzstan, Nicaragua, Uzbekistan, Ukraine, El Salvador</a:t>
            </a:r>
          </a:p>
          <a:p>
            <a:pPr marL="342900" indent="-342900">
              <a:buFont typeface="Arial" panose="020B0604020202020204" pitchFamily="34" charset="0"/>
              <a:buChar char="•"/>
            </a:pPr>
            <a:r>
              <a:rPr lang="en-US" sz="2000" dirty="0"/>
              <a:t>Total Suicides: 11,221</a:t>
            </a:r>
          </a:p>
        </p:txBody>
      </p:sp>
      <p:pic>
        <p:nvPicPr>
          <p:cNvPr id="9" name="Content Placeholder 8">
            <a:extLst>
              <a:ext uri="{FF2B5EF4-FFF2-40B4-BE49-F238E27FC236}">
                <a16:creationId xmlns:a16="http://schemas.microsoft.com/office/drawing/2014/main" id="{26E620DD-CC80-455D-BE84-ADAB055EE1D5}"/>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839788" y="3208604"/>
            <a:ext cx="5157787" cy="3649395"/>
          </a:xfrm>
        </p:spPr>
      </p:pic>
      <p:pic>
        <p:nvPicPr>
          <p:cNvPr id="18" name="Content Placeholder 17">
            <a:extLst>
              <a:ext uri="{FF2B5EF4-FFF2-40B4-BE49-F238E27FC236}">
                <a16:creationId xmlns:a16="http://schemas.microsoft.com/office/drawing/2014/main" id="{56BE9242-8C07-43BF-AE7B-BB90709D231E}"/>
              </a:ext>
            </a:extLst>
          </p:cNvPr>
          <p:cNvPicPr>
            <a:picLocks noGrp="1" noChangeAspect="1"/>
          </p:cNvPicPr>
          <p:nvPr>
            <p:ph sz="quarter" idx="4"/>
          </p:nvPr>
        </p:nvPicPr>
        <p:blipFill>
          <a:blip r:embed="rId4">
            <a:extLst>
              <a:ext uri="{28A0092B-C50C-407E-A947-70E740481C1C}">
                <a14:useLocalDpi xmlns:a14="http://schemas.microsoft.com/office/drawing/2010/main" val="0"/>
              </a:ext>
            </a:extLst>
          </a:blip>
          <a:stretch>
            <a:fillRect/>
          </a:stretch>
        </p:blipFill>
        <p:spPr>
          <a:xfrm>
            <a:off x="6172200" y="3242595"/>
            <a:ext cx="5183188" cy="3615403"/>
          </a:xfrm>
        </p:spPr>
      </p:pic>
    </p:spTree>
    <p:extLst>
      <p:ext uri="{BB962C8B-B14F-4D97-AF65-F5344CB8AC3E}">
        <p14:creationId xmlns:p14="http://schemas.microsoft.com/office/powerpoint/2010/main" val="3043070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1" dur="500"/>
                                        <p:tgtEl>
                                          <p:spTgt spid="3">
                                            <p:txEl>
                                              <p:pRg st="0" end="0"/>
                                            </p:txEl>
                                          </p:spTgt>
                                        </p:tgtEl>
                                      </p:cBhvr>
                                    </p:animEffect>
                                  </p:childTnLst>
                                </p:cTn>
                              </p:par>
                            </p:childTnLst>
                          </p:cTn>
                        </p:par>
                        <p:par>
                          <p:cTn id="12" fill="hold">
                            <p:stCondLst>
                              <p:cond delay="1000"/>
                            </p:stCondLst>
                            <p:childTnLst>
                              <p:par>
                                <p:cTn id="13" presetID="14" presetClass="entr" presetSubtype="10" fill="hold" grpId="0" nodeType="after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5" dur="500"/>
                                        <p:tgtEl>
                                          <p:spTgt spid="3">
                                            <p:txEl>
                                              <p:pRg st="1" end="1"/>
                                            </p:txEl>
                                          </p:spTgt>
                                        </p:tgtEl>
                                      </p:cBhvr>
                                    </p:animEffect>
                                  </p:childTnLst>
                                </p:cTn>
                              </p:par>
                            </p:childTnLst>
                          </p:cTn>
                        </p:par>
                        <p:par>
                          <p:cTn id="16" fill="hold">
                            <p:stCondLst>
                              <p:cond delay="1500"/>
                            </p:stCondLst>
                            <p:childTnLst>
                              <p:par>
                                <p:cTn id="17" presetID="14" presetClass="entr" presetSubtype="10" fill="hold" grpId="0" nodeType="after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9" dur="500"/>
                                        <p:tgtEl>
                                          <p:spTgt spid="3">
                                            <p:txEl>
                                              <p:pRg st="2" end="2"/>
                                            </p:txEl>
                                          </p:spTgt>
                                        </p:tgtEl>
                                      </p:cBhvr>
                                    </p:animEffect>
                                  </p:childTnLst>
                                </p:cTn>
                              </p:par>
                            </p:childTnLst>
                          </p:cTn>
                        </p:par>
                        <p:par>
                          <p:cTn id="20" fill="hold">
                            <p:stCondLst>
                              <p:cond delay="2000"/>
                            </p:stCondLst>
                            <p:childTnLst>
                              <p:par>
                                <p:cTn id="21" presetID="14" presetClass="entr" presetSubtype="10" fill="hold" grpId="0" nodeType="afterEffect">
                                  <p:stCondLst>
                                    <p:cond delay="0"/>
                                  </p:stCondLst>
                                  <p:childTnLst>
                                    <p:set>
                                      <p:cBhvr>
                                        <p:cTn id="22" dur="1" fill="hold">
                                          <p:stCondLst>
                                            <p:cond delay="0"/>
                                          </p:stCondLst>
                                        </p:cTn>
                                        <p:tgtEl>
                                          <p:spTgt spid="5">
                                            <p:txEl>
                                              <p:pRg st="0" end="0"/>
                                            </p:txEl>
                                          </p:spTgt>
                                        </p:tgtEl>
                                        <p:attrNameLst>
                                          <p:attrName>style.visibility</p:attrName>
                                        </p:attrNameLst>
                                      </p:cBhvr>
                                      <p:to>
                                        <p:strVal val="visible"/>
                                      </p:to>
                                    </p:set>
                                    <p:animEffect transition="in" filter="randombar(horizontal)">
                                      <p:cBhvr>
                                        <p:cTn id="23" dur="500"/>
                                        <p:tgtEl>
                                          <p:spTgt spid="5">
                                            <p:txEl>
                                              <p:pRg st="0" end="0"/>
                                            </p:txEl>
                                          </p:spTgt>
                                        </p:tgtEl>
                                      </p:cBhvr>
                                    </p:animEffect>
                                  </p:childTnLst>
                                </p:cTn>
                              </p:par>
                            </p:childTnLst>
                          </p:cTn>
                        </p:par>
                        <p:par>
                          <p:cTn id="24" fill="hold">
                            <p:stCondLst>
                              <p:cond delay="2500"/>
                            </p:stCondLst>
                            <p:childTnLst>
                              <p:par>
                                <p:cTn id="25" presetID="14" presetClass="entr" presetSubtype="10" fill="hold" grpId="0" nodeType="afterEffect">
                                  <p:stCondLst>
                                    <p:cond delay="0"/>
                                  </p:stCondLst>
                                  <p:childTnLst>
                                    <p:set>
                                      <p:cBhvr>
                                        <p:cTn id="26" dur="1" fill="hold">
                                          <p:stCondLst>
                                            <p:cond delay="0"/>
                                          </p:stCondLst>
                                        </p:cTn>
                                        <p:tgtEl>
                                          <p:spTgt spid="5">
                                            <p:txEl>
                                              <p:pRg st="1" end="1"/>
                                            </p:txEl>
                                          </p:spTgt>
                                        </p:tgtEl>
                                        <p:attrNameLst>
                                          <p:attrName>style.visibility</p:attrName>
                                        </p:attrNameLst>
                                      </p:cBhvr>
                                      <p:to>
                                        <p:strVal val="visible"/>
                                      </p:to>
                                    </p:set>
                                    <p:animEffect transition="in" filter="randombar(horizontal)">
                                      <p:cBhvr>
                                        <p:cTn id="27" dur="500"/>
                                        <p:tgtEl>
                                          <p:spTgt spid="5">
                                            <p:txEl>
                                              <p:pRg st="1" end="1"/>
                                            </p:txEl>
                                          </p:spTgt>
                                        </p:tgtEl>
                                      </p:cBhvr>
                                    </p:animEffect>
                                  </p:childTnLst>
                                </p:cTn>
                              </p:par>
                            </p:childTnLst>
                          </p:cTn>
                        </p:par>
                        <p:par>
                          <p:cTn id="28" fill="hold">
                            <p:stCondLst>
                              <p:cond delay="3000"/>
                            </p:stCondLst>
                            <p:childTnLst>
                              <p:par>
                                <p:cTn id="29" presetID="14" presetClass="entr" presetSubtype="10" fill="hold" grpId="0" nodeType="afterEffect">
                                  <p:stCondLst>
                                    <p:cond delay="0"/>
                                  </p:stCondLst>
                                  <p:childTnLst>
                                    <p:set>
                                      <p:cBhvr>
                                        <p:cTn id="30" dur="1" fill="hold">
                                          <p:stCondLst>
                                            <p:cond delay="0"/>
                                          </p:stCondLst>
                                        </p:cTn>
                                        <p:tgtEl>
                                          <p:spTgt spid="5">
                                            <p:txEl>
                                              <p:pRg st="2" end="2"/>
                                            </p:txEl>
                                          </p:spTgt>
                                        </p:tgtEl>
                                        <p:attrNameLst>
                                          <p:attrName>style.visibility</p:attrName>
                                        </p:attrNameLst>
                                      </p:cBhvr>
                                      <p:to>
                                        <p:strVal val="visible"/>
                                      </p:to>
                                    </p:set>
                                    <p:animEffect transition="in" filter="randombar(horizontal)">
                                      <p:cBhvr>
                                        <p:cTn id="31" dur="500"/>
                                        <p:tgtEl>
                                          <p:spTgt spid="5">
                                            <p:txEl>
                                              <p:pRg st="2" end="2"/>
                                            </p:txEl>
                                          </p:spTgt>
                                        </p:tgtEl>
                                      </p:cBhvr>
                                    </p:animEffect>
                                  </p:childTnLst>
                                </p:cTn>
                              </p:par>
                            </p:childTnLst>
                          </p:cTn>
                        </p:par>
                        <p:par>
                          <p:cTn id="32" fill="hold">
                            <p:stCondLst>
                              <p:cond delay="3500"/>
                            </p:stCondLst>
                            <p:childTnLst>
                              <p:par>
                                <p:cTn id="33" presetID="14" presetClass="entr" presetSubtype="10" fill="hold" nodeType="after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randombar(horizontal)">
                                      <p:cBhvr>
                                        <p:cTn id="35" dur="500"/>
                                        <p:tgtEl>
                                          <p:spTgt spid="9"/>
                                        </p:tgtEl>
                                      </p:cBhvr>
                                    </p:animEffect>
                                  </p:childTnLst>
                                </p:cTn>
                              </p:par>
                            </p:childTnLst>
                          </p:cTn>
                        </p:par>
                        <p:par>
                          <p:cTn id="36" fill="hold">
                            <p:stCondLst>
                              <p:cond delay="4000"/>
                            </p:stCondLst>
                            <p:childTnLst>
                              <p:par>
                                <p:cTn id="37" presetID="14" presetClass="entr" presetSubtype="10" fill="hold" nodeType="afterEffect">
                                  <p:stCondLst>
                                    <p:cond delay="0"/>
                                  </p:stCondLst>
                                  <p:childTnLst>
                                    <p:set>
                                      <p:cBhvr>
                                        <p:cTn id="38" dur="1" fill="hold">
                                          <p:stCondLst>
                                            <p:cond delay="0"/>
                                          </p:stCondLst>
                                        </p:cTn>
                                        <p:tgtEl>
                                          <p:spTgt spid="18"/>
                                        </p:tgtEl>
                                        <p:attrNameLst>
                                          <p:attrName>style.visibility</p:attrName>
                                        </p:attrNameLst>
                                      </p:cBhvr>
                                      <p:to>
                                        <p:strVal val="visible"/>
                                      </p:to>
                                    </p:set>
                                    <p:animEffect transition="in" filter="randombar(horizontal)">
                                      <p:cBhvr>
                                        <p:cTn id="39"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5"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0000"/>
            <a:lum/>
          </a:blip>
          <a:srcRect/>
          <a:stretch>
            <a:fillRect t="-22000" b="-3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98813-745D-4110-9596-E00E961B474F}"/>
              </a:ext>
            </a:extLst>
          </p:cNvPr>
          <p:cNvSpPr>
            <a:spLocks noGrp="1"/>
          </p:cNvSpPr>
          <p:nvPr>
            <p:ph type="title"/>
          </p:nvPr>
        </p:nvSpPr>
        <p:spPr/>
        <p:txBody>
          <a:bodyPr/>
          <a:lstStyle/>
          <a:p>
            <a:pPr algn="ctr"/>
            <a:r>
              <a:rPr lang="en-US" dirty="0"/>
              <a:t>Suicides by GDP/capita</a:t>
            </a:r>
            <a:br>
              <a:rPr lang="en-US" dirty="0"/>
            </a:br>
            <a:r>
              <a:rPr lang="en-US" sz="1600" dirty="0"/>
              <a:t>2014</a:t>
            </a:r>
            <a:endParaRPr lang="en-US" dirty="0"/>
          </a:p>
        </p:txBody>
      </p:sp>
      <p:sp>
        <p:nvSpPr>
          <p:cNvPr id="3" name="Content Placeholder 2">
            <a:extLst>
              <a:ext uri="{FF2B5EF4-FFF2-40B4-BE49-F238E27FC236}">
                <a16:creationId xmlns:a16="http://schemas.microsoft.com/office/drawing/2014/main" id="{0CC263F9-E3F7-41B3-95ED-8C3FD9F88AC7}"/>
              </a:ext>
            </a:extLst>
          </p:cNvPr>
          <p:cNvSpPr>
            <a:spLocks noGrp="1"/>
          </p:cNvSpPr>
          <p:nvPr>
            <p:ph idx="1"/>
          </p:nvPr>
        </p:nvSpPr>
        <p:spPr>
          <a:xfrm>
            <a:off x="838200" y="1825625"/>
            <a:ext cx="10515600" cy="3961717"/>
          </a:xfrm>
        </p:spPr>
        <p:txBody>
          <a:bodyPr>
            <a:normAutofit/>
          </a:bodyPr>
          <a:lstStyle/>
          <a:p>
            <a:r>
              <a:rPr lang="en-US" sz="3200" dirty="0"/>
              <a:t>Mood’s Median results</a:t>
            </a:r>
          </a:p>
          <a:p>
            <a:pPr lvl="1"/>
            <a:r>
              <a:rPr lang="en-US" sz="2000" dirty="0"/>
              <a:t>5.633333333333334, </a:t>
            </a:r>
            <a:r>
              <a:rPr lang="en-US" sz="2600" b="1" dirty="0"/>
              <a:t>p-value = 0.017622090962324415</a:t>
            </a:r>
            <a:r>
              <a:rPr lang="en-US" sz="2000" dirty="0"/>
              <a:t>, 22.5</a:t>
            </a:r>
          </a:p>
          <a:p>
            <a:endParaRPr lang="en-US" sz="2400" dirty="0"/>
          </a:p>
          <a:p>
            <a:r>
              <a:rPr lang="en-US" sz="3200" dirty="0"/>
              <a:t>Mann-Whitney results </a:t>
            </a:r>
          </a:p>
          <a:p>
            <a:pPr lvl="1"/>
            <a:r>
              <a:rPr lang="en-US" sz="2000" dirty="0"/>
              <a:t>Statistic=1048.0, </a:t>
            </a:r>
            <a:r>
              <a:rPr lang="en-US" sz="2600" b="1" dirty="0"/>
              <a:t>p-value = 3.970252226239632e-05</a:t>
            </a:r>
          </a:p>
          <a:p>
            <a:pPr marL="0" indent="0">
              <a:buNone/>
            </a:pPr>
            <a:endParaRPr lang="en-US" sz="2400" dirty="0"/>
          </a:p>
          <a:p>
            <a:pPr marL="0" indent="0">
              <a:buNone/>
            </a:pPr>
            <a:endParaRPr lang="en-US" sz="2400" dirty="0"/>
          </a:p>
          <a:p>
            <a:r>
              <a:rPr lang="en-US" sz="2400" dirty="0"/>
              <a:t>The 95% confidence interval ranges from </a:t>
            </a:r>
            <a:r>
              <a:rPr lang="en-US" sz="2400" b="1" dirty="0"/>
              <a:t>49.746 to 225.720</a:t>
            </a:r>
            <a:r>
              <a:rPr lang="en-US" sz="2400" dirty="0"/>
              <a:t>. </a:t>
            </a:r>
          </a:p>
        </p:txBody>
      </p:sp>
    </p:spTree>
    <p:extLst>
      <p:ext uri="{BB962C8B-B14F-4D97-AF65-F5344CB8AC3E}">
        <p14:creationId xmlns:p14="http://schemas.microsoft.com/office/powerpoint/2010/main" val="3631613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par>
                          <p:cTn id="8" fill="hold">
                            <p:stCondLst>
                              <p:cond delay="500"/>
                            </p:stCondLst>
                            <p:childTnLst>
                              <p:par>
                                <p:cTn id="9" presetID="14" presetClass="entr" presetSubtype="10" fill="hold"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1" dur="500"/>
                                        <p:tgtEl>
                                          <p:spTgt spid="3">
                                            <p:txEl>
                                              <p:pRg st="0" end="0"/>
                                            </p:txEl>
                                          </p:spTgt>
                                        </p:tgtEl>
                                      </p:cBhvr>
                                    </p:animEffect>
                                  </p:childTnLst>
                                </p:cTn>
                              </p:par>
                            </p:childTnLst>
                          </p:cTn>
                        </p:par>
                        <p:par>
                          <p:cTn id="12" fill="hold">
                            <p:stCondLst>
                              <p:cond delay="1000"/>
                            </p:stCondLst>
                            <p:childTnLst>
                              <p:par>
                                <p:cTn id="13" presetID="14" presetClass="entr" presetSubtype="10" fill="hold" nodeType="after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5" dur="500"/>
                                        <p:tgtEl>
                                          <p:spTgt spid="3">
                                            <p:txEl>
                                              <p:pRg st="1" end="1"/>
                                            </p:txEl>
                                          </p:spTgt>
                                        </p:tgtEl>
                                      </p:cBhvr>
                                    </p:animEffect>
                                  </p:childTnLst>
                                </p:cTn>
                              </p:par>
                            </p:childTnLst>
                          </p:cTn>
                        </p:par>
                        <p:par>
                          <p:cTn id="16" fill="hold">
                            <p:stCondLst>
                              <p:cond delay="1500"/>
                            </p:stCondLst>
                            <p:childTnLst>
                              <p:par>
                                <p:cTn id="17" presetID="14" presetClass="entr" presetSubtype="10" fill="hold"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randombar(horizontal)">
                                      <p:cBhvr>
                                        <p:cTn id="19" dur="500"/>
                                        <p:tgtEl>
                                          <p:spTgt spid="3">
                                            <p:txEl>
                                              <p:pRg st="3" end="3"/>
                                            </p:txEl>
                                          </p:spTgt>
                                        </p:tgtEl>
                                      </p:cBhvr>
                                    </p:animEffect>
                                  </p:childTnLst>
                                </p:cTn>
                              </p:par>
                            </p:childTnLst>
                          </p:cTn>
                        </p:par>
                        <p:par>
                          <p:cTn id="20" fill="hold">
                            <p:stCondLst>
                              <p:cond delay="2000"/>
                            </p:stCondLst>
                            <p:childTnLst>
                              <p:par>
                                <p:cTn id="21" presetID="14" presetClass="entr" presetSubtype="10" fill="hold"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3" dur="500"/>
                                        <p:tgtEl>
                                          <p:spTgt spid="3">
                                            <p:txEl>
                                              <p:pRg st="4" end="4"/>
                                            </p:txEl>
                                          </p:spTgt>
                                        </p:tgtEl>
                                      </p:cBhvr>
                                    </p:animEffect>
                                  </p:childTnLst>
                                </p:cTn>
                              </p:par>
                            </p:childTnLst>
                          </p:cTn>
                        </p:par>
                        <p:par>
                          <p:cTn id="24" fill="hold">
                            <p:stCondLst>
                              <p:cond delay="2500"/>
                            </p:stCondLst>
                            <p:childTnLst>
                              <p:par>
                                <p:cTn id="25" presetID="14" presetClass="entr" presetSubtype="10" fill="hold" nodeType="after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randombar(horizontal)">
                                      <p:cBhvr>
                                        <p:cTn id="2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0000"/>
            <a:lum/>
          </a:blip>
          <a:srcRect/>
          <a:stretch>
            <a:fillRect t="-22000" b="-3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A7E38-376D-418B-B448-BCBA5641F2C7}"/>
              </a:ext>
            </a:extLst>
          </p:cNvPr>
          <p:cNvSpPr>
            <a:spLocks noGrp="1"/>
          </p:cNvSpPr>
          <p:nvPr>
            <p:ph type="title"/>
          </p:nvPr>
        </p:nvSpPr>
        <p:spPr/>
        <p:txBody>
          <a:bodyPr/>
          <a:lstStyle/>
          <a:p>
            <a:pPr algn="ctr"/>
            <a:r>
              <a:rPr lang="en-US" dirty="0"/>
              <a:t>Suicides by GDP/capita</a:t>
            </a:r>
            <a:br>
              <a:rPr lang="en-US" dirty="0"/>
            </a:br>
            <a:r>
              <a:rPr lang="en-US" sz="1600" dirty="0"/>
              <a:t>1992</a:t>
            </a:r>
            <a:endParaRPr lang="en-US" dirty="0"/>
          </a:p>
        </p:txBody>
      </p:sp>
      <p:sp>
        <p:nvSpPr>
          <p:cNvPr id="3" name="Text Placeholder 2">
            <a:extLst>
              <a:ext uri="{FF2B5EF4-FFF2-40B4-BE49-F238E27FC236}">
                <a16:creationId xmlns:a16="http://schemas.microsoft.com/office/drawing/2014/main" id="{1975C315-3296-4037-80FB-A8241A1A244B}"/>
              </a:ext>
            </a:extLst>
          </p:cNvPr>
          <p:cNvSpPr>
            <a:spLocks noGrp="1"/>
          </p:cNvSpPr>
          <p:nvPr>
            <p:ph type="body" idx="1"/>
          </p:nvPr>
        </p:nvSpPr>
        <p:spPr>
          <a:xfrm>
            <a:off x="6194425" y="1681162"/>
            <a:ext cx="5157787" cy="1325562"/>
          </a:xfrm>
        </p:spPr>
        <p:txBody>
          <a:bodyPr>
            <a:normAutofit fontScale="85000" lnSpcReduction="20000"/>
          </a:bodyPr>
          <a:lstStyle/>
          <a:p>
            <a:r>
              <a:rPr lang="en-US" dirty="0"/>
              <a:t>TOP</a:t>
            </a:r>
          </a:p>
          <a:p>
            <a:pPr marL="342900" indent="-342900">
              <a:buFont typeface="Arial" panose="020B0604020202020204" pitchFamily="34" charset="0"/>
              <a:buChar char="•"/>
            </a:pPr>
            <a:r>
              <a:rPr lang="en-US" dirty="0"/>
              <a:t>Luxembourg, Sweden, Japan, Norway, Iceland</a:t>
            </a:r>
          </a:p>
          <a:p>
            <a:pPr marL="342900" indent="-342900">
              <a:buFont typeface="Arial" panose="020B0604020202020204" pitchFamily="34" charset="0"/>
              <a:buChar char="•"/>
            </a:pPr>
            <a:r>
              <a:rPr lang="en-US" dirty="0"/>
              <a:t>Total Suicides: 22,814</a:t>
            </a:r>
          </a:p>
        </p:txBody>
      </p:sp>
      <p:sp>
        <p:nvSpPr>
          <p:cNvPr id="5" name="Text Placeholder 4">
            <a:extLst>
              <a:ext uri="{FF2B5EF4-FFF2-40B4-BE49-F238E27FC236}">
                <a16:creationId xmlns:a16="http://schemas.microsoft.com/office/drawing/2014/main" id="{A657D4DF-0929-4221-B8B2-5778E7DCCC19}"/>
              </a:ext>
            </a:extLst>
          </p:cNvPr>
          <p:cNvSpPr>
            <a:spLocks noGrp="1"/>
          </p:cNvSpPr>
          <p:nvPr>
            <p:ph type="body" sz="quarter" idx="3"/>
          </p:nvPr>
        </p:nvSpPr>
        <p:spPr>
          <a:xfrm>
            <a:off x="836612" y="1681162"/>
            <a:ext cx="5183188" cy="1325561"/>
          </a:xfrm>
        </p:spPr>
        <p:txBody>
          <a:bodyPr>
            <a:normAutofit fontScale="85000" lnSpcReduction="20000"/>
          </a:bodyPr>
          <a:lstStyle/>
          <a:p>
            <a:r>
              <a:rPr lang="en-US" dirty="0"/>
              <a:t>BOTTOM</a:t>
            </a:r>
          </a:p>
          <a:p>
            <a:pPr marL="342900" indent="-342900">
              <a:buFont typeface="Arial" panose="020B0604020202020204" pitchFamily="34" charset="0"/>
              <a:buChar char="•"/>
            </a:pPr>
            <a:r>
              <a:rPr lang="en-US" dirty="0"/>
              <a:t>Albania, Armenia, Guyana, Kyrgyzstan, Uzbekistan</a:t>
            </a:r>
          </a:p>
          <a:p>
            <a:pPr marL="342900" indent="-342900">
              <a:buFont typeface="Arial" panose="020B0604020202020204" pitchFamily="34" charset="0"/>
              <a:buChar char="•"/>
            </a:pPr>
            <a:r>
              <a:rPr lang="en-US" dirty="0"/>
              <a:t>Total Suicides: 2,043</a:t>
            </a:r>
          </a:p>
        </p:txBody>
      </p:sp>
      <p:pic>
        <p:nvPicPr>
          <p:cNvPr id="8" name="Content Placeholder 7">
            <a:extLst>
              <a:ext uri="{FF2B5EF4-FFF2-40B4-BE49-F238E27FC236}">
                <a16:creationId xmlns:a16="http://schemas.microsoft.com/office/drawing/2014/main" id="{04E1CE58-C3D4-4ADA-8301-9098965C2F14}"/>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194425" y="3308612"/>
            <a:ext cx="5157787" cy="3389899"/>
          </a:xfrm>
        </p:spPr>
      </p:pic>
      <p:pic>
        <p:nvPicPr>
          <p:cNvPr id="14" name="Content Placeholder 13">
            <a:extLst>
              <a:ext uri="{FF2B5EF4-FFF2-40B4-BE49-F238E27FC236}">
                <a16:creationId xmlns:a16="http://schemas.microsoft.com/office/drawing/2014/main" id="{B35A6E75-46A5-493B-A5BC-6CAB41A85123}"/>
              </a:ext>
            </a:extLst>
          </p:cNvPr>
          <p:cNvPicPr>
            <a:picLocks noGrp="1" noChangeAspect="1"/>
          </p:cNvPicPr>
          <p:nvPr>
            <p:ph sz="quarter" idx="4"/>
          </p:nvPr>
        </p:nvPicPr>
        <p:blipFill>
          <a:blip r:embed="rId4">
            <a:extLst>
              <a:ext uri="{28A0092B-C50C-407E-A947-70E740481C1C}">
                <a14:useLocalDpi xmlns:a14="http://schemas.microsoft.com/office/drawing/2010/main" val="0"/>
              </a:ext>
            </a:extLst>
          </a:blip>
          <a:stretch>
            <a:fillRect/>
          </a:stretch>
        </p:blipFill>
        <p:spPr>
          <a:xfrm>
            <a:off x="814388" y="3308612"/>
            <a:ext cx="5183188" cy="3549388"/>
          </a:xfrm>
        </p:spPr>
      </p:pic>
    </p:spTree>
    <p:extLst>
      <p:ext uri="{BB962C8B-B14F-4D97-AF65-F5344CB8AC3E}">
        <p14:creationId xmlns:p14="http://schemas.microsoft.com/office/powerpoint/2010/main" val="3931687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animEffect transition="in" filter="randombar(horizontal)">
                                      <p:cBhvr>
                                        <p:cTn id="11" dur="500"/>
                                        <p:tgtEl>
                                          <p:spTgt spid="5">
                                            <p:txEl>
                                              <p:pRg st="0" end="0"/>
                                            </p:txEl>
                                          </p:spTgt>
                                        </p:tgtEl>
                                      </p:cBhvr>
                                    </p:animEffect>
                                  </p:childTnLst>
                                </p:cTn>
                              </p:par>
                            </p:childTnLst>
                          </p:cTn>
                        </p:par>
                        <p:par>
                          <p:cTn id="12" fill="hold">
                            <p:stCondLst>
                              <p:cond delay="1000"/>
                            </p:stCondLst>
                            <p:childTnLst>
                              <p:par>
                                <p:cTn id="13" presetID="14" presetClass="entr" presetSubtype="10" fill="hold" grpId="0" nodeType="after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animEffect transition="in" filter="randombar(horizontal)">
                                      <p:cBhvr>
                                        <p:cTn id="15" dur="500"/>
                                        <p:tgtEl>
                                          <p:spTgt spid="5">
                                            <p:txEl>
                                              <p:pRg st="1" end="1"/>
                                            </p:txEl>
                                          </p:spTgt>
                                        </p:tgtEl>
                                      </p:cBhvr>
                                    </p:animEffect>
                                  </p:childTnLst>
                                </p:cTn>
                              </p:par>
                            </p:childTnLst>
                          </p:cTn>
                        </p:par>
                        <p:par>
                          <p:cTn id="16" fill="hold">
                            <p:stCondLst>
                              <p:cond delay="1500"/>
                            </p:stCondLst>
                            <p:childTnLst>
                              <p:par>
                                <p:cTn id="17" presetID="14" presetClass="entr" presetSubtype="10" fill="hold" grpId="0" nodeType="after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Effect transition="in" filter="randombar(horizontal)">
                                      <p:cBhvr>
                                        <p:cTn id="19" dur="500"/>
                                        <p:tgtEl>
                                          <p:spTgt spid="5">
                                            <p:txEl>
                                              <p:pRg st="2" end="2"/>
                                            </p:txEl>
                                          </p:spTgt>
                                        </p:tgtEl>
                                      </p:cBhvr>
                                    </p:animEffect>
                                  </p:childTnLst>
                                </p:cTn>
                              </p:par>
                            </p:childTnLst>
                          </p:cTn>
                        </p:par>
                        <p:par>
                          <p:cTn id="20" fill="hold">
                            <p:stCondLst>
                              <p:cond delay="2000"/>
                            </p:stCondLst>
                            <p:childTnLst>
                              <p:par>
                                <p:cTn id="21" presetID="14" presetClass="entr" presetSubtype="10" fill="hold" grpId="0" nodeType="afterEffect">
                                  <p:stCondLst>
                                    <p:cond delay="0"/>
                                  </p:stCondLst>
                                  <p:childTnLst>
                                    <p:set>
                                      <p:cBhvr>
                                        <p:cTn id="22" dur="1" fill="hold">
                                          <p:stCondLst>
                                            <p:cond delay="0"/>
                                          </p:stCondLst>
                                        </p:cTn>
                                        <p:tgtEl>
                                          <p:spTgt spid="3">
                                            <p:txEl>
                                              <p:pRg st="0" end="0"/>
                                            </p:txEl>
                                          </p:spTgt>
                                        </p:tgtEl>
                                        <p:attrNameLst>
                                          <p:attrName>style.visibility</p:attrName>
                                        </p:attrNameLst>
                                      </p:cBhvr>
                                      <p:to>
                                        <p:strVal val="visible"/>
                                      </p:to>
                                    </p:set>
                                    <p:animEffect transition="in" filter="randombar(horizontal)">
                                      <p:cBhvr>
                                        <p:cTn id="23" dur="500"/>
                                        <p:tgtEl>
                                          <p:spTgt spid="3">
                                            <p:txEl>
                                              <p:pRg st="0" end="0"/>
                                            </p:txEl>
                                          </p:spTgt>
                                        </p:tgtEl>
                                      </p:cBhvr>
                                    </p:animEffect>
                                  </p:childTnLst>
                                </p:cTn>
                              </p:par>
                            </p:childTnLst>
                          </p:cTn>
                        </p:par>
                        <p:par>
                          <p:cTn id="24" fill="hold">
                            <p:stCondLst>
                              <p:cond delay="2500"/>
                            </p:stCondLst>
                            <p:childTnLst>
                              <p:par>
                                <p:cTn id="25" presetID="14" presetClass="entr" presetSubtype="10" fill="hold" grpId="0" nodeType="afterEffect">
                                  <p:stCondLst>
                                    <p:cond delay="0"/>
                                  </p:stCondLst>
                                  <p:childTnLst>
                                    <p:set>
                                      <p:cBhvr>
                                        <p:cTn id="26" dur="1" fill="hold">
                                          <p:stCondLst>
                                            <p:cond delay="0"/>
                                          </p:stCondLst>
                                        </p:cTn>
                                        <p:tgtEl>
                                          <p:spTgt spid="3">
                                            <p:txEl>
                                              <p:pRg st="1" end="1"/>
                                            </p:txEl>
                                          </p:spTgt>
                                        </p:tgtEl>
                                        <p:attrNameLst>
                                          <p:attrName>style.visibility</p:attrName>
                                        </p:attrNameLst>
                                      </p:cBhvr>
                                      <p:to>
                                        <p:strVal val="visible"/>
                                      </p:to>
                                    </p:set>
                                    <p:animEffect transition="in" filter="randombar(horizontal)">
                                      <p:cBhvr>
                                        <p:cTn id="27" dur="500"/>
                                        <p:tgtEl>
                                          <p:spTgt spid="3">
                                            <p:txEl>
                                              <p:pRg st="1" end="1"/>
                                            </p:txEl>
                                          </p:spTgt>
                                        </p:tgtEl>
                                      </p:cBhvr>
                                    </p:animEffect>
                                  </p:childTnLst>
                                </p:cTn>
                              </p:par>
                            </p:childTnLst>
                          </p:cTn>
                        </p:par>
                        <p:par>
                          <p:cTn id="28" fill="hold">
                            <p:stCondLst>
                              <p:cond delay="3000"/>
                            </p:stCondLst>
                            <p:childTnLst>
                              <p:par>
                                <p:cTn id="29" presetID="14" presetClass="entr" presetSubtype="10" fill="hold" grpId="0" nodeType="afterEffect">
                                  <p:stCondLst>
                                    <p:cond delay="0"/>
                                  </p:stCondLst>
                                  <p:childTnLst>
                                    <p:set>
                                      <p:cBhvr>
                                        <p:cTn id="30" dur="1" fill="hold">
                                          <p:stCondLst>
                                            <p:cond delay="0"/>
                                          </p:stCondLst>
                                        </p:cTn>
                                        <p:tgtEl>
                                          <p:spTgt spid="3">
                                            <p:txEl>
                                              <p:pRg st="2" end="2"/>
                                            </p:txEl>
                                          </p:spTgt>
                                        </p:tgtEl>
                                        <p:attrNameLst>
                                          <p:attrName>style.visibility</p:attrName>
                                        </p:attrNameLst>
                                      </p:cBhvr>
                                      <p:to>
                                        <p:strVal val="visible"/>
                                      </p:to>
                                    </p:set>
                                    <p:animEffect transition="in" filter="randombar(horizontal)">
                                      <p:cBhvr>
                                        <p:cTn id="31" dur="500"/>
                                        <p:tgtEl>
                                          <p:spTgt spid="3">
                                            <p:txEl>
                                              <p:pRg st="2" end="2"/>
                                            </p:txEl>
                                          </p:spTgt>
                                        </p:tgtEl>
                                      </p:cBhvr>
                                    </p:animEffect>
                                  </p:childTnLst>
                                </p:cTn>
                              </p:par>
                            </p:childTnLst>
                          </p:cTn>
                        </p:par>
                        <p:par>
                          <p:cTn id="32" fill="hold">
                            <p:stCondLst>
                              <p:cond delay="3500"/>
                            </p:stCondLst>
                            <p:childTnLst>
                              <p:par>
                                <p:cTn id="33" presetID="14" presetClass="entr" presetSubtype="10" fill="hold" nodeType="after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randombar(horizontal)">
                                      <p:cBhvr>
                                        <p:cTn id="35" dur="500"/>
                                        <p:tgtEl>
                                          <p:spTgt spid="14"/>
                                        </p:tgtEl>
                                      </p:cBhvr>
                                    </p:animEffect>
                                  </p:childTnLst>
                                </p:cTn>
                              </p:par>
                            </p:childTnLst>
                          </p:cTn>
                        </p:par>
                        <p:par>
                          <p:cTn id="36" fill="hold">
                            <p:stCondLst>
                              <p:cond delay="4000"/>
                            </p:stCondLst>
                            <p:childTnLst>
                              <p:par>
                                <p:cTn id="37" presetID="14" presetClass="entr" presetSubtype="10" fill="hold" nodeType="afterEffect">
                                  <p:stCondLst>
                                    <p:cond delay="0"/>
                                  </p:stCondLst>
                                  <p:childTnLst>
                                    <p:set>
                                      <p:cBhvr>
                                        <p:cTn id="38" dur="1" fill="hold">
                                          <p:stCondLst>
                                            <p:cond delay="0"/>
                                          </p:stCondLst>
                                        </p:cTn>
                                        <p:tgtEl>
                                          <p:spTgt spid="8"/>
                                        </p:tgtEl>
                                        <p:attrNameLst>
                                          <p:attrName>style.visibility</p:attrName>
                                        </p:attrNameLst>
                                      </p:cBhvr>
                                      <p:to>
                                        <p:strVal val="visible"/>
                                      </p:to>
                                    </p:set>
                                    <p:animEffect transition="in" filter="randombar(horizontal)">
                                      <p:cBhvr>
                                        <p:cTn id="3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5"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0000"/>
            <a:lum/>
          </a:blip>
          <a:srcRect/>
          <a:stretch>
            <a:fillRect t="-22000" b="-3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4FB67-D404-47BB-B7D5-64A5FF33FF55}"/>
              </a:ext>
            </a:extLst>
          </p:cNvPr>
          <p:cNvSpPr>
            <a:spLocks noGrp="1"/>
          </p:cNvSpPr>
          <p:nvPr>
            <p:ph type="title"/>
          </p:nvPr>
        </p:nvSpPr>
        <p:spPr/>
        <p:txBody>
          <a:bodyPr/>
          <a:lstStyle/>
          <a:p>
            <a:pPr algn="ctr"/>
            <a:r>
              <a:rPr lang="en-US" dirty="0"/>
              <a:t>Suicides by GDP/capita</a:t>
            </a:r>
            <a:br>
              <a:rPr lang="en-US" dirty="0"/>
            </a:br>
            <a:r>
              <a:rPr lang="en-US" sz="1600" dirty="0"/>
              <a:t>1992</a:t>
            </a:r>
            <a:endParaRPr lang="en-US" dirty="0"/>
          </a:p>
        </p:txBody>
      </p:sp>
      <p:sp>
        <p:nvSpPr>
          <p:cNvPr id="3" name="Content Placeholder 2">
            <a:extLst>
              <a:ext uri="{FF2B5EF4-FFF2-40B4-BE49-F238E27FC236}">
                <a16:creationId xmlns:a16="http://schemas.microsoft.com/office/drawing/2014/main" id="{8FF1EA5A-4FFA-4EDF-A972-38FCFDF0055D}"/>
              </a:ext>
            </a:extLst>
          </p:cNvPr>
          <p:cNvSpPr>
            <a:spLocks noGrp="1"/>
          </p:cNvSpPr>
          <p:nvPr>
            <p:ph idx="1"/>
          </p:nvPr>
        </p:nvSpPr>
        <p:spPr>
          <a:xfrm>
            <a:off x="838200" y="1825625"/>
            <a:ext cx="10515600" cy="4389980"/>
          </a:xfrm>
        </p:spPr>
        <p:txBody>
          <a:bodyPr>
            <a:normAutofit/>
          </a:bodyPr>
          <a:lstStyle/>
          <a:p>
            <a:r>
              <a:rPr lang="en-US" sz="3200" dirty="0"/>
              <a:t>Kruskal-Wallis results </a:t>
            </a:r>
          </a:p>
          <a:p>
            <a:pPr lvl="1"/>
            <a:r>
              <a:rPr lang="en-US" sz="1800" dirty="0"/>
              <a:t>Statistic = 3.3556499172279617, </a:t>
            </a:r>
            <a:r>
              <a:rPr lang="en-US" sz="2600" b="1" dirty="0"/>
              <a:t>p-value = 0.06697476837120041</a:t>
            </a:r>
          </a:p>
          <a:p>
            <a:endParaRPr lang="en-US" sz="2200" dirty="0"/>
          </a:p>
          <a:p>
            <a:r>
              <a:rPr lang="en-US" sz="3200" dirty="0"/>
              <a:t>Mood’s Median results </a:t>
            </a:r>
          </a:p>
          <a:p>
            <a:pPr lvl="1"/>
            <a:r>
              <a:rPr lang="en-US" sz="1800" dirty="0"/>
              <a:t>0.3, </a:t>
            </a:r>
            <a:r>
              <a:rPr lang="en-US" sz="2600" b="1" dirty="0"/>
              <a:t>p-value = 0.583882420770365</a:t>
            </a:r>
            <a:r>
              <a:rPr lang="en-US" sz="1800" dirty="0"/>
              <a:t>, 10.5 </a:t>
            </a:r>
          </a:p>
          <a:p>
            <a:endParaRPr lang="en-US" sz="2200" dirty="0"/>
          </a:p>
          <a:p>
            <a:endParaRPr lang="en-US" sz="2200" dirty="0"/>
          </a:p>
          <a:p>
            <a:r>
              <a:rPr lang="en-US" sz="2200" dirty="0"/>
              <a:t>95% confidence interval ranges from </a:t>
            </a:r>
            <a:r>
              <a:rPr lang="en-US" sz="2200" b="1" dirty="0"/>
              <a:t>99.225 to 593.142</a:t>
            </a:r>
            <a:r>
              <a:rPr lang="en-US" sz="2200" dirty="0"/>
              <a:t>. </a:t>
            </a:r>
          </a:p>
          <a:p>
            <a:pPr marL="0" indent="0">
              <a:buNone/>
            </a:pPr>
            <a:endParaRPr lang="en-US" sz="2400" dirty="0"/>
          </a:p>
          <a:p>
            <a:pPr marL="0" indent="0">
              <a:buNone/>
            </a:pPr>
            <a:endParaRPr lang="en-US" dirty="0"/>
          </a:p>
        </p:txBody>
      </p:sp>
    </p:spTree>
    <p:extLst>
      <p:ext uri="{BB962C8B-B14F-4D97-AF65-F5344CB8AC3E}">
        <p14:creationId xmlns:p14="http://schemas.microsoft.com/office/powerpoint/2010/main" val="24115015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wipe(down)">
                                      <p:cBhvr>
                                        <p:cTn id="11" dur="500"/>
                                        <p:tgtEl>
                                          <p:spTgt spid="3">
                                            <p:txEl>
                                              <p:pRg st="0" end="0"/>
                                            </p:txEl>
                                          </p:spTgt>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wipe(down)">
                                      <p:cBhvr>
                                        <p:cTn id="15" dur="500"/>
                                        <p:tgtEl>
                                          <p:spTgt spid="3">
                                            <p:txEl>
                                              <p:pRg st="1" end="1"/>
                                            </p:txEl>
                                          </p:spTgt>
                                        </p:tgtEl>
                                      </p:cBhvr>
                                    </p:animEffect>
                                  </p:childTnLst>
                                </p:cTn>
                              </p:par>
                            </p:childTnLst>
                          </p:cTn>
                        </p:par>
                        <p:par>
                          <p:cTn id="16" fill="hold">
                            <p:stCondLst>
                              <p:cond delay="1500"/>
                            </p:stCondLst>
                            <p:childTnLst>
                              <p:par>
                                <p:cTn id="17" presetID="22" presetClass="entr" presetSubtype="4"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wipe(down)">
                                      <p:cBhvr>
                                        <p:cTn id="19" dur="500"/>
                                        <p:tgtEl>
                                          <p:spTgt spid="3">
                                            <p:txEl>
                                              <p:pRg st="3" end="3"/>
                                            </p:txEl>
                                          </p:spTgt>
                                        </p:tgtEl>
                                      </p:cBhvr>
                                    </p:animEffect>
                                  </p:childTnLst>
                                </p:cTn>
                              </p:par>
                            </p:childTnLst>
                          </p:cTn>
                        </p:par>
                        <p:par>
                          <p:cTn id="20" fill="hold">
                            <p:stCondLst>
                              <p:cond delay="2000"/>
                            </p:stCondLst>
                            <p:childTnLst>
                              <p:par>
                                <p:cTn id="21" presetID="22" presetClass="entr" presetSubtype="4" fill="hold" grpId="0"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ipe(down)">
                                      <p:cBhvr>
                                        <p:cTn id="23" dur="500"/>
                                        <p:tgtEl>
                                          <p:spTgt spid="3">
                                            <p:txEl>
                                              <p:pRg st="4" end="4"/>
                                            </p:txEl>
                                          </p:spTgt>
                                        </p:tgtEl>
                                      </p:cBhvr>
                                    </p:animEffect>
                                  </p:childTnLst>
                                </p:cTn>
                              </p:par>
                            </p:childTnLst>
                          </p:cTn>
                        </p:par>
                        <p:par>
                          <p:cTn id="24" fill="hold">
                            <p:stCondLst>
                              <p:cond delay="2500"/>
                            </p:stCondLst>
                            <p:childTnLst>
                              <p:par>
                                <p:cTn id="25" presetID="22" presetClass="entr" presetSubtype="4" fill="hold" grpId="0" nodeType="after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wipe(down)">
                                      <p:cBhvr>
                                        <p:cTn id="2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0000"/>
            <a:lum/>
          </a:blip>
          <a:srcRect/>
          <a:stretch>
            <a:fillRect t="-2000" b="-2000"/>
          </a:stretch>
        </a:blip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1D52907-3C4C-4934-9FC6-72C0575B8292}"/>
              </a:ext>
            </a:extLst>
          </p:cNvPr>
          <p:cNvSpPr>
            <a:spLocks noGrp="1"/>
          </p:cNvSpPr>
          <p:nvPr>
            <p:ph type="title"/>
          </p:nvPr>
        </p:nvSpPr>
        <p:spPr/>
        <p:txBody>
          <a:bodyPr/>
          <a:lstStyle/>
          <a:p>
            <a:pPr algn="ctr"/>
            <a:r>
              <a:rPr lang="en-US" dirty="0"/>
              <a:t>Suicides by GDP/capita</a:t>
            </a:r>
            <a:br>
              <a:rPr lang="en-US" dirty="0"/>
            </a:br>
            <a:r>
              <a:rPr lang="en-US" sz="2000" dirty="0"/>
              <a:t>SUMMARY</a:t>
            </a:r>
            <a:endParaRPr lang="en-US" dirty="0"/>
          </a:p>
        </p:txBody>
      </p:sp>
      <p:sp>
        <p:nvSpPr>
          <p:cNvPr id="5" name="Content Placeholder 4">
            <a:extLst>
              <a:ext uri="{FF2B5EF4-FFF2-40B4-BE49-F238E27FC236}">
                <a16:creationId xmlns:a16="http://schemas.microsoft.com/office/drawing/2014/main" id="{E2AAD098-4B2F-4494-8631-AB90DB0DFADE}"/>
              </a:ext>
            </a:extLst>
          </p:cNvPr>
          <p:cNvSpPr>
            <a:spLocks noGrp="1"/>
          </p:cNvSpPr>
          <p:nvPr>
            <p:ph idx="1"/>
          </p:nvPr>
        </p:nvSpPr>
        <p:spPr/>
        <p:txBody>
          <a:bodyPr/>
          <a:lstStyle/>
          <a:p>
            <a:r>
              <a:rPr lang="en-US" dirty="0"/>
              <a:t>2014 rejected null hypothesis p-values and contained valid confidence intervals</a:t>
            </a:r>
          </a:p>
          <a:p>
            <a:r>
              <a:rPr lang="en-US" dirty="0"/>
              <a:t>1992 accepted null hypothesis p-values and contained valid confidence intervals</a:t>
            </a:r>
          </a:p>
          <a:p>
            <a:r>
              <a:rPr lang="en-US" dirty="0"/>
              <a:t>The general trend suggests that a higher GDP/capita equates to a lower suicide count. With one null rejected and the other accepted, additional years should be tested. </a:t>
            </a:r>
          </a:p>
          <a:p>
            <a:endParaRPr lang="en-US" dirty="0"/>
          </a:p>
        </p:txBody>
      </p:sp>
    </p:spTree>
    <p:extLst>
      <p:ext uri="{BB962C8B-B14F-4D97-AF65-F5344CB8AC3E}">
        <p14:creationId xmlns:p14="http://schemas.microsoft.com/office/powerpoint/2010/main" val="12989844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animEffect transition="in" filter="randombar(horizontal)">
                                      <p:cBhvr>
                                        <p:cTn id="11" dur="500"/>
                                        <p:tgtEl>
                                          <p:spTgt spid="5">
                                            <p:txEl>
                                              <p:pRg st="0" end="0"/>
                                            </p:txEl>
                                          </p:spTgt>
                                        </p:tgtEl>
                                      </p:cBhvr>
                                    </p:animEffect>
                                  </p:childTnLst>
                                </p:cTn>
                              </p:par>
                            </p:childTnLst>
                          </p:cTn>
                        </p:par>
                        <p:par>
                          <p:cTn id="12" fill="hold">
                            <p:stCondLst>
                              <p:cond delay="1000"/>
                            </p:stCondLst>
                            <p:childTnLst>
                              <p:par>
                                <p:cTn id="13" presetID="14" presetClass="entr" presetSubtype="10" fill="hold" grpId="0" nodeType="after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animEffect transition="in" filter="randombar(horizontal)">
                                      <p:cBhvr>
                                        <p:cTn id="15" dur="500"/>
                                        <p:tgtEl>
                                          <p:spTgt spid="5">
                                            <p:txEl>
                                              <p:pRg st="1" end="1"/>
                                            </p:txEl>
                                          </p:spTgt>
                                        </p:tgtEl>
                                      </p:cBhvr>
                                    </p:animEffect>
                                  </p:childTnLst>
                                </p:cTn>
                              </p:par>
                            </p:childTnLst>
                          </p:cTn>
                        </p:par>
                        <p:par>
                          <p:cTn id="16" fill="hold">
                            <p:stCondLst>
                              <p:cond delay="1500"/>
                            </p:stCondLst>
                            <p:childTnLst>
                              <p:par>
                                <p:cTn id="17" presetID="14" presetClass="entr" presetSubtype="10" fill="hold" grpId="0" nodeType="after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Effect transition="in" filter="randombar(horizontal)">
                                      <p:cBhvr>
                                        <p:cTn id="19"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0000"/>
            <a:lum/>
          </a:blip>
          <a:srcRect/>
          <a:stretch>
            <a:fillRect t="-2000" b="-2000"/>
          </a:stretch>
        </a:blip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58913A7-264B-4D29-AD52-579AA47DEEE7}"/>
              </a:ext>
            </a:extLst>
          </p:cNvPr>
          <p:cNvSpPr>
            <a:spLocks noGrp="1"/>
          </p:cNvSpPr>
          <p:nvPr>
            <p:ph type="title"/>
          </p:nvPr>
        </p:nvSpPr>
        <p:spPr>
          <a:xfrm>
            <a:off x="814387" y="89592"/>
            <a:ext cx="10515600" cy="1325563"/>
          </a:xfrm>
        </p:spPr>
        <p:txBody>
          <a:bodyPr>
            <a:normAutofit/>
          </a:bodyPr>
          <a:lstStyle/>
          <a:p>
            <a:pPr algn="ctr"/>
            <a:r>
              <a:rPr lang="en-US" dirty="0"/>
              <a:t>Suicide by HDI</a:t>
            </a:r>
            <a:br>
              <a:rPr lang="en-US" sz="1200" dirty="0"/>
            </a:br>
            <a:r>
              <a:rPr lang="en-US" sz="1200" dirty="0"/>
              <a:t>(Human Development Index)</a:t>
            </a:r>
            <a:br>
              <a:rPr lang="en-US" dirty="0"/>
            </a:br>
            <a:r>
              <a:rPr lang="en-US" sz="2000" dirty="0"/>
              <a:t>(1985-2015)</a:t>
            </a:r>
          </a:p>
        </p:txBody>
      </p:sp>
      <p:sp>
        <p:nvSpPr>
          <p:cNvPr id="6" name="Text Placeholder 5">
            <a:extLst>
              <a:ext uri="{FF2B5EF4-FFF2-40B4-BE49-F238E27FC236}">
                <a16:creationId xmlns:a16="http://schemas.microsoft.com/office/drawing/2014/main" id="{0C2EE3F6-731C-4C6D-B17F-CDD5D6CD002C}"/>
              </a:ext>
            </a:extLst>
          </p:cNvPr>
          <p:cNvSpPr>
            <a:spLocks noGrp="1"/>
          </p:cNvSpPr>
          <p:nvPr>
            <p:ph type="body" idx="1"/>
          </p:nvPr>
        </p:nvSpPr>
        <p:spPr>
          <a:xfrm>
            <a:off x="862013" y="1415156"/>
            <a:ext cx="5157787" cy="823912"/>
          </a:xfrm>
        </p:spPr>
        <p:txBody>
          <a:bodyPr>
            <a:normAutofit/>
          </a:bodyPr>
          <a:lstStyle/>
          <a:p>
            <a:pPr algn="r"/>
            <a:r>
              <a:rPr lang="en-US" sz="2000" dirty="0"/>
              <a:t>Low = .350 - .549 </a:t>
            </a:r>
          </a:p>
          <a:p>
            <a:pPr algn="r"/>
            <a:r>
              <a:rPr lang="en-US" sz="2000" dirty="0"/>
              <a:t>Med = .550 - .699</a:t>
            </a:r>
          </a:p>
        </p:txBody>
      </p:sp>
      <p:sp>
        <p:nvSpPr>
          <p:cNvPr id="8" name="Text Placeholder 7">
            <a:extLst>
              <a:ext uri="{FF2B5EF4-FFF2-40B4-BE49-F238E27FC236}">
                <a16:creationId xmlns:a16="http://schemas.microsoft.com/office/drawing/2014/main" id="{76A749FE-51B6-493E-AB8B-DE32FDED0AB0}"/>
              </a:ext>
            </a:extLst>
          </p:cNvPr>
          <p:cNvSpPr>
            <a:spLocks noGrp="1"/>
          </p:cNvSpPr>
          <p:nvPr>
            <p:ph type="body" sz="quarter" idx="3"/>
          </p:nvPr>
        </p:nvSpPr>
        <p:spPr>
          <a:xfrm>
            <a:off x="6096000" y="1415156"/>
            <a:ext cx="5183188" cy="823912"/>
          </a:xfrm>
        </p:spPr>
        <p:txBody>
          <a:bodyPr>
            <a:normAutofit/>
          </a:bodyPr>
          <a:lstStyle/>
          <a:p>
            <a:r>
              <a:rPr lang="en-US" sz="2000" dirty="0"/>
              <a:t>High = .700 - .799 </a:t>
            </a:r>
          </a:p>
          <a:p>
            <a:r>
              <a:rPr lang="en-US" sz="2000" dirty="0"/>
              <a:t>Very-High = .800 - 1.00</a:t>
            </a:r>
          </a:p>
        </p:txBody>
      </p:sp>
      <p:pic>
        <p:nvPicPr>
          <p:cNvPr id="7" name="Content Placeholder 6">
            <a:extLst>
              <a:ext uri="{FF2B5EF4-FFF2-40B4-BE49-F238E27FC236}">
                <a16:creationId xmlns:a16="http://schemas.microsoft.com/office/drawing/2014/main" id="{878A7A7B-80AD-4476-B154-DC18BAF5F3A7}"/>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839788" y="2239068"/>
            <a:ext cx="10515600" cy="4529339"/>
          </a:xfrm>
        </p:spPr>
      </p:pic>
    </p:spTree>
    <p:extLst>
      <p:ext uri="{BB962C8B-B14F-4D97-AF65-F5344CB8AC3E}">
        <p14:creationId xmlns:p14="http://schemas.microsoft.com/office/powerpoint/2010/main" val="879696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animEffect transition="in" filter="fade">
                                      <p:cBhvr>
                                        <p:cTn id="11" dur="500"/>
                                        <p:tgtEl>
                                          <p:spTgt spid="6">
                                            <p:txEl>
                                              <p:pRg st="0" end="0"/>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6">
                                            <p:txEl>
                                              <p:pRg st="1" end="1"/>
                                            </p:txEl>
                                          </p:spTgt>
                                        </p:tgtEl>
                                        <p:attrNameLst>
                                          <p:attrName>style.visibility</p:attrName>
                                        </p:attrNameLst>
                                      </p:cBhvr>
                                      <p:to>
                                        <p:strVal val="visible"/>
                                      </p:to>
                                    </p:set>
                                    <p:animEffect transition="in" filter="fade">
                                      <p:cBhvr>
                                        <p:cTn id="15" dur="500"/>
                                        <p:tgtEl>
                                          <p:spTgt spid="6">
                                            <p:txEl>
                                              <p:pRg st="1" end="1"/>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8">
                                            <p:txEl>
                                              <p:pRg st="0" end="0"/>
                                            </p:txEl>
                                          </p:spTgt>
                                        </p:tgtEl>
                                        <p:attrNameLst>
                                          <p:attrName>style.visibility</p:attrName>
                                        </p:attrNameLst>
                                      </p:cBhvr>
                                      <p:to>
                                        <p:strVal val="visible"/>
                                      </p:to>
                                    </p:set>
                                    <p:animEffect transition="in" filter="fade">
                                      <p:cBhvr>
                                        <p:cTn id="19" dur="500"/>
                                        <p:tgtEl>
                                          <p:spTgt spid="8">
                                            <p:txEl>
                                              <p:pRg st="0" end="0"/>
                                            </p:txEl>
                                          </p:spTgt>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8">
                                            <p:txEl>
                                              <p:pRg st="1" end="1"/>
                                            </p:txEl>
                                          </p:spTgt>
                                        </p:tgtEl>
                                        <p:attrNameLst>
                                          <p:attrName>style.visibility</p:attrName>
                                        </p:attrNameLst>
                                      </p:cBhvr>
                                      <p:to>
                                        <p:strVal val="visible"/>
                                      </p:to>
                                    </p:set>
                                    <p:animEffect transition="in" filter="fade">
                                      <p:cBhvr>
                                        <p:cTn id="23" dur="500"/>
                                        <p:tgtEl>
                                          <p:spTgt spid="8">
                                            <p:txEl>
                                              <p:pRg st="1" end="1"/>
                                            </p:txEl>
                                          </p:spTgt>
                                        </p:tgtEl>
                                      </p:cBhvr>
                                    </p:animEffect>
                                  </p:childTnLst>
                                </p:cTn>
                              </p:par>
                            </p:childTnLst>
                          </p:cTn>
                        </p:par>
                        <p:par>
                          <p:cTn id="24" fill="hold">
                            <p:stCondLst>
                              <p:cond delay="2500"/>
                            </p:stCondLst>
                            <p:childTnLst>
                              <p:par>
                                <p:cTn id="25" presetID="14" presetClass="entr" presetSubtype="10" fill="hold" nodeType="after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randombar(horizontal)">
                                      <p:cBhvr>
                                        <p:cTn id="2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build="p"/>
      <p:bldP spid="8"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0000"/>
            <a:lum/>
          </a:blip>
          <a:srcRect/>
          <a:stretch>
            <a:fillRect t="-2000" b="-2000"/>
          </a:stretch>
        </a:blip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D79488F-38DA-48B5-B70F-B3AC30AEF3FC}"/>
              </a:ext>
            </a:extLst>
          </p:cNvPr>
          <p:cNvSpPr>
            <a:spLocks noGrp="1"/>
          </p:cNvSpPr>
          <p:nvPr>
            <p:ph type="title"/>
          </p:nvPr>
        </p:nvSpPr>
        <p:spPr>
          <a:xfrm>
            <a:off x="838200" y="222250"/>
            <a:ext cx="10515600" cy="1325563"/>
          </a:xfrm>
        </p:spPr>
        <p:txBody>
          <a:bodyPr>
            <a:normAutofit/>
          </a:bodyPr>
          <a:lstStyle/>
          <a:p>
            <a:pPr algn="ctr"/>
            <a:r>
              <a:rPr lang="en-US" dirty="0"/>
              <a:t>Suicide by HDI</a:t>
            </a:r>
            <a:br>
              <a:rPr lang="en-US" sz="4400" dirty="0"/>
            </a:br>
            <a:r>
              <a:rPr lang="en-US" sz="1400" dirty="0"/>
              <a:t>(Human Development Index)</a:t>
            </a:r>
            <a:br>
              <a:rPr lang="en-US" dirty="0"/>
            </a:br>
            <a:r>
              <a:rPr lang="en-US" sz="2000" dirty="0"/>
              <a:t>(1985-2015)</a:t>
            </a:r>
          </a:p>
        </p:txBody>
      </p:sp>
      <p:sp>
        <p:nvSpPr>
          <p:cNvPr id="8" name="Content Placeholder 7">
            <a:extLst>
              <a:ext uri="{FF2B5EF4-FFF2-40B4-BE49-F238E27FC236}">
                <a16:creationId xmlns:a16="http://schemas.microsoft.com/office/drawing/2014/main" id="{CE55C209-63BC-408E-942A-7CD34FC21D68}"/>
              </a:ext>
            </a:extLst>
          </p:cNvPr>
          <p:cNvSpPr>
            <a:spLocks noGrp="1"/>
          </p:cNvSpPr>
          <p:nvPr>
            <p:ph idx="1"/>
          </p:nvPr>
        </p:nvSpPr>
        <p:spPr>
          <a:xfrm>
            <a:off x="838200" y="1825625"/>
            <a:ext cx="10515600" cy="3869322"/>
          </a:xfrm>
        </p:spPr>
        <p:txBody>
          <a:bodyPr>
            <a:normAutofit/>
          </a:bodyPr>
          <a:lstStyle/>
          <a:p>
            <a:r>
              <a:rPr lang="en-US" sz="3200" dirty="0"/>
              <a:t>Kruskal-Wallis results</a:t>
            </a:r>
          </a:p>
          <a:p>
            <a:pPr lvl="1"/>
            <a:r>
              <a:rPr lang="en-US" dirty="0"/>
              <a:t>Statistic = 251.6242518942161, </a:t>
            </a:r>
            <a:r>
              <a:rPr lang="en-US" sz="2600" b="1" dirty="0"/>
              <a:t>p-value = 2.9142046438335437e-54</a:t>
            </a:r>
          </a:p>
          <a:p>
            <a:r>
              <a:rPr lang="en-US" sz="3200" dirty="0"/>
              <a:t>Mood’s Median results </a:t>
            </a:r>
          </a:p>
          <a:p>
            <a:pPr lvl="1"/>
            <a:r>
              <a:rPr lang="en-US" dirty="0"/>
              <a:t>176.8078136740204, </a:t>
            </a:r>
            <a:r>
              <a:rPr lang="en-US" sz="2600" b="1" dirty="0"/>
              <a:t>p-value = 4.3131808849473355e-38</a:t>
            </a:r>
            <a:r>
              <a:rPr lang="en-US" dirty="0"/>
              <a:t>, 27.0</a:t>
            </a:r>
          </a:p>
        </p:txBody>
      </p:sp>
    </p:spTree>
    <p:extLst>
      <p:ext uri="{BB962C8B-B14F-4D97-AF65-F5344CB8AC3E}">
        <p14:creationId xmlns:p14="http://schemas.microsoft.com/office/powerpoint/2010/main" val="622714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animEffect transition="in" filter="wipe(down)">
                                      <p:cBhvr>
                                        <p:cTn id="11" dur="500"/>
                                        <p:tgtEl>
                                          <p:spTgt spid="8">
                                            <p:txEl>
                                              <p:pRg st="0" end="0"/>
                                            </p:txEl>
                                          </p:spTgt>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8">
                                            <p:txEl>
                                              <p:pRg st="1" end="1"/>
                                            </p:txEl>
                                          </p:spTgt>
                                        </p:tgtEl>
                                        <p:attrNameLst>
                                          <p:attrName>style.visibility</p:attrName>
                                        </p:attrNameLst>
                                      </p:cBhvr>
                                      <p:to>
                                        <p:strVal val="visible"/>
                                      </p:to>
                                    </p:set>
                                    <p:animEffect transition="in" filter="wipe(down)">
                                      <p:cBhvr>
                                        <p:cTn id="15" dur="500"/>
                                        <p:tgtEl>
                                          <p:spTgt spid="8">
                                            <p:txEl>
                                              <p:pRg st="1" end="1"/>
                                            </p:txEl>
                                          </p:spTgt>
                                        </p:tgtEl>
                                      </p:cBhvr>
                                    </p:animEffect>
                                  </p:childTnLst>
                                </p:cTn>
                              </p:par>
                            </p:childTnLst>
                          </p:cTn>
                        </p:par>
                        <p:par>
                          <p:cTn id="16" fill="hold">
                            <p:stCondLst>
                              <p:cond delay="1500"/>
                            </p:stCondLst>
                            <p:childTnLst>
                              <p:par>
                                <p:cTn id="17" presetID="22" presetClass="entr" presetSubtype="4" fill="hold" grpId="0" nodeType="afterEffect">
                                  <p:stCondLst>
                                    <p:cond delay="0"/>
                                  </p:stCondLst>
                                  <p:childTnLst>
                                    <p:set>
                                      <p:cBhvr>
                                        <p:cTn id="18" dur="1" fill="hold">
                                          <p:stCondLst>
                                            <p:cond delay="0"/>
                                          </p:stCondLst>
                                        </p:cTn>
                                        <p:tgtEl>
                                          <p:spTgt spid="8">
                                            <p:txEl>
                                              <p:pRg st="2" end="2"/>
                                            </p:txEl>
                                          </p:spTgt>
                                        </p:tgtEl>
                                        <p:attrNameLst>
                                          <p:attrName>style.visibility</p:attrName>
                                        </p:attrNameLst>
                                      </p:cBhvr>
                                      <p:to>
                                        <p:strVal val="visible"/>
                                      </p:to>
                                    </p:set>
                                    <p:animEffect transition="in" filter="wipe(down)">
                                      <p:cBhvr>
                                        <p:cTn id="19" dur="500"/>
                                        <p:tgtEl>
                                          <p:spTgt spid="8">
                                            <p:txEl>
                                              <p:pRg st="2" end="2"/>
                                            </p:txEl>
                                          </p:spTgt>
                                        </p:tgtEl>
                                      </p:cBhvr>
                                    </p:animEffect>
                                  </p:childTnLst>
                                </p:cTn>
                              </p:par>
                            </p:childTnLst>
                          </p:cTn>
                        </p:par>
                        <p:par>
                          <p:cTn id="20" fill="hold">
                            <p:stCondLst>
                              <p:cond delay="2000"/>
                            </p:stCondLst>
                            <p:childTnLst>
                              <p:par>
                                <p:cTn id="21" presetID="22" presetClass="entr" presetSubtype="4" fill="hold" grpId="0" nodeType="afterEffect">
                                  <p:stCondLst>
                                    <p:cond delay="0"/>
                                  </p:stCondLst>
                                  <p:childTnLst>
                                    <p:set>
                                      <p:cBhvr>
                                        <p:cTn id="22" dur="1" fill="hold">
                                          <p:stCondLst>
                                            <p:cond delay="0"/>
                                          </p:stCondLst>
                                        </p:cTn>
                                        <p:tgtEl>
                                          <p:spTgt spid="8">
                                            <p:txEl>
                                              <p:pRg st="3" end="3"/>
                                            </p:txEl>
                                          </p:spTgt>
                                        </p:tgtEl>
                                        <p:attrNameLst>
                                          <p:attrName>style.visibility</p:attrName>
                                        </p:attrNameLst>
                                      </p:cBhvr>
                                      <p:to>
                                        <p:strVal val="visible"/>
                                      </p:to>
                                    </p:set>
                                    <p:animEffect transition="in" filter="wipe(down)">
                                      <p:cBhvr>
                                        <p:cTn id="23" dur="500"/>
                                        <p:tgtEl>
                                          <p:spTgt spid="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0000"/>
            <a:lum/>
          </a:blip>
          <a:srcRect/>
          <a:stretch>
            <a:fillRect t="-2000" b="-2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32CCBE-4F2B-4B1A-969F-36FB4A6211DF}"/>
              </a:ext>
            </a:extLst>
          </p:cNvPr>
          <p:cNvSpPr>
            <a:spLocks noGrp="1"/>
          </p:cNvSpPr>
          <p:nvPr>
            <p:ph type="title"/>
          </p:nvPr>
        </p:nvSpPr>
        <p:spPr/>
        <p:txBody>
          <a:bodyPr/>
          <a:lstStyle/>
          <a:p>
            <a:pPr algn="ctr"/>
            <a:r>
              <a:rPr lang="en-US" dirty="0"/>
              <a:t>Suicides by HDI Score</a:t>
            </a:r>
            <a:br>
              <a:rPr lang="en-US" dirty="0"/>
            </a:br>
            <a:r>
              <a:rPr lang="en-US" sz="2000" dirty="0"/>
              <a:t>SUMMARY</a:t>
            </a:r>
            <a:endParaRPr lang="en-US" dirty="0"/>
          </a:p>
        </p:txBody>
      </p:sp>
      <p:sp>
        <p:nvSpPr>
          <p:cNvPr id="3" name="Content Placeholder 2">
            <a:extLst>
              <a:ext uri="{FF2B5EF4-FFF2-40B4-BE49-F238E27FC236}">
                <a16:creationId xmlns:a16="http://schemas.microsoft.com/office/drawing/2014/main" id="{ABC1721F-50B4-4E6E-83C1-2AAF502AE8C5}"/>
              </a:ext>
            </a:extLst>
          </p:cNvPr>
          <p:cNvSpPr>
            <a:spLocks noGrp="1"/>
          </p:cNvSpPr>
          <p:nvPr>
            <p:ph idx="1"/>
          </p:nvPr>
        </p:nvSpPr>
        <p:spPr>
          <a:xfrm>
            <a:off x="838200" y="2349500"/>
            <a:ext cx="10515600" cy="1603375"/>
          </a:xfrm>
        </p:spPr>
        <p:txBody>
          <a:bodyPr/>
          <a:lstStyle/>
          <a:p>
            <a:r>
              <a:rPr lang="en-US" dirty="0"/>
              <a:t>As nations elevate their HDI Scores the rates of suicide also elevate. </a:t>
            </a:r>
          </a:p>
          <a:p>
            <a:r>
              <a:rPr lang="en-US" dirty="0"/>
              <a:t>Healthier, wealthier, and smarter citizens are potentially more vulnerable to succumbing to suicide.  </a:t>
            </a:r>
          </a:p>
        </p:txBody>
      </p:sp>
    </p:spTree>
    <p:extLst>
      <p:ext uri="{BB962C8B-B14F-4D97-AF65-F5344CB8AC3E}">
        <p14:creationId xmlns:p14="http://schemas.microsoft.com/office/powerpoint/2010/main" val="3693197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1" dur="500"/>
                                        <p:tgtEl>
                                          <p:spTgt spid="3">
                                            <p:txEl>
                                              <p:pRg st="0" end="0"/>
                                            </p:txEl>
                                          </p:spTgt>
                                        </p:tgtEl>
                                      </p:cBhvr>
                                    </p:animEffect>
                                  </p:childTnLst>
                                </p:cTn>
                              </p:par>
                            </p:childTnLst>
                          </p:cTn>
                        </p:par>
                        <p:par>
                          <p:cTn id="12" fill="hold">
                            <p:stCondLst>
                              <p:cond delay="1000"/>
                            </p:stCondLst>
                            <p:childTnLst>
                              <p:par>
                                <p:cTn id="13" presetID="14" presetClass="entr" presetSubtype="10" fill="hold" grpId="0" nodeType="after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5"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0000"/>
            <a:lum/>
          </a:blip>
          <a:srcRect/>
          <a:stretch>
            <a:fillRect t="-9000" b="-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6B6D4-7F58-4366-AE00-53F66CFD24C9}"/>
              </a:ext>
            </a:extLst>
          </p:cNvPr>
          <p:cNvSpPr>
            <a:spLocks noGrp="1"/>
          </p:cNvSpPr>
          <p:nvPr>
            <p:ph type="title"/>
          </p:nvPr>
        </p:nvSpPr>
        <p:spPr/>
        <p:txBody>
          <a:bodyPr/>
          <a:lstStyle/>
          <a:p>
            <a:pPr algn="ctr"/>
            <a:r>
              <a:rPr lang="en-US" dirty="0"/>
              <a:t>Hypothesis results</a:t>
            </a:r>
          </a:p>
        </p:txBody>
      </p:sp>
      <p:sp>
        <p:nvSpPr>
          <p:cNvPr id="3" name="Content Placeholder 2">
            <a:extLst>
              <a:ext uri="{FF2B5EF4-FFF2-40B4-BE49-F238E27FC236}">
                <a16:creationId xmlns:a16="http://schemas.microsoft.com/office/drawing/2014/main" id="{856725B5-C6BB-48F6-B561-317EAAEB4643}"/>
              </a:ext>
            </a:extLst>
          </p:cNvPr>
          <p:cNvSpPr>
            <a:spLocks noGrp="1"/>
          </p:cNvSpPr>
          <p:nvPr>
            <p:ph idx="1"/>
          </p:nvPr>
        </p:nvSpPr>
        <p:spPr>
          <a:xfrm>
            <a:off x="838200" y="1825624"/>
            <a:ext cx="10515600" cy="4831207"/>
          </a:xfrm>
        </p:spPr>
        <p:txBody>
          <a:bodyPr/>
          <a:lstStyle/>
          <a:p>
            <a:pPr marL="514350" indent="-514350">
              <a:buFont typeface="+mj-lt"/>
              <a:buAutoNum type="alphaLcParenR"/>
            </a:pPr>
            <a:r>
              <a:rPr lang="en-US" dirty="0"/>
              <a:t>As a countries GDP/year rises their suicide totals will fall.</a:t>
            </a:r>
          </a:p>
          <a:p>
            <a:pPr marL="0" indent="0" algn="ctr">
              <a:buNone/>
            </a:pPr>
            <a:r>
              <a:rPr lang="en-US" dirty="0">
                <a:solidFill>
                  <a:srgbClr val="FF0000"/>
                </a:solidFill>
              </a:rPr>
              <a:t>FALSE</a:t>
            </a:r>
          </a:p>
          <a:p>
            <a:pPr marL="514350" indent="-514350">
              <a:buFont typeface="+mj-lt"/>
              <a:buAutoNum type="alphaLcParenR"/>
            </a:pPr>
            <a:endParaRPr lang="en-US" dirty="0"/>
          </a:p>
          <a:p>
            <a:pPr marL="514350" indent="-514350">
              <a:buFont typeface="+mj-lt"/>
              <a:buAutoNum type="alphaLcParenR" startAt="2"/>
            </a:pPr>
            <a:r>
              <a:rPr lang="en-US" dirty="0"/>
              <a:t>As a countries GDP/capita rises their suicide totals will fall.</a:t>
            </a:r>
          </a:p>
          <a:p>
            <a:pPr marL="0" indent="0" algn="ctr">
              <a:buNone/>
            </a:pPr>
            <a:r>
              <a:rPr lang="en-US" dirty="0">
                <a:solidFill>
                  <a:srgbClr val="FF0000"/>
                </a:solidFill>
              </a:rPr>
              <a:t>UNDETERMINED</a:t>
            </a:r>
          </a:p>
          <a:p>
            <a:pPr marL="514350" indent="-514350">
              <a:buFont typeface="+mj-lt"/>
              <a:buAutoNum type="alphaLcParenR"/>
            </a:pPr>
            <a:endParaRPr lang="en-US" dirty="0"/>
          </a:p>
          <a:p>
            <a:pPr marL="514350" indent="-514350">
              <a:buFont typeface="+mj-lt"/>
              <a:buAutoNum type="alphaLcParenR" startAt="3"/>
            </a:pPr>
            <a:r>
              <a:rPr lang="en-US" dirty="0"/>
              <a:t>As a countries Human Development Score (HDI) increases their suicide totals will fall.</a:t>
            </a:r>
          </a:p>
          <a:p>
            <a:pPr marL="0" indent="0" algn="ctr">
              <a:buNone/>
            </a:pPr>
            <a:r>
              <a:rPr lang="en-US" dirty="0">
                <a:solidFill>
                  <a:srgbClr val="FF0000"/>
                </a:solidFill>
              </a:rPr>
              <a:t>FALSE</a:t>
            </a:r>
          </a:p>
          <a:p>
            <a:endParaRPr lang="en-US" dirty="0"/>
          </a:p>
        </p:txBody>
      </p:sp>
    </p:spTree>
    <p:extLst>
      <p:ext uri="{BB962C8B-B14F-4D97-AF65-F5344CB8AC3E}">
        <p14:creationId xmlns:p14="http://schemas.microsoft.com/office/powerpoint/2010/main" val="3225225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par>
                          <p:cTn id="8" fill="hold">
                            <p:stCondLst>
                              <p:cond delay="500"/>
                            </p:stCondLst>
                            <p:childTnLst>
                              <p:par>
                                <p:cTn id="9" presetID="14" presetClass="entr" presetSubtype="10" fill="hold"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1" dur="500"/>
                                        <p:tgtEl>
                                          <p:spTgt spid="3">
                                            <p:txEl>
                                              <p:pRg st="0" end="0"/>
                                            </p:txEl>
                                          </p:spTgt>
                                        </p:tgtEl>
                                      </p:cBhvr>
                                    </p:animEffect>
                                  </p:childTnLst>
                                </p:cTn>
                              </p:par>
                            </p:childTnLst>
                          </p:cTn>
                        </p:par>
                        <p:par>
                          <p:cTn id="12" fill="hold">
                            <p:stCondLst>
                              <p:cond delay="1000"/>
                            </p:stCondLst>
                            <p:childTnLst>
                              <p:par>
                                <p:cTn id="13" presetID="14" presetClass="entr" presetSubtype="10" fill="hold" nodeType="after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randombar(horizontal)">
                                      <p:cBhvr>
                                        <p:cTn id="15" dur="500"/>
                                        <p:tgtEl>
                                          <p:spTgt spid="3">
                                            <p:txEl>
                                              <p:pRg st="3" end="3"/>
                                            </p:txEl>
                                          </p:spTgt>
                                        </p:tgtEl>
                                      </p:cBhvr>
                                    </p:animEffect>
                                  </p:childTnLst>
                                </p:cTn>
                              </p:par>
                            </p:childTnLst>
                          </p:cTn>
                        </p:par>
                        <p:par>
                          <p:cTn id="16" fill="hold">
                            <p:stCondLst>
                              <p:cond delay="1500"/>
                            </p:stCondLst>
                            <p:childTnLst>
                              <p:par>
                                <p:cTn id="17" presetID="14" presetClass="entr" presetSubtype="10" fill="hold" nodeType="after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Effect transition="in" filter="randombar(horizontal)">
                                      <p:cBhvr>
                                        <p:cTn id="19" dur="500"/>
                                        <p:tgtEl>
                                          <p:spTgt spid="3">
                                            <p:txEl>
                                              <p:pRg st="6" end="6"/>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4" presetClass="entr" presetSubtype="10" fill="hold" nodeType="clickEffect">
                                  <p:stCondLst>
                                    <p:cond delay="0"/>
                                  </p:stCondLst>
                                  <p:childTnLst>
                                    <p:set>
                                      <p:cBhvr>
                                        <p:cTn id="23" dur="1" fill="hold">
                                          <p:stCondLst>
                                            <p:cond delay="0"/>
                                          </p:stCondLst>
                                        </p:cTn>
                                        <p:tgtEl>
                                          <p:spTgt spid="3">
                                            <p:txEl>
                                              <p:pRg st="1" end="1"/>
                                            </p:txEl>
                                          </p:spTgt>
                                        </p:tgtEl>
                                        <p:attrNameLst>
                                          <p:attrName>style.visibility</p:attrName>
                                        </p:attrNameLst>
                                      </p:cBhvr>
                                      <p:to>
                                        <p:strVal val="visible"/>
                                      </p:to>
                                    </p:set>
                                    <p:animEffect transition="in" filter="randombar(horizontal)">
                                      <p:cBhvr>
                                        <p:cTn id="24" dur="500"/>
                                        <p:tgtEl>
                                          <p:spTgt spid="3">
                                            <p:txEl>
                                              <p:pRg st="1" end="1"/>
                                            </p:txEl>
                                          </p:spTgt>
                                        </p:tgtEl>
                                      </p:cBhvr>
                                    </p:animEffect>
                                  </p:childTnLst>
                                </p:cTn>
                              </p:par>
                            </p:childTnLst>
                          </p:cTn>
                        </p:par>
                        <p:par>
                          <p:cTn id="25" fill="hold">
                            <p:stCondLst>
                              <p:cond delay="500"/>
                            </p:stCondLst>
                            <p:childTnLst>
                              <p:par>
                                <p:cTn id="26" presetID="14" presetClass="entr" presetSubtype="10" fill="hold" nodeType="after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8" dur="500"/>
                                        <p:tgtEl>
                                          <p:spTgt spid="3">
                                            <p:txEl>
                                              <p:pRg st="4" end="4"/>
                                            </p:txEl>
                                          </p:spTgt>
                                        </p:tgtEl>
                                      </p:cBhvr>
                                    </p:animEffect>
                                  </p:childTnLst>
                                </p:cTn>
                              </p:par>
                            </p:childTnLst>
                          </p:cTn>
                        </p:par>
                        <p:par>
                          <p:cTn id="29" fill="hold">
                            <p:stCondLst>
                              <p:cond delay="1000"/>
                            </p:stCondLst>
                            <p:childTnLst>
                              <p:par>
                                <p:cTn id="30" presetID="14" presetClass="entr" presetSubtype="10" fill="hold" nodeType="after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randombar(horizontal)">
                                      <p:cBhvr>
                                        <p:cTn id="3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5000"/>
            <a:lum/>
          </a:blip>
          <a:srcRect/>
          <a:stretch>
            <a:fillRect l="-16000" t="-9000" r="19000" b="-9000"/>
          </a:stretch>
        </a:blip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C90C5D8-62A7-4E41-AC73-00646B8D1D25}"/>
              </a:ext>
            </a:extLst>
          </p:cNvPr>
          <p:cNvSpPr>
            <a:spLocks noGrp="1"/>
          </p:cNvSpPr>
          <p:nvPr>
            <p:ph type="title"/>
          </p:nvPr>
        </p:nvSpPr>
        <p:spPr>
          <a:xfrm>
            <a:off x="839787" y="515388"/>
            <a:ext cx="3932237" cy="627611"/>
          </a:xfrm>
        </p:spPr>
        <p:txBody>
          <a:bodyPr/>
          <a:lstStyle/>
          <a:p>
            <a:pPr algn="ctr"/>
            <a:r>
              <a:rPr lang="en-US" dirty="0"/>
              <a:t>Suicides by year</a:t>
            </a:r>
          </a:p>
        </p:txBody>
      </p:sp>
      <p:pic>
        <p:nvPicPr>
          <p:cNvPr id="5" name="Content Placeholder 4">
            <a:extLst>
              <a:ext uri="{FF2B5EF4-FFF2-40B4-BE49-F238E27FC236}">
                <a16:creationId xmlns:a16="http://schemas.microsoft.com/office/drawing/2014/main" id="{C8A41BFA-DFDB-4A19-80C3-384A76EABA0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278020" y="1780945"/>
            <a:ext cx="5982535" cy="3286584"/>
          </a:xfrm>
        </p:spPr>
      </p:pic>
      <p:sp>
        <p:nvSpPr>
          <p:cNvPr id="7" name="Text Placeholder 6">
            <a:extLst>
              <a:ext uri="{FF2B5EF4-FFF2-40B4-BE49-F238E27FC236}">
                <a16:creationId xmlns:a16="http://schemas.microsoft.com/office/drawing/2014/main" id="{27B80E5D-5BFC-4DE5-A7A5-754966A0E227}"/>
              </a:ext>
            </a:extLst>
          </p:cNvPr>
          <p:cNvSpPr>
            <a:spLocks noGrp="1"/>
          </p:cNvSpPr>
          <p:nvPr>
            <p:ph type="body" sz="half" idx="2"/>
          </p:nvPr>
        </p:nvSpPr>
        <p:spPr>
          <a:xfrm>
            <a:off x="219303" y="1621971"/>
            <a:ext cx="4823752" cy="4720641"/>
          </a:xfrm>
        </p:spPr>
        <p:txBody>
          <a:bodyPr>
            <a:normAutofit/>
          </a:bodyPr>
          <a:lstStyle/>
          <a:p>
            <a:pPr marL="285750" indent="-285750">
              <a:buFont typeface="Arial" panose="020B0604020202020204" pitchFamily="34" charset="0"/>
              <a:buChar char="•"/>
            </a:pPr>
            <a:r>
              <a:rPr lang="en-US" sz="2400" dirty="0"/>
              <a:t>For many countries, suicide rates remain unchanged.</a:t>
            </a:r>
          </a:p>
          <a:p>
            <a:pPr marL="285750" indent="-285750">
              <a:buFont typeface="Arial" panose="020B0604020202020204" pitchFamily="34" charset="0"/>
              <a:buChar char="•"/>
            </a:pPr>
            <a:r>
              <a:rPr lang="en-US" sz="2400" dirty="0"/>
              <a:t>We will be exploring a few socio-economic factors  </a:t>
            </a:r>
          </a:p>
          <a:p>
            <a:pPr marL="742950" lvl="1" indent="-285750">
              <a:buFont typeface="Wingdings" panose="05000000000000000000" pitchFamily="2" charset="2"/>
              <a:buChar char="§"/>
            </a:pPr>
            <a:r>
              <a:rPr lang="en-US" sz="2000" dirty="0"/>
              <a:t>GDP/year  </a:t>
            </a:r>
          </a:p>
          <a:p>
            <a:pPr marL="742950" lvl="1" indent="-285750">
              <a:buFont typeface="Wingdings" panose="05000000000000000000" pitchFamily="2" charset="2"/>
              <a:buChar char="§"/>
            </a:pPr>
            <a:r>
              <a:rPr lang="en-US" sz="2000" dirty="0"/>
              <a:t>GDP/capita </a:t>
            </a:r>
          </a:p>
          <a:p>
            <a:pPr marL="742950" lvl="1" indent="-285750">
              <a:buFont typeface="Wingdings" panose="05000000000000000000" pitchFamily="2" charset="2"/>
              <a:buChar char="§"/>
            </a:pPr>
            <a:r>
              <a:rPr lang="en-US" sz="2000" dirty="0"/>
              <a:t>HDI Human Development</a:t>
            </a:r>
          </a:p>
        </p:txBody>
      </p:sp>
    </p:spTree>
    <p:extLst>
      <p:ext uri="{BB962C8B-B14F-4D97-AF65-F5344CB8AC3E}">
        <p14:creationId xmlns:p14="http://schemas.microsoft.com/office/powerpoint/2010/main" val="21650689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up)">
                                      <p:cBhvr>
                                        <p:cTn id="11" dur="500"/>
                                        <p:tgtEl>
                                          <p:spTgt spid="5"/>
                                        </p:tgtEl>
                                      </p:cBhvr>
                                    </p:animEffect>
                                  </p:childTnLst>
                                </p:cTn>
                              </p:par>
                            </p:childTnLst>
                          </p:cTn>
                        </p:par>
                        <p:par>
                          <p:cTn id="12" fill="hold">
                            <p:stCondLst>
                              <p:cond delay="1000"/>
                            </p:stCondLst>
                            <p:childTnLst>
                              <p:par>
                                <p:cTn id="13" presetID="42" presetClass="entr" presetSubtype="0" fill="hold" grpId="0" nodeType="after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animEffect transition="in" filter="fade">
                                      <p:cBhvr>
                                        <p:cTn id="15" dur="1000"/>
                                        <p:tgtEl>
                                          <p:spTgt spid="7">
                                            <p:txEl>
                                              <p:pRg st="0" end="0"/>
                                            </p:txEl>
                                          </p:spTgt>
                                        </p:tgtEl>
                                      </p:cBhvr>
                                    </p:animEffect>
                                    <p:anim calcmode="lin" valueType="num">
                                      <p:cBhvr>
                                        <p:cTn id="16"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17"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par>
                          <p:cTn id="18" fill="hold">
                            <p:stCondLst>
                              <p:cond delay="2000"/>
                            </p:stCondLst>
                            <p:childTnLst>
                              <p:par>
                                <p:cTn id="19" presetID="42" presetClass="entr" presetSubtype="0" fill="hold" grpId="0" nodeType="afterEffect">
                                  <p:stCondLst>
                                    <p:cond delay="0"/>
                                  </p:stCondLst>
                                  <p:childTnLst>
                                    <p:set>
                                      <p:cBhvr>
                                        <p:cTn id="20" dur="1" fill="hold">
                                          <p:stCondLst>
                                            <p:cond delay="0"/>
                                          </p:stCondLst>
                                        </p:cTn>
                                        <p:tgtEl>
                                          <p:spTgt spid="7">
                                            <p:txEl>
                                              <p:pRg st="1" end="1"/>
                                            </p:txEl>
                                          </p:spTgt>
                                        </p:tgtEl>
                                        <p:attrNameLst>
                                          <p:attrName>style.visibility</p:attrName>
                                        </p:attrNameLst>
                                      </p:cBhvr>
                                      <p:to>
                                        <p:strVal val="visible"/>
                                      </p:to>
                                    </p:set>
                                    <p:animEffect transition="in" filter="fade">
                                      <p:cBhvr>
                                        <p:cTn id="21" dur="1000"/>
                                        <p:tgtEl>
                                          <p:spTgt spid="7">
                                            <p:txEl>
                                              <p:pRg st="1" end="1"/>
                                            </p:txEl>
                                          </p:spTgt>
                                        </p:tgtEl>
                                      </p:cBhvr>
                                    </p:animEffect>
                                    <p:anim calcmode="lin" valueType="num">
                                      <p:cBhvr>
                                        <p:cTn id="22"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par>
                          <p:cTn id="24" fill="hold">
                            <p:stCondLst>
                              <p:cond delay="3000"/>
                            </p:stCondLst>
                            <p:childTnLst>
                              <p:par>
                                <p:cTn id="25" presetID="42" presetClass="entr" presetSubtype="0" fill="hold" grpId="0" nodeType="afterEffect">
                                  <p:stCondLst>
                                    <p:cond delay="0"/>
                                  </p:stCondLst>
                                  <p:childTnLst>
                                    <p:set>
                                      <p:cBhvr>
                                        <p:cTn id="26" dur="1" fill="hold">
                                          <p:stCondLst>
                                            <p:cond delay="0"/>
                                          </p:stCondLst>
                                        </p:cTn>
                                        <p:tgtEl>
                                          <p:spTgt spid="7">
                                            <p:txEl>
                                              <p:pRg st="2" end="2"/>
                                            </p:txEl>
                                          </p:spTgt>
                                        </p:tgtEl>
                                        <p:attrNameLst>
                                          <p:attrName>style.visibility</p:attrName>
                                        </p:attrNameLst>
                                      </p:cBhvr>
                                      <p:to>
                                        <p:strVal val="visible"/>
                                      </p:to>
                                    </p:set>
                                    <p:animEffect transition="in" filter="fade">
                                      <p:cBhvr>
                                        <p:cTn id="27" dur="1000"/>
                                        <p:tgtEl>
                                          <p:spTgt spid="7">
                                            <p:txEl>
                                              <p:pRg st="2" end="2"/>
                                            </p:txEl>
                                          </p:spTgt>
                                        </p:tgtEl>
                                      </p:cBhvr>
                                    </p:animEffect>
                                    <p:anim calcmode="lin" valueType="num">
                                      <p:cBhvr>
                                        <p:cTn id="28"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29"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par>
                          <p:cTn id="30" fill="hold">
                            <p:stCondLst>
                              <p:cond delay="4000"/>
                            </p:stCondLst>
                            <p:childTnLst>
                              <p:par>
                                <p:cTn id="31" presetID="42" presetClass="entr" presetSubtype="0" fill="hold" grpId="0" nodeType="afterEffect">
                                  <p:stCondLst>
                                    <p:cond delay="0"/>
                                  </p:stCondLst>
                                  <p:childTnLst>
                                    <p:set>
                                      <p:cBhvr>
                                        <p:cTn id="32" dur="1" fill="hold">
                                          <p:stCondLst>
                                            <p:cond delay="0"/>
                                          </p:stCondLst>
                                        </p:cTn>
                                        <p:tgtEl>
                                          <p:spTgt spid="7">
                                            <p:txEl>
                                              <p:pRg st="3" end="3"/>
                                            </p:txEl>
                                          </p:spTgt>
                                        </p:tgtEl>
                                        <p:attrNameLst>
                                          <p:attrName>style.visibility</p:attrName>
                                        </p:attrNameLst>
                                      </p:cBhvr>
                                      <p:to>
                                        <p:strVal val="visible"/>
                                      </p:to>
                                    </p:set>
                                    <p:animEffect transition="in" filter="fade">
                                      <p:cBhvr>
                                        <p:cTn id="33" dur="1000"/>
                                        <p:tgtEl>
                                          <p:spTgt spid="7">
                                            <p:txEl>
                                              <p:pRg st="3" end="3"/>
                                            </p:txEl>
                                          </p:spTgt>
                                        </p:tgtEl>
                                      </p:cBhvr>
                                    </p:animEffect>
                                    <p:anim calcmode="lin" valueType="num">
                                      <p:cBhvr>
                                        <p:cTn id="34"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35" dur="1000" fill="hold"/>
                                        <p:tgtEl>
                                          <p:spTgt spid="7">
                                            <p:txEl>
                                              <p:pRg st="3" end="3"/>
                                            </p:txEl>
                                          </p:spTgt>
                                        </p:tgtEl>
                                        <p:attrNameLst>
                                          <p:attrName>ppt_y</p:attrName>
                                        </p:attrNameLst>
                                      </p:cBhvr>
                                      <p:tavLst>
                                        <p:tav tm="0">
                                          <p:val>
                                            <p:strVal val="#ppt_y+.1"/>
                                          </p:val>
                                        </p:tav>
                                        <p:tav tm="100000">
                                          <p:val>
                                            <p:strVal val="#ppt_y"/>
                                          </p:val>
                                        </p:tav>
                                      </p:tavLst>
                                    </p:anim>
                                  </p:childTnLst>
                                </p:cTn>
                              </p:par>
                            </p:childTnLst>
                          </p:cTn>
                        </p:par>
                        <p:par>
                          <p:cTn id="36" fill="hold">
                            <p:stCondLst>
                              <p:cond delay="5000"/>
                            </p:stCondLst>
                            <p:childTnLst>
                              <p:par>
                                <p:cTn id="37" presetID="42" presetClass="entr" presetSubtype="0" fill="hold" grpId="0" nodeType="afterEffect">
                                  <p:stCondLst>
                                    <p:cond delay="0"/>
                                  </p:stCondLst>
                                  <p:childTnLst>
                                    <p:set>
                                      <p:cBhvr>
                                        <p:cTn id="38" dur="1" fill="hold">
                                          <p:stCondLst>
                                            <p:cond delay="0"/>
                                          </p:stCondLst>
                                        </p:cTn>
                                        <p:tgtEl>
                                          <p:spTgt spid="7">
                                            <p:txEl>
                                              <p:pRg st="4" end="4"/>
                                            </p:txEl>
                                          </p:spTgt>
                                        </p:tgtEl>
                                        <p:attrNameLst>
                                          <p:attrName>style.visibility</p:attrName>
                                        </p:attrNameLst>
                                      </p:cBhvr>
                                      <p:to>
                                        <p:strVal val="visible"/>
                                      </p:to>
                                    </p:set>
                                    <p:animEffect transition="in" filter="fade">
                                      <p:cBhvr>
                                        <p:cTn id="39" dur="1000"/>
                                        <p:tgtEl>
                                          <p:spTgt spid="7">
                                            <p:txEl>
                                              <p:pRg st="4" end="4"/>
                                            </p:txEl>
                                          </p:spTgt>
                                        </p:tgtEl>
                                      </p:cBhvr>
                                    </p:animEffect>
                                    <p:anim calcmode="lin" valueType="num">
                                      <p:cBhvr>
                                        <p:cTn id="40"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41" dur="100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0000"/>
            <a:lum/>
          </a:blip>
          <a:srcRect/>
          <a:stretch>
            <a:fillRect t="-2000" b="-2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C0724B-8FB6-4898-9179-E20A5A883EF9}"/>
              </a:ext>
            </a:extLst>
          </p:cNvPr>
          <p:cNvSpPr>
            <a:spLocks noGrp="1"/>
          </p:cNvSpPr>
          <p:nvPr>
            <p:ph type="title"/>
          </p:nvPr>
        </p:nvSpPr>
        <p:spPr/>
        <p:txBody>
          <a:bodyPr/>
          <a:lstStyle/>
          <a:p>
            <a:pPr algn="ctr"/>
            <a:r>
              <a:rPr lang="en-US" dirty="0"/>
              <a:t>In </a:t>
            </a:r>
            <a:r>
              <a:rPr lang="en-US" sz="2000" dirty="0"/>
              <a:t>(depressing) </a:t>
            </a:r>
            <a:r>
              <a:rPr lang="en-US" dirty="0"/>
              <a:t>Conclusion</a:t>
            </a:r>
          </a:p>
        </p:txBody>
      </p:sp>
      <p:sp>
        <p:nvSpPr>
          <p:cNvPr id="3" name="Content Placeholder 2">
            <a:extLst>
              <a:ext uri="{FF2B5EF4-FFF2-40B4-BE49-F238E27FC236}">
                <a16:creationId xmlns:a16="http://schemas.microsoft.com/office/drawing/2014/main" id="{83935C23-9CB5-4504-965C-183BCFBA24E0}"/>
              </a:ext>
            </a:extLst>
          </p:cNvPr>
          <p:cNvSpPr>
            <a:spLocks noGrp="1"/>
          </p:cNvSpPr>
          <p:nvPr>
            <p:ph idx="1"/>
          </p:nvPr>
        </p:nvSpPr>
        <p:spPr>
          <a:xfrm>
            <a:off x="838200" y="2341165"/>
            <a:ext cx="10515600" cy="2175669"/>
          </a:xfrm>
        </p:spPr>
        <p:txBody>
          <a:bodyPr/>
          <a:lstStyle/>
          <a:p>
            <a:pPr marL="0" indent="0">
              <a:buNone/>
            </a:pPr>
            <a:r>
              <a:rPr lang="en-US" dirty="0"/>
              <a:t>It would appear that as nations become wealthier and the citizens become wealthier, healthier, and smarter the rate of suicide begins to creep upward. World leaders should be looking for ways to maximize the main economic drivers, their citizens. A deceased citizen can no longer help to increase the economic potential of the country. </a:t>
            </a:r>
          </a:p>
        </p:txBody>
      </p:sp>
    </p:spTree>
    <p:extLst>
      <p:ext uri="{BB962C8B-B14F-4D97-AF65-F5344CB8AC3E}">
        <p14:creationId xmlns:p14="http://schemas.microsoft.com/office/powerpoint/2010/main" val="22571111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1"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2000" b="-2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381073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bg>
      <p:bgPr>
        <a:blipFill dpi="0" rotWithShape="1">
          <a:blip r:embed="rId2">
            <a:alphaModFix amt="62000"/>
            <a:lum/>
          </a:blip>
          <a:srcRect/>
          <a:stretch>
            <a:fillRect t="2000" b="-1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27A1C-654E-4476-B993-C75C28011427}"/>
              </a:ext>
            </a:extLst>
          </p:cNvPr>
          <p:cNvSpPr>
            <a:spLocks noGrp="1"/>
          </p:cNvSpPr>
          <p:nvPr>
            <p:ph type="title"/>
          </p:nvPr>
        </p:nvSpPr>
        <p:spPr/>
        <p:txBody>
          <a:bodyPr/>
          <a:lstStyle/>
          <a:p>
            <a:pPr algn="ctr"/>
            <a:r>
              <a:rPr lang="en-US" dirty="0"/>
              <a:t>Suicide by Generation</a:t>
            </a:r>
            <a:br>
              <a:rPr lang="en-US" dirty="0"/>
            </a:br>
            <a:r>
              <a:rPr lang="en-US" sz="2000" dirty="0"/>
              <a:t>(1985-2015)</a:t>
            </a:r>
          </a:p>
        </p:txBody>
      </p:sp>
      <p:sp>
        <p:nvSpPr>
          <p:cNvPr id="8" name="Text Placeholder 7">
            <a:extLst>
              <a:ext uri="{FF2B5EF4-FFF2-40B4-BE49-F238E27FC236}">
                <a16:creationId xmlns:a16="http://schemas.microsoft.com/office/drawing/2014/main" id="{99E5E545-9A79-49E1-9354-911BC403F8DE}"/>
              </a:ext>
            </a:extLst>
          </p:cNvPr>
          <p:cNvSpPr>
            <a:spLocks noGrp="1"/>
          </p:cNvSpPr>
          <p:nvPr>
            <p:ph type="body" idx="1"/>
          </p:nvPr>
        </p:nvSpPr>
        <p:spPr>
          <a:xfrm>
            <a:off x="3449782" y="1681163"/>
            <a:ext cx="2547793" cy="823912"/>
          </a:xfrm>
        </p:spPr>
        <p:txBody>
          <a:bodyPr>
            <a:normAutofit fontScale="55000" lnSpcReduction="20000"/>
          </a:bodyPr>
          <a:lstStyle/>
          <a:p>
            <a:pPr algn="r"/>
            <a:r>
              <a:rPr lang="en-US" dirty="0"/>
              <a:t>1901-1927 -- G.I.</a:t>
            </a:r>
          </a:p>
          <a:p>
            <a:pPr algn="r"/>
            <a:r>
              <a:rPr lang="en-US" dirty="0"/>
              <a:t>1928-1945 – Silent</a:t>
            </a:r>
          </a:p>
          <a:p>
            <a:pPr algn="r"/>
            <a:r>
              <a:rPr lang="en-US" dirty="0"/>
              <a:t>1946-1964 – Boomers</a:t>
            </a:r>
          </a:p>
        </p:txBody>
      </p:sp>
      <p:sp>
        <p:nvSpPr>
          <p:cNvPr id="10" name="Text Placeholder 9">
            <a:extLst>
              <a:ext uri="{FF2B5EF4-FFF2-40B4-BE49-F238E27FC236}">
                <a16:creationId xmlns:a16="http://schemas.microsoft.com/office/drawing/2014/main" id="{8039373D-A971-42E8-93B2-B2AE5C96F5A8}"/>
              </a:ext>
            </a:extLst>
          </p:cNvPr>
          <p:cNvSpPr>
            <a:spLocks noGrp="1"/>
          </p:cNvSpPr>
          <p:nvPr>
            <p:ph type="body" sz="quarter" idx="3"/>
          </p:nvPr>
        </p:nvSpPr>
        <p:spPr>
          <a:xfrm>
            <a:off x="6172200" y="1681163"/>
            <a:ext cx="3138055" cy="823912"/>
          </a:xfrm>
        </p:spPr>
        <p:txBody>
          <a:bodyPr>
            <a:normAutofit fontScale="55000" lnSpcReduction="20000"/>
          </a:bodyPr>
          <a:lstStyle/>
          <a:p>
            <a:r>
              <a:rPr lang="en-US" dirty="0"/>
              <a:t>1965-1979 – Generation X</a:t>
            </a:r>
          </a:p>
          <a:p>
            <a:r>
              <a:rPr lang="en-US" dirty="0"/>
              <a:t>1980-1994 – Generation Y (Millennials)</a:t>
            </a:r>
          </a:p>
          <a:p>
            <a:r>
              <a:rPr lang="en-US" dirty="0"/>
              <a:t>1995-2009 – Generation Z</a:t>
            </a:r>
          </a:p>
        </p:txBody>
      </p:sp>
      <p:pic>
        <p:nvPicPr>
          <p:cNvPr id="17" name="Content Placeholder 16">
            <a:extLst>
              <a:ext uri="{FF2B5EF4-FFF2-40B4-BE49-F238E27FC236}">
                <a16:creationId xmlns:a16="http://schemas.microsoft.com/office/drawing/2014/main" id="{ED219ADD-08DE-43F4-ADDF-D1857DD22F14}"/>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839788" y="2505075"/>
            <a:ext cx="10515600" cy="3987800"/>
          </a:xfrm>
        </p:spPr>
      </p:pic>
    </p:spTree>
    <p:extLst>
      <p:ext uri="{BB962C8B-B14F-4D97-AF65-F5344CB8AC3E}">
        <p14:creationId xmlns:p14="http://schemas.microsoft.com/office/powerpoint/2010/main" val="39185817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par>
                          <p:cTn id="8" fill="hold">
                            <p:stCondLst>
                              <p:cond delay="500"/>
                            </p:stCondLst>
                            <p:childTnLst>
                              <p:par>
                                <p:cTn id="9" presetID="26" presetClass="entr" presetSubtype="0" fill="hold"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wipe(down)">
                                      <p:cBhvr>
                                        <p:cTn id="11" dur="580">
                                          <p:stCondLst>
                                            <p:cond delay="0"/>
                                          </p:stCondLst>
                                        </p:cTn>
                                        <p:tgtEl>
                                          <p:spTgt spid="17"/>
                                        </p:tgtEl>
                                      </p:cBhvr>
                                    </p:animEffect>
                                    <p:anim calcmode="lin" valueType="num">
                                      <p:cBhvr>
                                        <p:cTn id="12" dur="1822" tmFilter="0,0; 0.14,0.36; 0.43,0.73; 0.71,0.91; 1.0,1.0">
                                          <p:stCondLst>
                                            <p:cond delay="0"/>
                                          </p:stCondLst>
                                        </p:cTn>
                                        <p:tgtEl>
                                          <p:spTgt spid="17"/>
                                        </p:tgtEl>
                                        <p:attrNameLst>
                                          <p:attrName>ppt_x</p:attrName>
                                        </p:attrNameLst>
                                      </p:cBhvr>
                                      <p:tavLst>
                                        <p:tav tm="0">
                                          <p:val>
                                            <p:strVal val="#ppt_x-0.25"/>
                                          </p:val>
                                        </p:tav>
                                        <p:tav tm="100000">
                                          <p:val>
                                            <p:strVal val="#ppt_x"/>
                                          </p:val>
                                        </p:tav>
                                      </p:tavLst>
                                    </p:anim>
                                    <p:anim calcmode="lin" valueType="num">
                                      <p:cBhvr>
                                        <p:cTn id="13" dur="664" tmFilter="0.0,0.0; 0.25,0.07; 0.50,0.2; 0.75,0.467; 1.0,1.0">
                                          <p:stCondLst>
                                            <p:cond delay="0"/>
                                          </p:stCondLst>
                                        </p:cTn>
                                        <p:tgtEl>
                                          <p:spTgt spid="17"/>
                                        </p:tgtEl>
                                        <p:attrNameLst>
                                          <p:attrName>ppt_y</p:attrName>
                                        </p:attrNameLst>
                                      </p:cBhvr>
                                      <p:tavLst>
                                        <p:tav tm="0" fmla="#ppt_y-sin(pi*$)/3">
                                          <p:val>
                                            <p:fltVal val="0.5"/>
                                          </p:val>
                                        </p:tav>
                                        <p:tav tm="100000">
                                          <p:val>
                                            <p:fltVal val="1"/>
                                          </p:val>
                                        </p:tav>
                                      </p:tavLst>
                                    </p:anim>
                                    <p:anim calcmode="lin" valueType="num">
                                      <p:cBhvr>
                                        <p:cTn id="14" dur="664" tmFilter="0, 0; 0.125,0.2665; 0.25,0.4; 0.375,0.465; 0.5,0.5;  0.625,0.535; 0.75,0.6; 0.875,0.7335; 1,1">
                                          <p:stCondLst>
                                            <p:cond delay="664"/>
                                          </p:stCondLst>
                                        </p:cTn>
                                        <p:tgtEl>
                                          <p:spTgt spid="17"/>
                                        </p:tgtEl>
                                        <p:attrNameLst>
                                          <p:attrName>ppt_y</p:attrName>
                                        </p:attrNameLst>
                                      </p:cBhvr>
                                      <p:tavLst>
                                        <p:tav tm="0" fmla="#ppt_y-sin(pi*$)/9">
                                          <p:val>
                                            <p:fltVal val="0"/>
                                          </p:val>
                                        </p:tav>
                                        <p:tav tm="100000">
                                          <p:val>
                                            <p:fltVal val="1"/>
                                          </p:val>
                                        </p:tav>
                                      </p:tavLst>
                                    </p:anim>
                                    <p:anim calcmode="lin" valueType="num">
                                      <p:cBhvr>
                                        <p:cTn id="15" dur="332" tmFilter="0, 0; 0.125,0.2665; 0.25,0.4; 0.375,0.465; 0.5,0.5;  0.625,0.535; 0.75,0.6; 0.875,0.7335; 1,1">
                                          <p:stCondLst>
                                            <p:cond delay="1324"/>
                                          </p:stCondLst>
                                        </p:cTn>
                                        <p:tgtEl>
                                          <p:spTgt spid="17"/>
                                        </p:tgtEl>
                                        <p:attrNameLst>
                                          <p:attrName>ppt_y</p:attrName>
                                        </p:attrNameLst>
                                      </p:cBhvr>
                                      <p:tavLst>
                                        <p:tav tm="0" fmla="#ppt_y-sin(pi*$)/27">
                                          <p:val>
                                            <p:fltVal val="0"/>
                                          </p:val>
                                        </p:tav>
                                        <p:tav tm="100000">
                                          <p:val>
                                            <p:fltVal val="1"/>
                                          </p:val>
                                        </p:tav>
                                      </p:tavLst>
                                    </p:anim>
                                    <p:anim calcmode="lin" valueType="num">
                                      <p:cBhvr>
                                        <p:cTn id="16" dur="164" tmFilter="0, 0; 0.125,0.2665; 0.25,0.4; 0.375,0.465; 0.5,0.5;  0.625,0.535; 0.75,0.6; 0.875,0.7335; 1,1">
                                          <p:stCondLst>
                                            <p:cond delay="1656"/>
                                          </p:stCondLst>
                                        </p:cTn>
                                        <p:tgtEl>
                                          <p:spTgt spid="17"/>
                                        </p:tgtEl>
                                        <p:attrNameLst>
                                          <p:attrName>ppt_y</p:attrName>
                                        </p:attrNameLst>
                                      </p:cBhvr>
                                      <p:tavLst>
                                        <p:tav tm="0" fmla="#ppt_y-sin(pi*$)/81">
                                          <p:val>
                                            <p:fltVal val="0"/>
                                          </p:val>
                                        </p:tav>
                                        <p:tav tm="100000">
                                          <p:val>
                                            <p:fltVal val="1"/>
                                          </p:val>
                                        </p:tav>
                                      </p:tavLst>
                                    </p:anim>
                                    <p:animScale>
                                      <p:cBhvr>
                                        <p:cTn id="17" dur="26">
                                          <p:stCondLst>
                                            <p:cond delay="650"/>
                                          </p:stCondLst>
                                        </p:cTn>
                                        <p:tgtEl>
                                          <p:spTgt spid="17"/>
                                        </p:tgtEl>
                                      </p:cBhvr>
                                      <p:to x="100000" y="60000"/>
                                    </p:animScale>
                                    <p:animScale>
                                      <p:cBhvr>
                                        <p:cTn id="18" dur="166" decel="50000">
                                          <p:stCondLst>
                                            <p:cond delay="676"/>
                                          </p:stCondLst>
                                        </p:cTn>
                                        <p:tgtEl>
                                          <p:spTgt spid="17"/>
                                        </p:tgtEl>
                                      </p:cBhvr>
                                      <p:to x="100000" y="100000"/>
                                    </p:animScale>
                                    <p:animScale>
                                      <p:cBhvr>
                                        <p:cTn id="19" dur="26">
                                          <p:stCondLst>
                                            <p:cond delay="1312"/>
                                          </p:stCondLst>
                                        </p:cTn>
                                        <p:tgtEl>
                                          <p:spTgt spid="17"/>
                                        </p:tgtEl>
                                      </p:cBhvr>
                                      <p:to x="100000" y="80000"/>
                                    </p:animScale>
                                    <p:animScale>
                                      <p:cBhvr>
                                        <p:cTn id="20" dur="166" decel="50000">
                                          <p:stCondLst>
                                            <p:cond delay="1338"/>
                                          </p:stCondLst>
                                        </p:cTn>
                                        <p:tgtEl>
                                          <p:spTgt spid="17"/>
                                        </p:tgtEl>
                                      </p:cBhvr>
                                      <p:to x="100000" y="100000"/>
                                    </p:animScale>
                                    <p:animScale>
                                      <p:cBhvr>
                                        <p:cTn id="21" dur="26">
                                          <p:stCondLst>
                                            <p:cond delay="1642"/>
                                          </p:stCondLst>
                                        </p:cTn>
                                        <p:tgtEl>
                                          <p:spTgt spid="17"/>
                                        </p:tgtEl>
                                      </p:cBhvr>
                                      <p:to x="100000" y="90000"/>
                                    </p:animScale>
                                    <p:animScale>
                                      <p:cBhvr>
                                        <p:cTn id="22" dur="166" decel="50000">
                                          <p:stCondLst>
                                            <p:cond delay="1668"/>
                                          </p:stCondLst>
                                        </p:cTn>
                                        <p:tgtEl>
                                          <p:spTgt spid="17"/>
                                        </p:tgtEl>
                                      </p:cBhvr>
                                      <p:to x="100000" y="100000"/>
                                    </p:animScale>
                                    <p:animScale>
                                      <p:cBhvr>
                                        <p:cTn id="23" dur="26">
                                          <p:stCondLst>
                                            <p:cond delay="1808"/>
                                          </p:stCondLst>
                                        </p:cTn>
                                        <p:tgtEl>
                                          <p:spTgt spid="17"/>
                                        </p:tgtEl>
                                      </p:cBhvr>
                                      <p:to x="100000" y="95000"/>
                                    </p:animScale>
                                    <p:animScale>
                                      <p:cBhvr>
                                        <p:cTn id="24" dur="166" decel="50000">
                                          <p:stCondLst>
                                            <p:cond delay="1834"/>
                                          </p:stCondLst>
                                        </p:cTn>
                                        <p:tgtEl>
                                          <p:spTgt spid="17"/>
                                        </p:tgtEl>
                                      </p:cBhvr>
                                      <p:to x="100000" y="100000"/>
                                    </p:animScale>
                                  </p:childTnLst>
                                </p:cTn>
                              </p:par>
                            </p:childTnLst>
                          </p:cTn>
                        </p:par>
                        <p:par>
                          <p:cTn id="25" fill="hold">
                            <p:stCondLst>
                              <p:cond delay="2500"/>
                            </p:stCondLst>
                            <p:childTnLst>
                              <p:par>
                                <p:cTn id="26" presetID="10" presetClass="entr" presetSubtype="0" fill="hold" grpId="0" nodeType="afterEffect">
                                  <p:stCondLst>
                                    <p:cond delay="0"/>
                                  </p:stCondLst>
                                  <p:childTnLst>
                                    <p:set>
                                      <p:cBhvr>
                                        <p:cTn id="27" dur="1" fill="hold">
                                          <p:stCondLst>
                                            <p:cond delay="0"/>
                                          </p:stCondLst>
                                        </p:cTn>
                                        <p:tgtEl>
                                          <p:spTgt spid="8">
                                            <p:txEl>
                                              <p:pRg st="0" end="0"/>
                                            </p:txEl>
                                          </p:spTgt>
                                        </p:tgtEl>
                                        <p:attrNameLst>
                                          <p:attrName>style.visibility</p:attrName>
                                        </p:attrNameLst>
                                      </p:cBhvr>
                                      <p:to>
                                        <p:strVal val="visible"/>
                                      </p:to>
                                    </p:set>
                                    <p:animEffect transition="in" filter="fade">
                                      <p:cBhvr>
                                        <p:cTn id="28" dur="500"/>
                                        <p:tgtEl>
                                          <p:spTgt spid="8">
                                            <p:txEl>
                                              <p:pRg st="0" end="0"/>
                                            </p:txEl>
                                          </p:spTgt>
                                        </p:tgtEl>
                                      </p:cBhvr>
                                    </p:animEffect>
                                  </p:childTnLst>
                                </p:cTn>
                              </p:par>
                            </p:childTnLst>
                          </p:cTn>
                        </p:par>
                        <p:par>
                          <p:cTn id="29" fill="hold">
                            <p:stCondLst>
                              <p:cond delay="3000"/>
                            </p:stCondLst>
                            <p:childTnLst>
                              <p:par>
                                <p:cTn id="30" presetID="10" presetClass="entr" presetSubtype="0" fill="hold" grpId="0" nodeType="afterEffect">
                                  <p:stCondLst>
                                    <p:cond delay="0"/>
                                  </p:stCondLst>
                                  <p:childTnLst>
                                    <p:set>
                                      <p:cBhvr>
                                        <p:cTn id="31" dur="1" fill="hold">
                                          <p:stCondLst>
                                            <p:cond delay="0"/>
                                          </p:stCondLst>
                                        </p:cTn>
                                        <p:tgtEl>
                                          <p:spTgt spid="8">
                                            <p:txEl>
                                              <p:pRg st="1" end="1"/>
                                            </p:txEl>
                                          </p:spTgt>
                                        </p:tgtEl>
                                        <p:attrNameLst>
                                          <p:attrName>style.visibility</p:attrName>
                                        </p:attrNameLst>
                                      </p:cBhvr>
                                      <p:to>
                                        <p:strVal val="visible"/>
                                      </p:to>
                                    </p:set>
                                    <p:animEffect transition="in" filter="fade">
                                      <p:cBhvr>
                                        <p:cTn id="32" dur="500"/>
                                        <p:tgtEl>
                                          <p:spTgt spid="8">
                                            <p:txEl>
                                              <p:pRg st="1" end="1"/>
                                            </p:txEl>
                                          </p:spTgt>
                                        </p:tgtEl>
                                      </p:cBhvr>
                                    </p:animEffect>
                                  </p:childTnLst>
                                </p:cTn>
                              </p:par>
                            </p:childTnLst>
                          </p:cTn>
                        </p:par>
                        <p:par>
                          <p:cTn id="33" fill="hold">
                            <p:stCondLst>
                              <p:cond delay="3500"/>
                            </p:stCondLst>
                            <p:childTnLst>
                              <p:par>
                                <p:cTn id="34" presetID="10" presetClass="entr" presetSubtype="0" fill="hold" grpId="0" nodeType="afterEffect">
                                  <p:stCondLst>
                                    <p:cond delay="0"/>
                                  </p:stCondLst>
                                  <p:childTnLst>
                                    <p:set>
                                      <p:cBhvr>
                                        <p:cTn id="35" dur="1" fill="hold">
                                          <p:stCondLst>
                                            <p:cond delay="0"/>
                                          </p:stCondLst>
                                        </p:cTn>
                                        <p:tgtEl>
                                          <p:spTgt spid="8">
                                            <p:txEl>
                                              <p:pRg st="2" end="2"/>
                                            </p:txEl>
                                          </p:spTgt>
                                        </p:tgtEl>
                                        <p:attrNameLst>
                                          <p:attrName>style.visibility</p:attrName>
                                        </p:attrNameLst>
                                      </p:cBhvr>
                                      <p:to>
                                        <p:strVal val="visible"/>
                                      </p:to>
                                    </p:set>
                                    <p:animEffect transition="in" filter="fade">
                                      <p:cBhvr>
                                        <p:cTn id="36" dur="500"/>
                                        <p:tgtEl>
                                          <p:spTgt spid="8">
                                            <p:txEl>
                                              <p:pRg st="2" end="2"/>
                                            </p:txEl>
                                          </p:spTgt>
                                        </p:tgtEl>
                                      </p:cBhvr>
                                    </p:animEffect>
                                  </p:childTnLst>
                                </p:cTn>
                              </p:par>
                            </p:childTnLst>
                          </p:cTn>
                        </p:par>
                        <p:par>
                          <p:cTn id="37" fill="hold">
                            <p:stCondLst>
                              <p:cond delay="4000"/>
                            </p:stCondLst>
                            <p:childTnLst>
                              <p:par>
                                <p:cTn id="38" presetID="10" presetClass="entr" presetSubtype="0" fill="hold" grpId="0" nodeType="afterEffect">
                                  <p:stCondLst>
                                    <p:cond delay="0"/>
                                  </p:stCondLst>
                                  <p:childTnLst>
                                    <p:set>
                                      <p:cBhvr>
                                        <p:cTn id="39" dur="1" fill="hold">
                                          <p:stCondLst>
                                            <p:cond delay="0"/>
                                          </p:stCondLst>
                                        </p:cTn>
                                        <p:tgtEl>
                                          <p:spTgt spid="10">
                                            <p:txEl>
                                              <p:pRg st="0" end="0"/>
                                            </p:txEl>
                                          </p:spTgt>
                                        </p:tgtEl>
                                        <p:attrNameLst>
                                          <p:attrName>style.visibility</p:attrName>
                                        </p:attrNameLst>
                                      </p:cBhvr>
                                      <p:to>
                                        <p:strVal val="visible"/>
                                      </p:to>
                                    </p:set>
                                    <p:animEffect transition="in" filter="fade">
                                      <p:cBhvr>
                                        <p:cTn id="40" dur="500"/>
                                        <p:tgtEl>
                                          <p:spTgt spid="10">
                                            <p:txEl>
                                              <p:pRg st="0" end="0"/>
                                            </p:txEl>
                                          </p:spTgt>
                                        </p:tgtEl>
                                      </p:cBhvr>
                                    </p:animEffect>
                                  </p:childTnLst>
                                </p:cTn>
                              </p:par>
                            </p:childTnLst>
                          </p:cTn>
                        </p:par>
                        <p:par>
                          <p:cTn id="41" fill="hold">
                            <p:stCondLst>
                              <p:cond delay="4500"/>
                            </p:stCondLst>
                            <p:childTnLst>
                              <p:par>
                                <p:cTn id="42" presetID="10" presetClass="entr" presetSubtype="0" fill="hold" grpId="0" nodeType="afterEffect">
                                  <p:stCondLst>
                                    <p:cond delay="0"/>
                                  </p:stCondLst>
                                  <p:childTnLst>
                                    <p:set>
                                      <p:cBhvr>
                                        <p:cTn id="43" dur="1" fill="hold">
                                          <p:stCondLst>
                                            <p:cond delay="0"/>
                                          </p:stCondLst>
                                        </p:cTn>
                                        <p:tgtEl>
                                          <p:spTgt spid="10">
                                            <p:txEl>
                                              <p:pRg st="1" end="1"/>
                                            </p:txEl>
                                          </p:spTgt>
                                        </p:tgtEl>
                                        <p:attrNameLst>
                                          <p:attrName>style.visibility</p:attrName>
                                        </p:attrNameLst>
                                      </p:cBhvr>
                                      <p:to>
                                        <p:strVal val="visible"/>
                                      </p:to>
                                    </p:set>
                                    <p:animEffect transition="in" filter="fade">
                                      <p:cBhvr>
                                        <p:cTn id="44" dur="500"/>
                                        <p:tgtEl>
                                          <p:spTgt spid="10">
                                            <p:txEl>
                                              <p:pRg st="1" end="1"/>
                                            </p:txEl>
                                          </p:spTgt>
                                        </p:tgtEl>
                                      </p:cBhvr>
                                    </p:animEffect>
                                  </p:childTnLst>
                                </p:cTn>
                              </p:par>
                            </p:childTnLst>
                          </p:cTn>
                        </p:par>
                        <p:par>
                          <p:cTn id="45" fill="hold">
                            <p:stCondLst>
                              <p:cond delay="5000"/>
                            </p:stCondLst>
                            <p:childTnLst>
                              <p:par>
                                <p:cTn id="46" presetID="10" presetClass="entr" presetSubtype="0" fill="hold" grpId="0" nodeType="afterEffect">
                                  <p:stCondLst>
                                    <p:cond delay="0"/>
                                  </p:stCondLst>
                                  <p:childTnLst>
                                    <p:set>
                                      <p:cBhvr>
                                        <p:cTn id="47" dur="1" fill="hold">
                                          <p:stCondLst>
                                            <p:cond delay="0"/>
                                          </p:stCondLst>
                                        </p:cTn>
                                        <p:tgtEl>
                                          <p:spTgt spid="10">
                                            <p:txEl>
                                              <p:pRg st="2" end="2"/>
                                            </p:txEl>
                                          </p:spTgt>
                                        </p:tgtEl>
                                        <p:attrNameLst>
                                          <p:attrName>style.visibility</p:attrName>
                                        </p:attrNameLst>
                                      </p:cBhvr>
                                      <p:to>
                                        <p:strVal val="visible"/>
                                      </p:to>
                                    </p:set>
                                    <p:animEffect transition="in" filter="fade">
                                      <p:cBhvr>
                                        <p:cTn id="48" dur="500"/>
                                        <p:tgtEl>
                                          <p:spTgt spid="1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build="p"/>
      <p:bldP spid="10" grpId="0" build="p"/>
    </p:bldLst>
  </p:timing>
</p:sld>
</file>

<file path=ppt/slides/slide23.xml><?xml version="1.0" encoding="utf-8"?>
<p:sld xmlns:a="http://schemas.openxmlformats.org/drawingml/2006/main" xmlns:r="http://schemas.openxmlformats.org/officeDocument/2006/relationships" xmlns:p="http://schemas.openxmlformats.org/presentationml/2006/main" show="0">
  <p:cSld>
    <p:bg>
      <p:bgPr>
        <a:blipFill dpi="0" rotWithShape="1">
          <a:blip r:embed="rId2">
            <a:alphaModFix amt="46000"/>
            <a:lum/>
          </a:blip>
          <a:srcRect/>
          <a:stretch>
            <a:fillRect l="-6000" t="-43000" r="-6000" b="-31000"/>
          </a:stretch>
        </a:blip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BADE2AA-122F-4A01-81BF-4C3D6F9C5D53}"/>
              </a:ext>
            </a:extLst>
          </p:cNvPr>
          <p:cNvSpPr>
            <a:spLocks noGrp="1"/>
          </p:cNvSpPr>
          <p:nvPr>
            <p:ph type="title"/>
          </p:nvPr>
        </p:nvSpPr>
        <p:spPr>
          <a:xfrm>
            <a:off x="2452457" y="457199"/>
            <a:ext cx="3932237" cy="530225"/>
          </a:xfrm>
        </p:spPr>
        <p:txBody>
          <a:bodyPr>
            <a:normAutofit fontScale="90000"/>
          </a:bodyPr>
          <a:lstStyle/>
          <a:p>
            <a:pPr algn="ctr"/>
            <a:r>
              <a:rPr lang="en-US" dirty="0"/>
              <a:t>Suicide by Generation</a:t>
            </a:r>
            <a:br>
              <a:rPr lang="en-US" dirty="0"/>
            </a:br>
            <a:r>
              <a:rPr lang="en-US" sz="1400" dirty="0"/>
              <a:t>(1985-2015)</a:t>
            </a:r>
            <a:endParaRPr lang="en-US" dirty="0"/>
          </a:p>
        </p:txBody>
      </p:sp>
      <p:sp>
        <p:nvSpPr>
          <p:cNvPr id="8" name="Content Placeholder 7">
            <a:extLst>
              <a:ext uri="{FF2B5EF4-FFF2-40B4-BE49-F238E27FC236}">
                <a16:creationId xmlns:a16="http://schemas.microsoft.com/office/drawing/2014/main" id="{280B0EEB-BFD0-44DC-A9FA-1EC4B6CEA78A}"/>
              </a:ext>
            </a:extLst>
          </p:cNvPr>
          <p:cNvSpPr>
            <a:spLocks noGrp="1"/>
          </p:cNvSpPr>
          <p:nvPr>
            <p:ph idx="1"/>
          </p:nvPr>
        </p:nvSpPr>
        <p:spPr>
          <a:xfrm>
            <a:off x="5183188" y="987427"/>
            <a:ext cx="6172200" cy="1049192"/>
          </a:xfrm>
        </p:spPr>
        <p:txBody>
          <a:bodyPr/>
          <a:lstStyle/>
          <a:p>
            <a:pPr marL="0" indent="0">
              <a:buNone/>
            </a:pPr>
            <a:r>
              <a:rPr lang="en-US" dirty="0"/>
              <a:t>Kruskal-Wallis test and a Mood’s Median test yield p-values of 0.0.</a:t>
            </a:r>
          </a:p>
        </p:txBody>
      </p:sp>
      <p:sp>
        <p:nvSpPr>
          <p:cNvPr id="9" name="Text Placeholder 8">
            <a:extLst>
              <a:ext uri="{FF2B5EF4-FFF2-40B4-BE49-F238E27FC236}">
                <a16:creationId xmlns:a16="http://schemas.microsoft.com/office/drawing/2014/main" id="{95D40F43-AC9A-412B-9E51-509D0DE254D4}"/>
              </a:ext>
            </a:extLst>
          </p:cNvPr>
          <p:cNvSpPr>
            <a:spLocks noGrp="1"/>
          </p:cNvSpPr>
          <p:nvPr>
            <p:ph type="body" sz="half" idx="2"/>
          </p:nvPr>
        </p:nvSpPr>
        <p:spPr>
          <a:xfrm>
            <a:off x="839788" y="995364"/>
            <a:ext cx="3932237" cy="2163472"/>
          </a:xfrm>
        </p:spPr>
        <p:txBody>
          <a:bodyPr>
            <a:normAutofit/>
          </a:bodyPr>
          <a:lstStyle/>
          <a:p>
            <a:r>
              <a:rPr lang="en-US" dirty="0"/>
              <a:t>GI: Skew = 5.756 / Kurt = 44.076</a:t>
            </a:r>
          </a:p>
          <a:p>
            <a:r>
              <a:rPr lang="en-US" dirty="0"/>
              <a:t>Silent: Skew = 6.999 / Kurt = 61.936</a:t>
            </a:r>
          </a:p>
          <a:p>
            <a:r>
              <a:rPr lang="en-US" dirty="0"/>
              <a:t>Boom: Skew = 8.201 / Kurt = 86.77</a:t>
            </a:r>
          </a:p>
          <a:p>
            <a:r>
              <a:rPr lang="en-US" dirty="0"/>
              <a:t>Gen-X: Skew = 8.103 / Kurt = 82.389</a:t>
            </a:r>
          </a:p>
          <a:p>
            <a:r>
              <a:rPr lang="en-US" dirty="0"/>
              <a:t>Gen-Y: Skew = 9.484 / Kurt = 108.938</a:t>
            </a:r>
          </a:p>
          <a:p>
            <a:r>
              <a:rPr lang="en-US" dirty="0"/>
              <a:t>Gen-Z: Skew = 4.958 / Kurt = 32.029 </a:t>
            </a:r>
          </a:p>
          <a:p>
            <a:endParaRPr lang="en-US" dirty="0"/>
          </a:p>
        </p:txBody>
      </p:sp>
      <p:pic>
        <p:nvPicPr>
          <p:cNvPr id="11" name="Picture 10">
            <a:extLst>
              <a:ext uri="{FF2B5EF4-FFF2-40B4-BE49-F238E27FC236}">
                <a16:creationId xmlns:a16="http://schemas.microsoft.com/office/drawing/2014/main" id="{D5528329-B85D-4358-A381-6FBC771C024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09019" y="3429000"/>
            <a:ext cx="9573961" cy="2971801"/>
          </a:xfrm>
          <a:prstGeom prst="rect">
            <a:avLst/>
          </a:prstGeom>
        </p:spPr>
      </p:pic>
    </p:spTree>
    <p:extLst>
      <p:ext uri="{BB962C8B-B14F-4D97-AF65-F5344CB8AC3E}">
        <p14:creationId xmlns:p14="http://schemas.microsoft.com/office/powerpoint/2010/main" val="3830196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par>
                          <p:cTn id="8" fill="hold">
                            <p:stCondLst>
                              <p:cond delay="500"/>
                            </p:stCondLst>
                            <p:childTnLst>
                              <p:par>
                                <p:cTn id="9" presetID="26" presetClass="entr" presetSubtype="0" fill="hold"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down)">
                                      <p:cBhvr>
                                        <p:cTn id="11" dur="580">
                                          <p:stCondLst>
                                            <p:cond delay="0"/>
                                          </p:stCondLst>
                                        </p:cTn>
                                        <p:tgtEl>
                                          <p:spTgt spid="11"/>
                                        </p:tgtEl>
                                      </p:cBhvr>
                                    </p:animEffect>
                                    <p:anim calcmode="lin" valueType="num">
                                      <p:cBhvr>
                                        <p:cTn id="12" dur="1822" tmFilter="0,0; 0.14,0.36; 0.43,0.73; 0.71,0.91; 1.0,1.0">
                                          <p:stCondLst>
                                            <p:cond delay="0"/>
                                          </p:stCondLst>
                                        </p:cTn>
                                        <p:tgtEl>
                                          <p:spTgt spid="11"/>
                                        </p:tgtEl>
                                        <p:attrNameLst>
                                          <p:attrName>ppt_x</p:attrName>
                                        </p:attrNameLst>
                                      </p:cBhvr>
                                      <p:tavLst>
                                        <p:tav tm="0">
                                          <p:val>
                                            <p:strVal val="#ppt_x-0.25"/>
                                          </p:val>
                                        </p:tav>
                                        <p:tav tm="100000">
                                          <p:val>
                                            <p:strVal val="#ppt_x"/>
                                          </p:val>
                                        </p:tav>
                                      </p:tavLst>
                                    </p:anim>
                                    <p:anim calcmode="lin" valueType="num">
                                      <p:cBhvr>
                                        <p:cTn id="13" dur="664" tmFilter="0.0,0.0; 0.25,0.07; 0.50,0.2; 0.75,0.467; 1.0,1.0">
                                          <p:stCondLst>
                                            <p:cond delay="0"/>
                                          </p:stCondLst>
                                        </p:cTn>
                                        <p:tgtEl>
                                          <p:spTgt spid="11"/>
                                        </p:tgtEl>
                                        <p:attrNameLst>
                                          <p:attrName>ppt_y</p:attrName>
                                        </p:attrNameLst>
                                      </p:cBhvr>
                                      <p:tavLst>
                                        <p:tav tm="0" fmla="#ppt_y-sin(pi*$)/3">
                                          <p:val>
                                            <p:fltVal val="0.5"/>
                                          </p:val>
                                        </p:tav>
                                        <p:tav tm="100000">
                                          <p:val>
                                            <p:fltVal val="1"/>
                                          </p:val>
                                        </p:tav>
                                      </p:tavLst>
                                    </p:anim>
                                    <p:anim calcmode="lin" valueType="num">
                                      <p:cBhvr>
                                        <p:cTn id="14" dur="664" tmFilter="0, 0; 0.125,0.2665; 0.25,0.4; 0.375,0.465; 0.5,0.5;  0.625,0.535; 0.75,0.6; 0.875,0.7335; 1,1">
                                          <p:stCondLst>
                                            <p:cond delay="664"/>
                                          </p:stCondLst>
                                        </p:cTn>
                                        <p:tgtEl>
                                          <p:spTgt spid="11"/>
                                        </p:tgtEl>
                                        <p:attrNameLst>
                                          <p:attrName>ppt_y</p:attrName>
                                        </p:attrNameLst>
                                      </p:cBhvr>
                                      <p:tavLst>
                                        <p:tav tm="0" fmla="#ppt_y-sin(pi*$)/9">
                                          <p:val>
                                            <p:fltVal val="0"/>
                                          </p:val>
                                        </p:tav>
                                        <p:tav tm="100000">
                                          <p:val>
                                            <p:fltVal val="1"/>
                                          </p:val>
                                        </p:tav>
                                      </p:tavLst>
                                    </p:anim>
                                    <p:anim calcmode="lin" valueType="num">
                                      <p:cBhvr>
                                        <p:cTn id="15" dur="332" tmFilter="0, 0; 0.125,0.2665; 0.25,0.4; 0.375,0.465; 0.5,0.5;  0.625,0.535; 0.75,0.6; 0.875,0.7335; 1,1">
                                          <p:stCondLst>
                                            <p:cond delay="1324"/>
                                          </p:stCondLst>
                                        </p:cTn>
                                        <p:tgtEl>
                                          <p:spTgt spid="11"/>
                                        </p:tgtEl>
                                        <p:attrNameLst>
                                          <p:attrName>ppt_y</p:attrName>
                                        </p:attrNameLst>
                                      </p:cBhvr>
                                      <p:tavLst>
                                        <p:tav tm="0" fmla="#ppt_y-sin(pi*$)/27">
                                          <p:val>
                                            <p:fltVal val="0"/>
                                          </p:val>
                                        </p:tav>
                                        <p:tav tm="100000">
                                          <p:val>
                                            <p:fltVal val="1"/>
                                          </p:val>
                                        </p:tav>
                                      </p:tavLst>
                                    </p:anim>
                                    <p:anim calcmode="lin" valueType="num">
                                      <p:cBhvr>
                                        <p:cTn id="16" dur="164" tmFilter="0, 0; 0.125,0.2665; 0.25,0.4; 0.375,0.465; 0.5,0.5;  0.625,0.535; 0.75,0.6; 0.875,0.7335; 1,1">
                                          <p:stCondLst>
                                            <p:cond delay="1656"/>
                                          </p:stCondLst>
                                        </p:cTn>
                                        <p:tgtEl>
                                          <p:spTgt spid="11"/>
                                        </p:tgtEl>
                                        <p:attrNameLst>
                                          <p:attrName>ppt_y</p:attrName>
                                        </p:attrNameLst>
                                      </p:cBhvr>
                                      <p:tavLst>
                                        <p:tav tm="0" fmla="#ppt_y-sin(pi*$)/81">
                                          <p:val>
                                            <p:fltVal val="0"/>
                                          </p:val>
                                        </p:tav>
                                        <p:tav tm="100000">
                                          <p:val>
                                            <p:fltVal val="1"/>
                                          </p:val>
                                        </p:tav>
                                      </p:tavLst>
                                    </p:anim>
                                    <p:animScale>
                                      <p:cBhvr>
                                        <p:cTn id="17" dur="26">
                                          <p:stCondLst>
                                            <p:cond delay="650"/>
                                          </p:stCondLst>
                                        </p:cTn>
                                        <p:tgtEl>
                                          <p:spTgt spid="11"/>
                                        </p:tgtEl>
                                      </p:cBhvr>
                                      <p:to x="100000" y="60000"/>
                                    </p:animScale>
                                    <p:animScale>
                                      <p:cBhvr>
                                        <p:cTn id="18" dur="166" decel="50000">
                                          <p:stCondLst>
                                            <p:cond delay="676"/>
                                          </p:stCondLst>
                                        </p:cTn>
                                        <p:tgtEl>
                                          <p:spTgt spid="11"/>
                                        </p:tgtEl>
                                      </p:cBhvr>
                                      <p:to x="100000" y="100000"/>
                                    </p:animScale>
                                    <p:animScale>
                                      <p:cBhvr>
                                        <p:cTn id="19" dur="26">
                                          <p:stCondLst>
                                            <p:cond delay="1312"/>
                                          </p:stCondLst>
                                        </p:cTn>
                                        <p:tgtEl>
                                          <p:spTgt spid="11"/>
                                        </p:tgtEl>
                                      </p:cBhvr>
                                      <p:to x="100000" y="80000"/>
                                    </p:animScale>
                                    <p:animScale>
                                      <p:cBhvr>
                                        <p:cTn id="20" dur="166" decel="50000">
                                          <p:stCondLst>
                                            <p:cond delay="1338"/>
                                          </p:stCondLst>
                                        </p:cTn>
                                        <p:tgtEl>
                                          <p:spTgt spid="11"/>
                                        </p:tgtEl>
                                      </p:cBhvr>
                                      <p:to x="100000" y="100000"/>
                                    </p:animScale>
                                    <p:animScale>
                                      <p:cBhvr>
                                        <p:cTn id="21" dur="26">
                                          <p:stCondLst>
                                            <p:cond delay="1642"/>
                                          </p:stCondLst>
                                        </p:cTn>
                                        <p:tgtEl>
                                          <p:spTgt spid="11"/>
                                        </p:tgtEl>
                                      </p:cBhvr>
                                      <p:to x="100000" y="90000"/>
                                    </p:animScale>
                                    <p:animScale>
                                      <p:cBhvr>
                                        <p:cTn id="22" dur="166" decel="50000">
                                          <p:stCondLst>
                                            <p:cond delay="1668"/>
                                          </p:stCondLst>
                                        </p:cTn>
                                        <p:tgtEl>
                                          <p:spTgt spid="11"/>
                                        </p:tgtEl>
                                      </p:cBhvr>
                                      <p:to x="100000" y="100000"/>
                                    </p:animScale>
                                    <p:animScale>
                                      <p:cBhvr>
                                        <p:cTn id="23" dur="26">
                                          <p:stCondLst>
                                            <p:cond delay="1808"/>
                                          </p:stCondLst>
                                        </p:cTn>
                                        <p:tgtEl>
                                          <p:spTgt spid="11"/>
                                        </p:tgtEl>
                                      </p:cBhvr>
                                      <p:to x="100000" y="95000"/>
                                    </p:animScale>
                                    <p:animScale>
                                      <p:cBhvr>
                                        <p:cTn id="24" dur="166" decel="50000">
                                          <p:stCondLst>
                                            <p:cond delay="1834"/>
                                          </p:stCondLst>
                                        </p:cTn>
                                        <p:tgtEl>
                                          <p:spTgt spid="11"/>
                                        </p:tgtEl>
                                      </p:cBhvr>
                                      <p:to x="100000" y="100000"/>
                                    </p:animScale>
                                  </p:childTnLst>
                                </p:cTn>
                              </p:par>
                            </p:childTnLst>
                          </p:cTn>
                        </p:par>
                        <p:par>
                          <p:cTn id="25" fill="hold">
                            <p:stCondLst>
                              <p:cond delay="2500"/>
                            </p:stCondLst>
                            <p:childTnLst>
                              <p:par>
                                <p:cTn id="26" presetID="6" presetClass="entr" presetSubtype="16" fill="hold" grpId="0" nodeType="afterEffect">
                                  <p:stCondLst>
                                    <p:cond delay="0"/>
                                  </p:stCondLst>
                                  <p:childTnLst>
                                    <p:set>
                                      <p:cBhvr>
                                        <p:cTn id="27" dur="1" fill="hold">
                                          <p:stCondLst>
                                            <p:cond delay="0"/>
                                          </p:stCondLst>
                                        </p:cTn>
                                        <p:tgtEl>
                                          <p:spTgt spid="9">
                                            <p:txEl>
                                              <p:pRg st="0" end="0"/>
                                            </p:txEl>
                                          </p:spTgt>
                                        </p:tgtEl>
                                        <p:attrNameLst>
                                          <p:attrName>style.visibility</p:attrName>
                                        </p:attrNameLst>
                                      </p:cBhvr>
                                      <p:to>
                                        <p:strVal val="visible"/>
                                      </p:to>
                                    </p:set>
                                    <p:animEffect transition="in" filter="circle(in)">
                                      <p:cBhvr>
                                        <p:cTn id="28" dur="2000"/>
                                        <p:tgtEl>
                                          <p:spTgt spid="9">
                                            <p:txEl>
                                              <p:pRg st="0" end="0"/>
                                            </p:txEl>
                                          </p:spTgt>
                                        </p:tgtEl>
                                      </p:cBhvr>
                                    </p:animEffect>
                                  </p:childTnLst>
                                </p:cTn>
                              </p:par>
                            </p:childTnLst>
                          </p:cTn>
                        </p:par>
                        <p:par>
                          <p:cTn id="29" fill="hold">
                            <p:stCondLst>
                              <p:cond delay="4500"/>
                            </p:stCondLst>
                            <p:childTnLst>
                              <p:par>
                                <p:cTn id="30" presetID="6" presetClass="entr" presetSubtype="16" fill="hold" grpId="0" nodeType="afterEffect">
                                  <p:stCondLst>
                                    <p:cond delay="0"/>
                                  </p:stCondLst>
                                  <p:childTnLst>
                                    <p:set>
                                      <p:cBhvr>
                                        <p:cTn id="31" dur="1" fill="hold">
                                          <p:stCondLst>
                                            <p:cond delay="0"/>
                                          </p:stCondLst>
                                        </p:cTn>
                                        <p:tgtEl>
                                          <p:spTgt spid="9">
                                            <p:txEl>
                                              <p:pRg st="1" end="1"/>
                                            </p:txEl>
                                          </p:spTgt>
                                        </p:tgtEl>
                                        <p:attrNameLst>
                                          <p:attrName>style.visibility</p:attrName>
                                        </p:attrNameLst>
                                      </p:cBhvr>
                                      <p:to>
                                        <p:strVal val="visible"/>
                                      </p:to>
                                    </p:set>
                                    <p:animEffect transition="in" filter="circle(in)">
                                      <p:cBhvr>
                                        <p:cTn id="32" dur="2000"/>
                                        <p:tgtEl>
                                          <p:spTgt spid="9">
                                            <p:txEl>
                                              <p:pRg st="1" end="1"/>
                                            </p:txEl>
                                          </p:spTgt>
                                        </p:tgtEl>
                                      </p:cBhvr>
                                    </p:animEffect>
                                  </p:childTnLst>
                                </p:cTn>
                              </p:par>
                            </p:childTnLst>
                          </p:cTn>
                        </p:par>
                        <p:par>
                          <p:cTn id="33" fill="hold">
                            <p:stCondLst>
                              <p:cond delay="6500"/>
                            </p:stCondLst>
                            <p:childTnLst>
                              <p:par>
                                <p:cTn id="34" presetID="6" presetClass="entr" presetSubtype="16" fill="hold" grpId="0" nodeType="afterEffect">
                                  <p:stCondLst>
                                    <p:cond delay="0"/>
                                  </p:stCondLst>
                                  <p:childTnLst>
                                    <p:set>
                                      <p:cBhvr>
                                        <p:cTn id="35" dur="1" fill="hold">
                                          <p:stCondLst>
                                            <p:cond delay="0"/>
                                          </p:stCondLst>
                                        </p:cTn>
                                        <p:tgtEl>
                                          <p:spTgt spid="9">
                                            <p:txEl>
                                              <p:pRg st="2" end="2"/>
                                            </p:txEl>
                                          </p:spTgt>
                                        </p:tgtEl>
                                        <p:attrNameLst>
                                          <p:attrName>style.visibility</p:attrName>
                                        </p:attrNameLst>
                                      </p:cBhvr>
                                      <p:to>
                                        <p:strVal val="visible"/>
                                      </p:to>
                                    </p:set>
                                    <p:animEffect transition="in" filter="circle(in)">
                                      <p:cBhvr>
                                        <p:cTn id="36" dur="2000"/>
                                        <p:tgtEl>
                                          <p:spTgt spid="9">
                                            <p:txEl>
                                              <p:pRg st="2" end="2"/>
                                            </p:txEl>
                                          </p:spTgt>
                                        </p:tgtEl>
                                      </p:cBhvr>
                                    </p:animEffect>
                                  </p:childTnLst>
                                </p:cTn>
                              </p:par>
                            </p:childTnLst>
                          </p:cTn>
                        </p:par>
                        <p:par>
                          <p:cTn id="37" fill="hold">
                            <p:stCondLst>
                              <p:cond delay="8500"/>
                            </p:stCondLst>
                            <p:childTnLst>
                              <p:par>
                                <p:cTn id="38" presetID="6" presetClass="entr" presetSubtype="16" fill="hold" grpId="0" nodeType="afterEffect">
                                  <p:stCondLst>
                                    <p:cond delay="0"/>
                                  </p:stCondLst>
                                  <p:childTnLst>
                                    <p:set>
                                      <p:cBhvr>
                                        <p:cTn id="39" dur="1" fill="hold">
                                          <p:stCondLst>
                                            <p:cond delay="0"/>
                                          </p:stCondLst>
                                        </p:cTn>
                                        <p:tgtEl>
                                          <p:spTgt spid="9">
                                            <p:txEl>
                                              <p:pRg st="3" end="3"/>
                                            </p:txEl>
                                          </p:spTgt>
                                        </p:tgtEl>
                                        <p:attrNameLst>
                                          <p:attrName>style.visibility</p:attrName>
                                        </p:attrNameLst>
                                      </p:cBhvr>
                                      <p:to>
                                        <p:strVal val="visible"/>
                                      </p:to>
                                    </p:set>
                                    <p:animEffect transition="in" filter="circle(in)">
                                      <p:cBhvr>
                                        <p:cTn id="40" dur="2000"/>
                                        <p:tgtEl>
                                          <p:spTgt spid="9">
                                            <p:txEl>
                                              <p:pRg st="3" end="3"/>
                                            </p:txEl>
                                          </p:spTgt>
                                        </p:tgtEl>
                                      </p:cBhvr>
                                    </p:animEffect>
                                  </p:childTnLst>
                                </p:cTn>
                              </p:par>
                            </p:childTnLst>
                          </p:cTn>
                        </p:par>
                        <p:par>
                          <p:cTn id="41" fill="hold">
                            <p:stCondLst>
                              <p:cond delay="10500"/>
                            </p:stCondLst>
                            <p:childTnLst>
                              <p:par>
                                <p:cTn id="42" presetID="6" presetClass="entr" presetSubtype="16" fill="hold" grpId="0" nodeType="afterEffect">
                                  <p:stCondLst>
                                    <p:cond delay="0"/>
                                  </p:stCondLst>
                                  <p:childTnLst>
                                    <p:set>
                                      <p:cBhvr>
                                        <p:cTn id="43" dur="1" fill="hold">
                                          <p:stCondLst>
                                            <p:cond delay="0"/>
                                          </p:stCondLst>
                                        </p:cTn>
                                        <p:tgtEl>
                                          <p:spTgt spid="9">
                                            <p:txEl>
                                              <p:pRg st="4" end="4"/>
                                            </p:txEl>
                                          </p:spTgt>
                                        </p:tgtEl>
                                        <p:attrNameLst>
                                          <p:attrName>style.visibility</p:attrName>
                                        </p:attrNameLst>
                                      </p:cBhvr>
                                      <p:to>
                                        <p:strVal val="visible"/>
                                      </p:to>
                                    </p:set>
                                    <p:animEffect transition="in" filter="circle(in)">
                                      <p:cBhvr>
                                        <p:cTn id="44" dur="2000"/>
                                        <p:tgtEl>
                                          <p:spTgt spid="9">
                                            <p:txEl>
                                              <p:pRg st="4" end="4"/>
                                            </p:txEl>
                                          </p:spTgt>
                                        </p:tgtEl>
                                      </p:cBhvr>
                                    </p:animEffect>
                                  </p:childTnLst>
                                </p:cTn>
                              </p:par>
                            </p:childTnLst>
                          </p:cTn>
                        </p:par>
                        <p:par>
                          <p:cTn id="45" fill="hold">
                            <p:stCondLst>
                              <p:cond delay="12500"/>
                            </p:stCondLst>
                            <p:childTnLst>
                              <p:par>
                                <p:cTn id="46" presetID="6" presetClass="entr" presetSubtype="16" fill="hold" grpId="0" nodeType="afterEffect">
                                  <p:stCondLst>
                                    <p:cond delay="0"/>
                                  </p:stCondLst>
                                  <p:childTnLst>
                                    <p:set>
                                      <p:cBhvr>
                                        <p:cTn id="47" dur="1" fill="hold">
                                          <p:stCondLst>
                                            <p:cond delay="0"/>
                                          </p:stCondLst>
                                        </p:cTn>
                                        <p:tgtEl>
                                          <p:spTgt spid="9">
                                            <p:txEl>
                                              <p:pRg st="5" end="5"/>
                                            </p:txEl>
                                          </p:spTgt>
                                        </p:tgtEl>
                                        <p:attrNameLst>
                                          <p:attrName>style.visibility</p:attrName>
                                        </p:attrNameLst>
                                      </p:cBhvr>
                                      <p:to>
                                        <p:strVal val="visible"/>
                                      </p:to>
                                    </p:set>
                                    <p:animEffect transition="in" filter="circle(in)">
                                      <p:cBhvr>
                                        <p:cTn id="48" dur="2000"/>
                                        <p:tgtEl>
                                          <p:spTgt spid="9">
                                            <p:txEl>
                                              <p:pRg st="5" end="5"/>
                                            </p:txEl>
                                          </p:spTgt>
                                        </p:tgtEl>
                                      </p:cBhvr>
                                    </p:animEffect>
                                  </p:childTnLst>
                                </p:cTn>
                              </p:par>
                            </p:childTnLst>
                          </p:cTn>
                        </p:par>
                        <p:par>
                          <p:cTn id="49" fill="hold">
                            <p:stCondLst>
                              <p:cond delay="14500"/>
                            </p:stCondLst>
                            <p:childTnLst>
                              <p:par>
                                <p:cTn id="50" presetID="14" presetClass="entr" presetSubtype="10" fill="hold" grpId="0" nodeType="afterEffect">
                                  <p:stCondLst>
                                    <p:cond delay="0"/>
                                  </p:stCondLst>
                                  <p:childTnLst>
                                    <p:set>
                                      <p:cBhvr>
                                        <p:cTn id="51" dur="1" fill="hold">
                                          <p:stCondLst>
                                            <p:cond delay="0"/>
                                          </p:stCondLst>
                                        </p:cTn>
                                        <p:tgtEl>
                                          <p:spTgt spid="8">
                                            <p:txEl>
                                              <p:pRg st="0" end="0"/>
                                            </p:txEl>
                                          </p:spTgt>
                                        </p:tgtEl>
                                        <p:attrNameLst>
                                          <p:attrName>style.visibility</p:attrName>
                                        </p:attrNameLst>
                                      </p:cBhvr>
                                      <p:to>
                                        <p:strVal val="visible"/>
                                      </p:to>
                                    </p:set>
                                    <p:animEffect transition="in" filter="randombar(horizontal)">
                                      <p:cBhvr>
                                        <p:cTn id="52"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build="p"/>
      <p:bldP spid="9" grpId="0" build="p"/>
    </p:bldLst>
  </p:timing>
</p:sld>
</file>

<file path=ppt/slides/slide24.xml><?xml version="1.0" encoding="utf-8"?>
<p:sld xmlns:a="http://schemas.openxmlformats.org/drawingml/2006/main" xmlns:r="http://schemas.openxmlformats.org/officeDocument/2006/relationships" xmlns:p="http://schemas.openxmlformats.org/presentationml/2006/main" show="0">
  <p:cSld>
    <p:bg>
      <p:bgPr>
        <a:blipFill dpi="0" rotWithShape="1">
          <a:blip r:embed="rId2">
            <a:alphaModFix amt="42000"/>
            <a:lum/>
          </a:blip>
          <a:srcRect/>
          <a:stretch>
            <a:fillRect l="-28000" t="-32000" r="49000" b="-8000"/>
          </a:stretch>
        </a:blip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EDC25FC-10D2-40D3-9CB3-08AD5FB59D25}"/>
              </a:ext>
            </a:extLst>
          </p:cNvPr>
          <p:cNvSpPr>
            <a:spLocks noGrp="1"/>
          </p:cNvSpPr>
          <p:nvPr>
            <p:ph type="title"/>
          </p:nvPr>
        </p:nvSpPr>
        <p:spPr>
          <a:xfrm>
            <a:off x="839788" y="457200"/>
            <a:ext cx="3932237" cy="530225"/>
          </a:xfrm>
        </p:spPr>
        <p:txBody>
          <a:bodyPr>
            <a:normAutofit fontScale="90000"/>
          </a:bodyPr>
          <a:lstStyle/>
          <a:p>
            <a:pPr algn="ctr"/>
            <a:r>
              <a:rPr lang="en-US" dirty="0"/>
              <a:t>Suicide by Generation</a:t>
            </a:r>
            <a:br>
              <a:rPr lang="en-US" dirty="0"/>
            </a:br>
            <a:r>
              <a:rPr lang="en-US" sz="1400" dirty="0"/>
              <a:t>(1985-2015)</a:t>
            </a:r>
            <a:endParaRPr lang="en-US" dirty="0"/>
          </a:p>
        </p:txBody>
      </p:sp>
      <p:pic>
        <p:nvPicPr>
          <p:cNvPr id="9" name="Picture Placeholder 8">
            <a:extLst>
              <a:ext uri="{FF2B5EF4-FFF2-40B4-BE49-F238E27FC236}">
                <a16:creationId xmlns:a16="http://schemas.microsoft.com/office/drawing/2014/main" id="{1BA842A0-3BEF-4230-9E27-9E490E3883DF}"/>
              </a:ext>
            </a:extLst>
          </p:cNvPr>
          <p:cNvPicPr>
            <a:picLocks noGrp="1" noChangeAspect="1"/>
          </p:cNvPicPr>
          <p:nvPr>
            <p:ph type="pic" idx="1"/>
          </p:nvPr>
        </p:nvPicPr>
        <p:blipFill>
          <a:blip r:embed="rId3">
            <a:extLst>
              <a:ext uri="{28A0092B-C50C-407E-A947-70E740481C1C}">
                <a14:useLocalDpi xmlns:a14="http://schemas.microsoft.com/office/drawing/2010/main" val="0"/>
              </a:ext>
            </a:extLst>
          </a:blip>
          <a:srcRect t="5718" b="5718"/>
          <a:stretch>
            <a:fillRect/>
          </a:stretch>
        </p:blipFill>
        <p:spPr>
          <a:xfrm>
            <a:off x="5183188" y="987425"/>
            <a:ext cx="6521132" cy="5413375"/>
          </a:xfrm>
        </p:spPr>
      </p:pic>
      <p:sp>
        <p:nvSpPr>
          <p:cNvPr id="7" name="Text Placeholder 6">
            <a:extLst>
              <a:ext uri="{FF2B5EF4-FFF2-40B4-BE49-F238E27FC236}">
                <a16:creationId xmlns:a16="http://schemas.microsoft.com/office/drawing/2014/main" id="{0C474073-61E9-4FE5-8E3B-1F7CD628AB0D}"/>
              </a:ext>
            </a:extLst>
          </p:cNvPr>
          <p:cNvSpPr>
            <a:spLocks noGrp="1"/>
          </p:cNvSpPr>
          <p:nvPr>
            <p:ph type="body" sz="half" idx="2"/>
          </p:nvPr>
        </p:nvSpPr>
        <p:spPr>
          <a:xfrm>
            <a:off x="839787" y="2939934"/>
            <a:ext cx="3932237" cy="1180407"/>
          </a:xfrm>
        </p:spPr>
        <p:txBody>
          <a:bodyPr/>
          <a:lstStyle/>
          <a:p>
            <a:r>
              <a:rPr lang="en-US" dirty="0"/>
              <a:t>The </a:t>
            </a:r>
            <a:r>
              <a:rPr lang="en-US" dirty="0" err="1"/>
              <a:t>TukeyHSD</a:t>
            </a:r>
            <a:r>
              <a:rPr lang="en-US" dirty="0"/>
              <a:t> test yielded results almost across the board that reject the null hypothesis. Two instances within Generation X failed to reject the null. </a:t>
            </a:r>
          </a:p>
        </p:txBody>
      </p:sp>
    </p:spTree>
    <p:extLst>
      <p:ext uri="{BB962C8B-B14F-4D97-AF65-F5344CB8AC3E}">
        <p14:creationId xmlns:p14="http://schemas.microsoft.com/office/powerpoint/2010/main" val="899153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par>
                          <p:cTn id="8" fill="hold">
                            <p:stCondLst>
                              <p:cond delay="500"/>
                            </p:stCondLst>
                            <p:childTnLst>
                              <p:par>
                                <p:cTn id="9" presetID="21" presetClass="entr" presetSubtype="4"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heel(4)">
                                      <p:cBhvr>
                                        <p:cTn id="11" dur="2000"/>
                                        <p:tgtEl>
                                          <p:spTgt spid="9"/>
                                        </p:tgtEl>
                                      </p:cBhvr>
                                    </p:animEffect>
                                  </p:childTnLst>
                                </p:cTn>
                              </p:par>
                            </p:childTnLst>
                          </p:cTn>
                        </p:par>
                        <p:par>
                          <p:cTn id="12" fill="hold">
                            <p:stCondLst>
                              <p:cond delay="2500"/>
                            </p:stCondLst>
                            <p:childTnLst>
                              <p:par>
                                <p:cTn id="13" presetID="22" presetClass="entr" presetSubtype="4" fill="hold" grpId="0" nodeType="after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animEffect transition="in" filter="wipe(down)">
                                      <p:cBhvr>
                                        <p:cTn id="15"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build="p"/>
    </p:bldLst>
  </p:timing>
</p:sld>
</file>

<file path=ppt/slides/slide25.xml><?xml version="1.0" encoding="utf-8"?>
<p:sld xmlns:a="http://schemas.openxmlformats.org/drawingml/2006/main" xmlns:r="http://schemas.openxmlformats.org/officeDocument/2006/relationships" xmlns:p="http://schemas.openxmlformats.org/presentationml/2006/main" show="0">
  <p:cSld>
    <p:bg>
      <p:bgPr>
        <a:blipFill dpi="0" rotWithShape="1">
          <a:blip r:embed="rId2">
            <a:alphaModFix amt="32000"/>
            <a:lum/>
          </a:blip>
          <a:srcRect/>
          <a:stretch>
            <a:fillRect t="-17000" b="-17000"/>
          </a:stretch>
        </a:blip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F4A3F57-6445-4E73-917F-32938C6318CD}"/>
              </a:ext>
            </a:extLst>
          </p:cNvPr>
          <p:cNvSpPr>
            <a:spLocks noGrp="1"/>
          </p:cNvSpPr>
          <p:nvPr>
            <p:ph type="title"/>
          </p:nvPr>
        </p:nvSpPr>
        <p:spPr/>
        <p:txBody>
          <a:bodyPr/>
          <a:lstStyle/>
          <a:p>
            <a:pPr algn="ctr"/>
            <a:r>
              <a:rPr lang="en-US" dirty="0"/>
              <a:t>Suicides by Generation</a:t>
            </a:r>
            <a:br>
              <a:rPr lang="en-US" dirty="0"/>
            </a:br>
            <a:r>
              <a:rPr lang="en-US" sz="2000" dirty="0"/>
              <a:t>SUMMARY</a:t>
            </a:r>
            <a:endParaRPr lang="en-US" dirty="0"/>
          </a:p>
        </p:txBody>
      </p:sp>
      <p:sp>
        <p:nvSpPr>
          <p:cNvPr id="6" name="Content Placeholder 5">
            <a:extLst>
              <a:ext uri="{FF2B5EF4-FFF2-40B4-BE49-F238E27FC236}">
                <a16:creationId xmlns:a16="http://schemas.microsoft.com/office/drawing/2014/main" id="{26D747B6-0B43-4C75-9C9D-9505BA320C00}"/>
              </a:ext>
            </a:extLst>
          </p:cNvPr>
          <p:cNvSpPr>
            <a:spLocks noGrp="1"/>
          </p:cNvSpPr>
          <p:nvPr>
            <p:ph idx="1"/>
          </p:nvPr>
        </p:nvSpPr>
        <p:spPr>
          <a:xfrm>
            <a:off x="838200" y="1825625"/>
            <a:ext cx="10515600" cy="1776557"/>
          </a:xfrm>
        </p:spPr>
        <p:txBody>
          <a:bodyPr/>
          <a:lstStyle/>
          <a:p>
            <a:r>
              <a:rPr lang="en-US" dirty="0"/>
              <a:t>Each generation has statistically different medians. </a:t>
            </a:r>
          </a:p>
          <a:p>
            <a:r>
              <a:rPr lang="en-US" dirty="0"/>
              <a:t>Each generation experiences suicide at different instances but occasionally overlap, likely due to specific age groups shared between generations.    </a:t>
            </a:r>
          </a:p>
        </p:txBody>
      </p:sp>
    </p:spTree>
    <p:extLst>
      <p:ext uri="{BB962C8B-B14F-4D97-AF65-F5344CB8AC3E}">
        <p14:creationId xmlns:p14="http://schemas.microsoft.com/office/powerpoint/2010/main" val="29427391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animEffect transition="in" filter="randombar(horizontal)">
                                      <p:cBhvr>
                                        <p:cTn id="11" dur="500"/>
                                        <p:tgtEl>
                                          <p:spTgt spid="6">
                                            <p:txEl>
                                              <p:pRg st="0" end="0"/>
                                            </p:txEl>
                                          </p:spTgt>
                                        </p:tgtEl>
                                      </p:cBhvr>
                                    </p:animEffect>
                                  </p:childTnLst>
                                </p:cTn>
                              </p:par>
                            </p:childTnLst>
                          </p:cTn>
                        </p:par>
                        <p:par>
                          <p:cTn id="12" fill="hold">
                            <p:stCondLst>
                              <p:cond delay="1000"/>
                            </p:stCondLst>
                            <p:childTnLst>
                              <p:par>
                                <p:cTn id="13" presetID="14" presetClass="entr" presetSubtype="10" fill="hold" grpId="0" nodeType="afterEffect">
                                  <p:stCondLst>
                                    <p:cond delay="0"/>
                                  </p:stCondLst>
                                  <p:childTnLst>
                                    <p:set>
                                      <p:cBhvr>
                                        <p:cTn id="14" dur="1" fill="hold">
                                          <p:stCondLst>
                                            <p:cond delay="0"/>
                                          </p:stCondLst>
                                        </p:cTn>
                                        <p:tgtEl>
                                          <p:spTgt spid="6">
                                            <p:txEl>
                                              <p:pRg st="1" end="1"/>
                                            </p:txEl>
                                          </p:spTgt>
                                        </p:tgtEl>
                                        <p:attrNameLst>
                                          <p:attrName>style.visibility</p:attrName>
                                        </p:attrNameLst>
                                      </p:cBhvr>
                                      <p:to>
                                        <p:strVal val="visible"/>
                                      </p:to>
                                    </p:set>
                                    <p:animEffect transition="in" filter="randombar(horizontal)">
                                      <p:cBhvr>
                                        <p:cTn id="15"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build="p"/>
    </p:bldLst>
  </p:timing>
</p:sld>
</file>

<file path=ppt/slides/slide26.xml><?xml version="1.0" encoding="utf-8"?>
<p:sld xmlns:a="http://schemas.openxmlformats.org/drawingml/2006/main" xmlns:r="http://schemas.openxmlformats.org/officeDocument/2006/relationships" xmlns:p="http://schemas.openxmlformats.org/presentationml/2006/main" show="0">
  <p:cSld>
    <p:bg>
      <p:bgPr>
        <a:blipFill dpi="0" rotWithShape="1">
          <a:blip r:embed="rId2">
            <a:alphaModFix amt="42000"/>
            <a:lum/>
          </a:blip>
          <a:srcRect/>
          <a:stretch>
            <a:fillRect l="-17000" t="-9000" r="-11000" b="-9000"/>
          </a:stretch>
        </a:blip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ECF55BD-50B9-4C76-9AD3-A02EB2E9F8ED}"/>
              </a:ext>
            </a:extLst>
          </p:cNvPr>
          <p:cNvSpPr>
            <a:spLocks noGrp="1"/>
          </p:cNvSpPr>
          <p:nvPr>
            <p:ph type="title"/>
          </p:nvPr>
        </p:nvSpPr>
        <p:spPr/>
        <p:txBody>
          <a:bodyPr/>
          <a:lstStyle/>
          <a:p>
            <a:pPr algn="ctr"/>
            <a:r>
              <a:rPr lang="en-US" dirty="0"/>
              <a:t>Suicide by Age Group</a:t>
            </a:r>
            <a:br>
              <a:rPr lang="en-US" dirty="0"/>
            </a:br>
            <a:r>
              <a:rPr lang="en-US" sz="2000" dirty="0"/>
              <a:t>(1985-2015)</a:t>
            </a:r>
            <a:endParaRPr lang="en-US" dirty="0"/>
          </a:p>
        </p:txBody>
      </p:sp>
      <p:sp>
        <p:nvSpPr>
          <p:cNvPr id="6" name="Text Placeholder 5">
            <a:extLst>
              <a:ext uri="{FF2B5EF4-FFF2-40B4-BE49-F238E27FC236}">
                <a16:creationId xmlns:a16="http://schemas.microsoft.com/office/drawing/2014/main" id="{D0789DE5-3ED3-4EC7-AFAA-C0CE5152CE54}"/>
              </a:ext>
            </a:extLst>
          </p:cNvPr>
          <p:cNvSpPr>
            <a:spLocks noGrp="1"/>
          </p:cNvSpPr>
          <p:nvPr>
            <p:ph type="body" idx="1"/>
          </p:nvPr>
        </p:nvSpPr>
        <p:spPr>
          <a:xfrm>
            <a:off x="2549236" y="1681163"/>
            <a:ext cx="3250074" cy="823912"/>
          </a:xfrm>
        </p:spPr>
        <p:txBody>
          <a:bodyPr>
            <a:normAutofit fontScale="55000" lnSpcReduction="20000"/>
          </a:bodyPr>
          <a:lstStyle/>
          <a:p>
            <a:pPr algn="r"/>
            <a:r>
              <a:rPr lang="en-US" dirty="0"/>
              <a:t>5-14 years old</a:t>
            </a:r>
          </a:p>
          <a:p>
            <a:pPr algn="r"/>
            <a:r>
              <a:rPr lang="en-US" dirty="0"/>
              <a:t>15-24 years old</a:t>
            </a:r>
          </a:p>
          <a:p>
            <a:pPr algn="r"/>
            <a:r>
              <a:rPr lang="en-US" dirty="0"/>
              <a:t>25-34 years old</a:t>
            </a:r>
          </a:p>
        </p:txBody>
      </p:sp>
      <p:pic>
        <p:nvPicPr>
          <p:cNvPr id="11" name="Content Placeholder 10">
            <a:extLst>
              <a:ext uri="{FF2B5EF4-FFF2-40B4-BE49-F238E27FC236}">
                <a16:creationId xmlns:a16="http://schemas.microsoft.com/office/drawing/2014/main" id="{9E125717-87A7-4D7A-AFCD-C3EBC4E3E7DD}"/>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839788" y="2505076"/>
            <a:ext cx="10515600" cy="3987800"/>
          </a:xfrm>
        </p:spPr>
      </p:pic>
      <p:sp>
        <p:nvSpPr>
          <p:cNvPr id="8" name="Text Placeholder 7">
            <a:extLst>
              <a:ext uri="{FF2B5EF4-FFF2-40B4-BE49-F238E27FC236}">
                <a16:creationId xmlns:a16="http://schemas.microsoft.com/office/drawing/2014/main" id="{2BE76528-3079-4144-9702-1F09182E780A}"/>
              </a:ext>
            </a:extLst>
          </p:cNvPr>
          <p:cNvSpPr>
            <a:spLocks noGrp="1"/>
          </p:cNvSpPr>
          <p:nvPr>
            <p:ph type="body" sz="quarter" idx="3"/>
          </p:nvPr>
        </p:nvSpPr>
        <p:spPr>
          <a:xfrm>
            <a:off x="6842067" y="1699781"/>
            <a:ext cx="3470564" cy="823912"/>
          </a:xfrm>
        </p:spPr>
        <p:txBody>
          <a:bodyPr>
            <a:normAutofit fontScale="55000" lnSpcReduction="20000"/>
          </a:bodyPr>
          <a:lstStyle/>
          <a:p>
            <a:r>
              <a:rPr lang="en-US" dirty="0"/>
              <a:t>35-54 years old</a:t>
            </a:r>
          </a:p>
          <a:p>
            <a:r>
              <a:rPr lang="en-US" dirty="0"/>
              <a:t>55-74 years old</a:t>
            </a:r>
          </a:p>
          <a:p>
            <a:r>
              <a:rPr lang="en-US" dirty="0"/>
              <a:t>75+ years old</a:t>
            </a:r>
          </a:p>
        </p:txBody>
      </p:sp>
    </p:spTree>
    <p:extLst>
      <p:ext uri="{BB962C8B-B14F-4D97-AF65-F5344CB8AC3E}">
        <p14:creationId xmlns:p14="http://schemas.microsoft.com/office/powerpoint/2010/main" val="3291137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par>
                          <p:cTn id="8" fill="hold">
                            <p:stCondLst>
                              <p:cond delay="500"/>
                            </p:stCondLst>
                            <p:childTnLst>
                              <p:par>
                                <p:cTn id="9" presetID="31" presetClass="entr" presetSubtype="0" fill="hold" nodeType="after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p:cTn id="11" dur="1000" fill="hold"/>
                                        <p:tgtEl>
                                          <p:spTgt spid="11"/>
                                        </p:tgtEl>
                                        <p:attrNameLst>
                                          <p:attrName>ppt_w</p:attrName>
                                        </p:attrNameLst>
                                      </p:cBhvr>
                                      <p:tavLst>
                                        <p:tav tm="0">
                                          <p:val>
                                            <p:fltVal val="0"/>
                                          </p:val>
                                        </p:tav>
                                        <p:tav tm="100000">
                                          <p:val>
                                            <p:strVal val="#ppt_w"/>
                                          </p:val>
                                        </p:tav>
                                      </p:tavLst>
                                    </p:anim>
                                    <p:anim calcmode="lin" valueType="num">
                                      <p:cBhvr>
                                        <p:cTn id="12" dur="1000" fill="hold"/>
                                        <p:tgtEl>
                                          <p:spTgt spid="11"/>
                                        </p:tgtEl>
                                        <p:attrNameLst>
                                          <p:attrName>ppt_h</p:attrName>
                                        </p:attrNameLst>
                                      </p:cBhvr>
                                      <p:tavLst>
                                        <p:tav tm="0">
                                          <p:val>
                                            <p:fltVal val="0"/>
                                          </p:val>
                                        </p:tav>
                                        <p:tav tm="100000">
                                          <p:val>
                                            <p:strVal val="#ppt_h"/>
                                          </p:val>
                                        </p:tav>
                                      </p:tavLst>
                                    </p:anim>
                                    <p:anim calcmode="lin" valueType="num">
                                      <p:cBhvr>
                                        <p:cTn id="13" dur="1000" fill="hold"/>
                                        <p:tgtEl>
                                          <p:spTgt spid="11"/>
                                        </p:tgtEl>
                                        <p:attrNameLst>
                                          <p:attrName>style.rotation</p:attrName>
                                        </p:attrNameLst>
                                      </p:cBhvr>
                                      <p:tavLst>
                                        <p:tav tm="0">
                                          <p:val>
                                            <p:fltVal val="90"/>
                                          </p:val>
                                        </p:tav>
                                        <p:tav tm="100000">
                                          <p:val>
                                            <p:fltVal val="0"/>
                                          </p:val>
                                        </p:tav>
                                      </p:tavLst>
                                    </p:anim>
                                    <p:animEffect transition="in" filter="fade">
                                      <p:cBhvr>
                                        <p:cTn id="14" dur="1000"/>
                                        <p:tgtEl>
                                          <p:spTgt spid="11"/>
                                        </p:tgtEl>
                                      </p:cBhvr>
                                    </p:animEffect>
                                  </p:childTnLst>
                                </p:cTn>
                              </p:par>
                            </p:childTnLst>
                          </p:cTn>
                        </p:par>
                        <p:par>
                          <p:cTn id="15" fill="hold">
                            <p:stCondLst>
                              <p:cond delay="1500"/>
                            </p:stCondLst>
                            <p:childTnLst>
                              <p:par>
                                <p:cTn id="16" presetID="42" presetClass="entr" presetSubtype="0" fill="hold" grpId="0" nodeType="afterEffect">
                                  <p:stCondLst>
                                    <p:cond delay="0"/>
                                  </p:stCondLst>
                                  <p:childTnLst>
                                    <p:set>
                                      <p:cBhvr>
                                        <p:cTn id="17" dur="1" fill="hold">
                                          <p:stCondLst>
                                            <p:cond delay="0"/>
                                          </p:stCondLst>
                                        </p:cTn>
                                        <p:tgtEl>
                                          <p:spTgt spid="6">
                                            <p:txEl>
                                              <p:pRg st="0" end="0"/>
                                            </p:txEl>
                                          </p:spTgt>
                                        </p:tgtEl>
                                        <p:attrNameLst>
                                          <p:attrName>style.visibility</p:attrName>
                                        </p:attrNameLst>
                                      </p:cBhvr>
                                      <p:to>
                                        <p:strVal val="visible"/>
                                      </p:to>
                                    </p:set>
                                    <p:animEffect transition="in" filter="fade">
                                      <p:cBhvr>
                                        <p:cTn id="18" dur="1000"/>
                                        <p:tgtEl>
                                          <p:spTgt spid="6">
                                            <p:txEl>
                                              <p:pRg st="0" end="0"/>
                                            </p:txEl>
                                          </p:spTgt>
                                        </p:tgtEl>
                                      </p:cBhvr>
                                    </p:animEffect>
                                    <p:anim calcmode="lin" valueType="num">
                                      <p:cBhvr>
                                        <p:cTn id="19"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20"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par>
                          <p:cTn id="21" fill="hold">
                            <p:stCondLst>
                              <p:cond delay="2500"/>
                            </p:stCondLst>
                            <p:childTnLst>
                              <p:par>
                                <p:cTn id="22" presetID="42" presetClass="entr" presetSubtype="0" fill="hold" grpId="0" nodeType="afterEffect">
                                  <p:stCondLst>
                                    <p:cond delay="0"/>
                                  </p:stCondLst>
                                  <p:childTnLst>
                                    <p:set>
                                      <p:cBhvr>
                                        <p:cTn id="23" dur="1" fill="hold">
                                          <p:stCondLst>
                                            <p:cond delay="0"/>
                                          </p:stCondLst>
                                        </p:cTn>
                                        <p:tgtEl>
                                          <p:spTgt spid="6">
                                            <p:txEl>
                                              <p:pRg st="1" end="1"/>
                                            </p:txEl>
                                          </p:spTgt>
                                        </p:tgtEl>
                                        <p:attrNameLst>
                                          <p:attrName>style.visibility</p:attrName>
                                        </p:attrNameLst>
                                      </p:cBhvr>
                                      <p:to>
                                        <p:strVal val="visible"/>
                                      </p:to>
                                    </p:set>
                                    <p:animEffect transition="in" filter="fade">
                                      <p:cBhvr>
                                        <p:cTn id="24" dur="1000"/>
                                        <p:tgtEl>
                                          <p:spTgt spid="6">
                                            <p:txEl>
                                              <p:pRg st="1" end="1"/>
                                            </p:txEl>
                                          </p:spTgt>
                                        </p:tgtEl>
                                      </p:cBhvr>
                                    </p:animEffect>
                                    <p:anim calcmode="lin" valueType="num">
                                      <p:cBhvr>
                                        <p:cTn id="25"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26"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par>
                          <p:cTn id="27" fill="hold">
                            <p:stCondLst>
                              <p:cond delay="3500"/>
                            </p:stCondLst>
                            <p:childTnLst>
                              <p:par>
                                <p:cTn id="28" presetID="42" presetClass="entr" presetSubtype="0" fill="hold" grpId="0" nodeType="afterEffect">
                                  <p:stCondLst>
                                    <p:cond delay="0"/>
                                  </p:stCondLst>
                                  <p:childTnLst>
                                    <p:set>
                                      <p:cBhvr>
                                        <p:cTn id="29" dur="1" fill="hold">
                                          <p:stCondLst>
                                            <p:cond delay="0"/>
                                          </p:stCondLst>
                                        </p:cTn>
                                        <p:tgtEl>
                                          <p:spTgt spid="6">
                                            <p:txEl>
                                              <p:pRg st="2" end="2"/>
                                            </p:txEl>
                                          </p:spTgt>
                                        </p:tgtEl>
                                        <p:attrNameLst>
                                          <p:attrName>style.visibility</p:attrName>
                                        </p:attrNameLst>
                                      </p:cBhvr>
                                      <p:to>
                                        <p:strVal val="visible"/>
                                      </p:to>
                                    </p:set>
                                    <p:animEffect transition="in" filter="fade">
                                      <p:cBhvr>
                                        <p:cTn id="30" dur="1000"/>
                                        <p:tgtEl>
                                          <p:spTgt spid="6">
                                            <p:txEl>
                                              <p:pRg st="2" end="2"/>
                                            </p:txEl>
                                          </p:spTgt>
                                        </p:tgtEl>
                                      </p:cBhvr>
                                    </p:animEffect>
                                    <p:anim calcmode="lin" valueType="num">
                                      <p:cBhvr>
                                        <p:cTn id="31"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32"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par>
                          <p:cTn id="33" fill="hold">
                            <p:stCondLst>
                              <p:cond delay="4500"/>
                            </p:stCondLst>
                            <p:childTnLst>
                              <p:par>
                                <p:cTn id="34" presetID="42" presetClass="entr" presetSubtype="0" fill="hold" grpId="0" nodeType="afterEffect">
                                  <p:stCondLst>
                                    <p:cond delay="0"/>
                                  </p:stCondLst>
                                  <p:childTnLst>
                                    <p:set>
                                      <p:cBhvr>
                                        <p:cTn id="35" dur="1" fill="hold">
                                          <p:stCondLst>
                                            <p:cond delay="0"/>
                                          </p:stCondLst>
                                        </p:cTn>
                                        <p:tgtEl>
                                          <p:spTgt spid="8">
                                            <p:txEl>
                                              <p:pRg st="0" end="0"/>
                                            </p:txEl>
                                          </p:spTgt>
                                        </p:tgtEl>
                                        <p:attrNameLst>
                                          <p:attrName>style.visibility</p:attrName>
                                        </p:attrNameLst>
                                      </p:cBhvr>
                                      <p:to>
                                        <p:strVal val="visible"/>
                                      </p:to>
                                    </p:set>
                                    <p:animEffect transition="in" filter="fade">
                                      <p:cBhvr>
                                        <p:cTn id="36" dur="1000"/>
                                        <p:tgtEl>
                                          <p:spTgt spid="8">
                                            <p:txEl>
                                              <p:pRg st="0" end="0"/>
                                            </p:txEl>
                                          </p:spTgt>
                                        </p:tgtEl>
                                      </p:cBhvr>
                                    </p:animEffect>
                                    <p:anim calcmode="lin" valueType="num">
                                      <p:cBhvr>
                                        <p:cTn id="37"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38" dur="10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par>
                          <p:cTn id="39" fill="hold">
                            <p:stCondLst>
                              <p:cond delay="5500"/>
                            </p:stCondLst>
                            <p:childTnLst>
                              <p:par>
                                <p:cTn id="40" presetID="42" presetClass="entr" presetSubtype="0" fill="hold" grpId="0" nodeType="afterEffect">
                                  <p:stCondLst>
                                    <p:cond delay="0"/>
                                  </p:stCondLst>
                                  <p:childTnLst>
                                    <p:set>
                                      <p:cBhvr>
                                        <p:cTn id="41" dur="1" fill="hold">
                                          <p:stCondLst>
                                            <p:cond delay="0"/>
                                          </p:stCondLst>
                                        </p:cTn>
                                        <p:tgtEl>
                                          <p:spTgt spid="8">
                                            <p:txEl>
                                              <p:pRg st="1" end="1"/>
                                            </p:txEl>
                                          </p:spTgt>
                                        </p:tgtEl>
                                        <p:attrNameLst>
                                          <p:attrName>style.visibility</p:attrName>
                                        </p:attrNameLst>
                                      </p:cBhvr>
                                      <p:to>
                                        <p:strVal val="visible"/>
                                      </p:to>
                                    </p:set>
                                    <p:animEffect transition="in" filter="fade">
                                      <p:cBhvr>
                                        <p:cTn id="42" dur="1000"/>
                                        <p:tgtEl>
                                          <p:spTgt spid="8">
                                            <p:txEl>
                                              <p:pRg st="1" end="1"/>
                                            </p:txEl>
                                          </p:spTgt>
                                        </p:tgtEl>
                                      </p:cBhvr>
                                    </p:animEffect>
                                    <p:anim calcmode="lin" valueType="num">
                                      <p:cBhvr>
                                        <p:cTn id="43" dur="1000" fill="hold"/>
                                        <p:tgtEl>
                                          <p:spTgt spid="8">
                                            <p:txEl>
                                              <p:pRg st="1" end="1"/>
                                            </p:txEl>
                                          </p:spTgt>
                                        </p:tgtEl>
                                        <p:attrNameLst>
                                          <p:attrName>ppt_x</p:attrName>
                                        </p:attrNameLst>
                                      </p:cBhvr>
                                      <p:tavLst>
                                        <p:tav tm="0">
                                          <p:val>
                                            <p:strVal val="#ppt_x"/>
                                          </p:val>
                                        </p:tav>
                                        <p:tav tm="100000">
                                          <p:val>
                                            <p:strVal val="#ppt_x"/>
                                          </p:val>
                                        </p:tav>
                                      </p:tavLst>
                                    </p:anim>
                                    <p:anim calcmode="lin" valueType="num">
                                      <p:cBhvr>
                                        <p:cTn id="44" dur="1000" fill="hold"/>
                                        <p:tgtEl>
                                          <p:spTgt spid="8">
                                            <p:txEl>
                                              <p:pRg st="1" end="1"/>
                                            </p:txEl>
                                          </p:spTgt>
                                        </p:tgtEl>
                                        <p:attrNameLst>
                                          <p:attrName>ppt_y</p:attrName>
                                        </p:attrNameLst>
                                      </p:cBhvr>
                                      <p:tavLst>
                                        <p:tav tm="0">
                                          <p:val>
                                            <p:strVal val="#ppt_y+.1"/>
                                          </p:val>
                                        </p:tav>
                                        <p:tav tm="100000">
                                          <p:val>
                                            <p:strVal val="#ppt_y"/>
                                          </p:val>
                                        </p:tav>
                                      </p:tavLst>
                                    </p:anim>
                                  </p:childTnLst>
                                </p:cTn>
                              </p:par>
                            </p:childTnLst>
                          </p:cTn>
                        </p:par>
                        <p:par>
                          <p:cTn id="45" fill="hold">
                            <p:stCondLst>
                              <p:cond delay="6500"/>
                            </p:stCondLst>
                            <p:childTnLst>
                              <p:par>
                                <p:cTn id="46" presetID="42" presetClass="entr" presetSubtype="0" fill="hold" grpId="0" nodeType="afterEffect">
                                  <p:stCondLst>
                                    <p:cond delay="0"/>
                                  </p:stCondLst>
                                  <p:childTnLst>
                                    <p:set>
                                      <p:cBhvr>
                                        <p:cTn id="47" dur="1" fill="hold">
                                          <p:stCondLst>
                                            <p:cond delay="0"/>
                                          </p:stCondLst>
                                        </p:cTn>
                                        <p:tgtEl>
                                          <p:spTgt spid="8">
                                            <p:txEl>
                                              <p:pRg st="2" end="2"/>
                                            </p:txEl>
                                          </p:spTgt>
                                        </p:tgtEl>
                                        <p:attrNameLst>
                                          <p:attrName>style.visibility</p:attrName>
                                        </p:attrNameLst>
                                      </p:cBhvr>
                                      <p:to>
                                        <p:strVal val="visible"/>
                                      </p:to>
                                    </p:set>
                                    <p:animEffect transition="in" filter="fade">
                                      <p:cBhvr>
                                        <p:cTn id="48" dur="1000"/>
                                        <p:tgtEl>
                                          <p:spTgt spid="8">
                                            <p:txEl>
                                              <p:pRg st="2" end="2"/>
                                            </p:txEl>
                                          </p:spTgt>
                                        </p:tgtEl>
                                      </p:cBhvr>
                                    </p:animEffect>
                                    <p:anim calcmode="lin" valueType="num">
                                      <p:cBhvr>
                                        <p:cTn id="49" dur="1000" fill="hold"/>
                                        <p:tgtEl>
                                          <p:spTgt spid="8">
                                            <p:txEl>
                                              <p:pRg st="2" end="2"/>
                                            </p:txEl>
                                          </p:spTgt>
                                        </p:tgtEl>
                                        <p:attrNameLst>
                                          <p:attrName>ppt_x</p:attrName>
                                        </p:attrNameLst>
                                      </p:cBhvr>
                                      <p:tavLst>
                                        <p:tav tm="0">
                                          <p:val>
                                            <p:strVal val="#ppt_x"/>
                                          </p:val>
                                        </p:tav>
                                        <p:tav tm="100000">
                                          <p:val>
                                            <p:strVal val="#ppt_x"/>
                                          </p:val>
                                        </p:tav>
                                      </p:tavLst>
                                    </p:anim>
                                    <p:anim calcmode="lin" valueType="num">
                                      <p:cBhvr>
                                        <p:cTn id="50" dur="1000" fill="hold"/>
                                        <p:tgtEl>
                                          <p:spTgt spid="8">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build="p"/>
      <p:bldP spid="8" grpId="0" build="p"/>
    </p:bldLst>
  </p:timing>
</p:sld>
</file>

<file path=ppt/slides/slide27.xml><?xml version="1.0" encoding="utf-8"?>
<p:sld xmlns:a="http://schemas.openxmlformats.org/drawingml/2006/main" xmlns:r="http://schemas.openxmlformats.org/officeDocument/2006/relationships" xmlns:p="http://schemas.openxmlformats.org/presentationml/2006/main" show="0">
  <p:cSld>
    <p:bg>
      <p:bgPr>
        <a:blipFill dpi="0" rotWithShape="1">
          <a:blip r:embed="rId2">
            <a:alphaModFix amt="28000"/>
            <a:lum/>
          </a:blip>
          <a:srcRect/>
          <a:stretch>
            <a:fillRect l="1000" r="58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EECF6-8284-4831-B875-F5D5824BEF20}"/>
              </a:ext>
            </a:extLst>
          </p:cNvPr>
          <p:cNvSpPr>
            <a:spLocks noGrp="1"/>
          </p:cNvSpPr>
          <p:nvPr>
            <p:ph type="title"/>
          </p:nvPr>
        </p:nvSpPr>
        <p:spPr>
          <a:xfrm>
            <a:off x="839788" y="282634"/>
            <a:ext cx="3932237" cy="704792"/>
          </a:xfrm>
        </p:spPr>
        <p:txBody>
          <a:bodyPr>
            <a:normAutofit fontScale="90000"/>
          </a:bodyPr>
          <a:lstStyle/>
          <a:p>
            <a:pPr algn="ctr"/>
            <a:r>
              <a:rPr lang="en-US" dirty="0"/>
              <a:t>Suicide by Age Group</a:t>
            </a:r>
            <a:br>
              <a:rPr lang="en-US" dirty="0"/>
            </a:br>
            <a:r>
              <a:rPr lang="en-US" sz="2000" dirty="0"/>
              <a:t>(1985-2015)</a:t>
            </a:r>
            <a:endParaRPr lang="en-US" dirty="0"/>
          </a:p>
        </p:txBody>
      </p:sp>
      <p:pic>
        <p:nvPicPr>
          <p:cNvPr id="10" name="Picture Placeholder 9">
            <a:extLst>
              <a:ext uri="{FF2B5EF4-FFF2-40B4-BE49-F238E27FC236}">
                <a16:creationId xmlns:a16="http://schemas.microsoft.com/office/drawing/2014/main" id="{B498A305-95C4-42BF-B6FF-4E0904DA2947}"/>
              </a:ext>
            </a:extLst>
          </p:cNvPr>
          <p:cNvPicPr>
            <a:picLocks noGrp="1" noChangeAspect="1"/>
          </p:cNvPicPr>
          <p:nvPr>
            <p:ph type="pic" idx="1"/>
          </p:nvPr>
        </p:nvPicPr>
        <p:blipFill>
          <a:blip r:embed="rId3">
            <a:extLst>
              <a:ext uri="{28A0092B-C50C-407E-A947-70E740481C1C}">
                <a14:useLocalDpi xmlns:a14="http://schemas.microsoft.com/office/drawing/2010/main" val="0"/>
              </a:ext>
            </a:extLst>
          </a:blip>
          <a:srcRect t="3092" b="3092"/>
          <a:stretch>
            <a:fillRect/>
          </a:stretch>
        </p:blipFill>
        <p:spPr>
          <a:xfrm>
            <a:off x="5183187" y="987425"/>
            <a:ext cx="6670761" cy="5596255"/>
          </a:xfrm>
        </p:spPr>
      </p:pic>
      <p:sp>
        <p:nvSpPr>
          <p:cNvPr id="8" name="Text Placeholder 7">
            <a:extLst>
              <a:ext uri="{FF2B5EF4-FFF2-40B4-BE49-F238E27FC236}">
                <a16:creationId xmlns:a16="http://schemas.microsoft.com/office/drawing/2014/main" id="{11DC454C-0D55-4958-BFE6-8FE76F36F42D}"/>
              </a:ext>
            </a:extLst>
          </p:cNvPr>
          <p:cNvSpPr>
            <a:spLocks noGrp="1"/>
          </p:cNvSpPr>
          <p:nvPr>
            <p:ph type="body" sz="half" idx="2"/>
          </p:nvPr>
        </p:nvSpPr>
        <p:spPr>
          <a:xfrm>
            <a:off x="839787" y="3948546"/>
            <a:ext cx="3932237" cy="2779424"/>
          </a:xfrm>
        </p:spPr>
        <p:txBody>
          <a:bodyPr/>
          <a:lstStyle/>
          <a:p>
            <a:pPr marL="285750" indent="-285750">
              <a:buFont typeface="Arial" panose="020B0604020202020204" pitchFamily="34" charset="0"/>
              <a:buChar char="•"/>
            </a:pPr>
            <a:r>
              <a:rPr lang="en-US" dirty="0"/>
              <a:t>Individuals within the age range of 35-54 historically have the highest suicide count.</a:t>
            </a:r>
          </a:p>
          <a:p>
            <a:pPr marL="285750" indent="-285750">
              <a:buFont typeface="Arial" panose="020B0604020202020204" pitchFamily="34" charset="0"/>
              <a:buChar char="•"/>
            </a:pPr>
            <a:r>
              <a:rPr lang="en-US" dirty="0"/>
              <a:t> The data shows that as we age from childhood the likelihood of suicide increases. However, we reach a certain age and the likelihood then begins to fall.</a:t>
            </a:r>
          </a:p>
          <a:p>
            <a:pPr marL="285750" indent="-285750">
              <a:buFont typeface="Arial" panose="020B0604020202020204" pitchFamily="34" charset="0"/>
              <a:buChar char="•"/>
            </a:pPr>
            <a:r>
              <a:rPr lang="en-US" dirty="0"/>
              <a:t> The stressors of life mount up and mount up until potentially retirement and then smooth sailing till your timely dirt nap from sickness or old age. </a:t>
            </a:r>
          </a:p>
        </p:txBody>
      </p:sp>
    </p:spTree>
    <p:extLst>
      <p:ext uri="{BB962C8B-B14F-4D97-AF65-F5344CB8AC3E}">
        <p14:creationId xmlns:p14="http://schemas.microsoft.com/office/powerpoint/2010/main" val="513700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par>
                          <p:cTn id="8" fill="hold">
                            <p:stCondLst>
                              <p:cond delay="500"/>
                            </p:stCondLst>
                            <p:childTnLst>
                              <p:par>
                                <p:cTn id="9" presetID="21" presetClass="entr" presetSubtype="1"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heel(1)">
                                      <p:cBhvr>
                                        <p:cTn id="11" dur="2000"/>
                                        <p:tgtEl>
                                          <p:spTgt spid="10"/>
                                        </p:tgtEl>
                                      </p:cBhvr>
                                    </p:animEffect>
                                  </p:childTnLst>
                                </p:cTn>
                              </p:par>
                            </p:childTnLst>
                          </p:cTn>
                        </p:par>
                        <p:par>
                          <p:cTn id="12" fill="hold">
                            <p:stCondLst>
                              <p:cond delay="2500"/>
                            </p:stCondLst>
                            <p:childTnLst>
                              <p:par>
                                <p:cTn id="13" presetID="14" presetClass="entr" presetSubtype="10" fill="hold" grpId="0" nodeType="afterEffect">
                                  <p:stCondLst>
                                    <p:cond delay="0"/>
                                  </p:stCondLst>
                                  <p:childTnLst>
                                    <p:set>
                                      <p:cBhvr>
                                        <p:cTn id="14" dur="1" fill="hold">
                                          <p:stCondLst>
                                            <p:cond delay="0"/>
                                          </p:stCondLst>
                                        </p:cTn>
                                        <p:tgtEl>
                                          <p:spTgt spid="8">
                                            <p:txEl>
                                              <p:pRg st="0" end="0"/>
                                            </p:txEl>
                                          </p:spTgt>
                                        </p:tgtEl>
                                        <p:attrNameLst>
                                          <p:attrName>style.visibility</p:attrName>
                                        </p:attrNameLst>
                                      </p:cBhvr>
                                      <p:to>
                                        <p:strVal val="visible"/>
                                      </p:to>
                                    </p:set>
                                    <p:animEffect transition="in" filter="randombar(horizontal)">
                                      <p:cBhvr>
                                        <p:cTn id="15" dur="500"/>
                                        <p:tgtEl>
                                          <p:spTgt spid="8">
                                            <p:txEl>
                                              <p:pRg st="0" end="0"/>
                                            </p:txEl>
                                          </p:spTgt>
                                        </p:tgtEl>
                                      </p:cBhvr>
                                    </p:animEffect>
                                  </p:childTnLst>
                                </p:cTn>
                              </p:par>
                            </p:childTnLst>
                          </p:cTn>
                        </p:par>
                        <p:par>
                          <p:cTn id="16" fill="hold">
                            <p:stCondLst>
                              <p:cond delay="3000"/>
                            </p:stCondLst>
                            <p:childTnLst>
                              <p:par>
                                <p:cTn id="17" presetID="14" presetClass="entr" presetSubtype="10" fill="hold" grpId="0" nodeType="afterEffect">
                                  <p:stCondLst>
                                    <p:cond delay="0"/>
                                  </p:stCondLst>
                                  <p:childTnLst>
                                    <p:set>
                                      <p:cBhvr>
                                        <p:cTn id="18" dur="1" fill="hold">
                                          <p:stCondLst>
                                            <p:cond delay="0"/>
                                          </p:stCondLst>
                                        </p:cTn>
                                        <p:tgtEl>
                                          <p:spTgt spid="8">
                                            <p:txEl>
                                              <p:pRg st="1" end="1"/>
                                            </p:txEl>
                                          </p:spTgt>
                                        </p:tgtEl>
                                        <p:attrNameLst>
                                          <p:attrName>style.visibility</p:attrName>
                                        </p:attrNameLst>
                                      </p:cBhvr>
                                      <p:to>
                                        <p:strVal val="visible"/>
                                      </p:to>
                                    </p:set>
                                    <p:animEffect transition="in" filter="randombar(horizontal)">
                                      <p:cBhvr>
                                        <p:cTn id="19" dur="500"/>
                                        <p:tgtEl>
                                          <p:spTgt spid="8">
                                            <p:txEl>
                                              <p:pRg st="1" end="1"/>
                                            </p:txEl>
                                          </p:spTgt>
                                        </p:tgtEl>
                                      </p:cBhvr>
                                    </p:animEffect>
                                  </p:childTnLst>
                                </p:cTn>
                              </p:par>
                            </p:childTnLst>
                          </p:cTn>
                        </p:par>
                        <p:par>
                          <p:cTn id="20" fill="hold">
                            <p:stCondLst>
                              <p:cond delay="3500"/>
                            </p:stCondLst>
                            <p:childTnLst>
                              <p:par>
                                <p:cTn id="21" presetID="14" presetClass="entr" presetSubtype="10" fill="hold" grpId="0" nodeType="afterEffect">
                                  <p:stCondLst>
                                    <p:cond delay="0"/>
                                  </p:stCondLst>
                                  <p:childTnLst>
                                    <p:set>
                                      <p:cBhvr>
                                        <p:cTn id="22" dur="1" fill="hold">
                                          <p:stCondLst>
                                            <p:cond delay="0"/>
                                          </p:stCondLst>
                                        </p:cTn>
                                        <p:tgtEl>
                                          <p:spTgt spid="8">
                                            <p:txEl>
                                              <p:pRg st="2" end="2"/>
                                            </p:txEl>
                                          </p:spTgt>
                                        </p:tgtEl>
                                        <p:attrNameLst>
                                          <p:attrName>style.visibility</p:attrName>
                                        </p:attrNameLst>
                                      </p:cBhvr>
                                      <p:to>
                                        <p:strVal val="visible"/>
                                      </p:to>
                                    </p:set>
                                    <p:animEffect transition="in" filter="randombar(horizontal)">
                                      <p:cBhvr>
                                        <p:cTn id="23"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build="p"/>
    </p:bldLst>
  </p:timing>
</p:sld>
</file>

<file path=ppt/slides/slide28.xml><?xml version="1.0" encoding="utf-8"?>
<p:sld xmlns:a="http://schemas.openxmlformats.org/drawingml/2006/main" xmlns:r="http://schemas.openxmlformats.org/officeDocument/2006/relationships" xmlns:p="http://schemas.openxmlformats.org/presentationml/2006/main" show="0">
  <p:cSld>
    <p:bg>
      <p:bgPr>
        <a:blipFill dpi="0" rotWithShape="1">
          <a:blip r:embed="rId2">
            <a:alphaModFix amt="28000"/>
            <a:lum/>
          </a:blip>
          <a:srcRect/>
          <a:stretch>
            <a:fillRect/>
          </a:stretch>
        </a:blip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4225A9F6-EB22-49B7-A024-BCD639A63CF1}"/>
              </a:ext>
            </a:extLst>
          </p:cNvPr>
          <p:cNvSpPr>
            <a:spLocks noGrp="1"/>
          </p:cNvSpPr>
          <p:nvPr>
            <p:ph type="title"/>
          </p:nvPr>
        </p:nvSpPr>
        <p:spPr>
          <a:xfrm>
            <a:off x="2805906" y="282633"/>
            <a:ext cx="3932237" cy="704792"/>
          </a:xfrm>
        </p:spPr>
        <p:txBody>
          <a:bodyPr>
            <a:normAutofit fontScale="90000"/>
          </a:bodyPr>
          <a:lstStyle/>
          <a:p>
            <a:pPr algn="ctr"/>
            <a:r>
              <a:rPr lang="en-US" dirty="0"/>
              <a:t>Suicide by Age Group</a:t>
            </a:r>
            <a:br>
              <a:rPr lang="en-US" dirty="0"/>
            </a:br>
            <a:r>
              <a:rPr lang="en-US" sz="2000" dirty="0"/>
              <a:t>(1985-2015)</a:t>
            </a:r>
            <a:endParaRPr lang="en-US" dirty="0"/>
          </a:p>
        </p:txBody>
      </p:sp>
      <p:sp>
        <p:nvSpPr>
          <p:cNvPr id="11" name="Content Placeholder 10">
            <a:extLst>
              <a:ext uri="{FF2B5EF4-FFF2-40B4-BE49-F238E27FC236}">
                <a16:creationId xmlns:a16="http://schemas.microsoft.com/office/drawing/2014/main" id="{32618061-5201-4AC6-A895-9D94813138EA}"/>
              </a:ext>
            </a:extLst>
          </p:cNvPr>
          <p:cNvSpPr>
            <a:spLocks noGrp="1"/>
          </p:cNvSpPr>
          <p:nvPr>
            <p:ph idx="1"/>
          </p:nvPr>
        </p:nvSpPr>
        <p:spPr>
          <a:xfrm>
            <a:off x="5183188" y="987426"/>
            <a:ext cx="6172200" cy="1076901"/>
          </a:xfrm>
        </p:spPr>
        <p:txBody>
          <a:bodyPr/>
          <a:lstStyle/>
          <a:p>
            <a:pPr marL="0" indent="0">
              <a:buNone/>
            </a:pPr>
            <a:r>
              <a:rPr lang="en-US" dirty="0"/>
              <a:t>Kruskal-Wallis test and a Mood’s Median test yield p-values of 0.0. </a:t>
            </a:r>
          </a:p>
        </p:txBody>
      </p:sp>
      <p:sp>
        <p:nvSpPr>
          <p:cNvPr id="12" name="Content Placeholder 5">
            <a:extLst>
              <a:ext uri="{FF2B5EF4-FFF2-40B4-BE49-F238E27FC236}">
                <a16:creationId xmlns:a16="http://schemas.microsoft.com/office/drawing/2014/main" id="{7B63F57D-F0AB-4B85-8BF6-AC5F15AB3DB7}"/>
              </a:ext>
            </a:extLst>
          </p:cNvPr>
          <p:cNvSpPr>
            <a:spLocks noGrp="1"/>
          </p:cNvSpPr>
          <p:nvPr>
            <p:ph type="body" sz="half" idx="2"/>
          </p:nvPr>
        </p:nvSpPr>
        <p:spPr>
          <a:xfrm>
            <a:off x="839788" y="995364"/>
            <a:ext cx="3932237" cy="2218891"/>
          </a:xfrm>
        </p:spPr>
        <p:txBody>
          <a:bodyPr>
            <a:normAutofit/>
          </a:bodyPr>
          <a:lstStyle/>
          <a:p>
            <a:r>
              <a:rPr lang="en-US" dirty="0"/>
              <a:t>5-14 years: Skew = 6.630 / Kurt = 56.921</a:t>
            </a:r>
          </a:p>
          <a:p>
            <a:r>
              <a:rPr lang="en-US" dirty="0"/>
              <a:t>15-24 years : Skew = 7.428 / Kurt = 66.452</a:t>
            </a:r>
          </a:p>
          <a:p>
            <a:r>
              <a:rPr lang="en-US" dirty="0"/>
              <a:t>25-34 years : Skew = 7.438 / Kurt = 66.979</a:t>
            </a:r>
          </a:p>
          <a:p>
            <a:r>
              <a:rPr lang="en-US" dirty="0"/>
              <a:t>35-54 years : Skew = 7.318 / Kurt = 68.585</a:t>
            </a:r>
          </a:p>
          <a:p>
            <a:r>
              <a:rPr lang="en-US" dirty="0"/>
              <a:t>55-74 years : Skew = 5.771 / Kurt = 40.304</a:t>
            </a:r>
          </a:p>
          <a:p>
            <a:r>
              <a:rPr lang="en-US" dirty="0"/>
              <a:t>75+ years : Skew = 4.303 / Kurt = 20.689 </a:t>
            </a:r>
          </a:p>
          <a:p>
            <a:endParaRPr lang="en-US" dirty="0"/>
          </a:p>
        </p:txBody>
      </p:sp>
      <p:pic>
        <p:nvPicPr>
          <p:cNvPr id="14" name="Picture 13">
            <a:extLst>
              <a:ext uri="{FF2B5EF4-FFF2-40B4-BE49-F238E27FC236}">
                <a16:creationId xmlns:a16="http://schemas.microsoft.com/office/drawing/2014/main" id="{00579713-FF10-4BA2-8796-AE94E000D8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9493" y="3429000"/>
            <a:ext cx="9593014" cy="2955175"/>
          </a:xfrm>
          <a:prstGeom prst="rect">
            <a:avLst/>
          </a:prstGeom>
        </p:spPr>
      </p:pic>
    </p:spTree>
    <p:extLst>
      <p:ext uri="{BB962C8B-B14F-4D97-AF65-F5344CB8AC3E}">
        <p14:creationId xmlns:p14="http://schemas.microsoft.com/office/powerpoint/2010/main" val="14370600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par>
                          <p:cTn id="8" fill="hold">
                            <p:stCondLst>
                              <p:cond delay="500"/>
                            </p:stCondLst>
                            <p:childTnLst>
                              <p:par>
                                <p:cTn id="9" presetID="31" presetClass="entr" presetSubtype="0" fill="hold" nodeType="afterEffect">
                                  <p:stCondLst>
                                    <p:cond delay="0"/>
                                  </p:stCondLst>
                                  <p:childTnLst>
                                    <p:set>
                                      <p:cBhvr>
                                        <p:cTn id="10" dur="1" fill="hold">
                                          <p:stCondLst>
                                            <p:cond delay="0"/>
                                          </p:stCondLst>
                                        </p:cTn>
                                        <p:tgtEl>
                                          <p:spTgt spid="14"/>
                                        </p:tgtEl>
                                        <p:attrNameLst>
                                          <p:attrName>style.visibility</p:attrName>
                                        </p:attrNameLst>
                                      </p:cBhvr>
                                      <p:to>
                                        <p:strVal val="visible"/>
                                      </p:to>
                                    </p:set>
                                    <p:anim calcmode="lin" valueType="num">
                                      <p:cBhvr>
                                        <p:cTn id="11" dur="1000" fill="hold"/>
                                        <p:tgtEl>
                                          <p:spTgt spid="14"/>
                                        </p:tgtEl>
                                        <p:attrNameLst>
                                          <p:attrName>ppt_w</p:attrName>
                                        </p:attrNameLst>
                                      </p:cBhvr>
                                      <p:tavLst>
                                        <p:tav tm="0">
                                          <p:val>
                                            <p:fltVal val="0"/>
                                          </p:val>
                                        </p:tav>
                                        <p:tav tm="100000">
                                          <p:val>
                                            <p:strVal val="#ppt_w"/>
                                          </p:val>
                                        </p:tav>
                                      </p:tavLst>
                                    </p:anim>
                                    <p:anim calcmode="lin" valueType="num">
                                      <p:cBhvr>
                                        <p:cTn id="12" dur="1000" fill="hold"/>
                                        <p:tgtEl>
                                          <p:spTgt spid="14"/>
                                        </p:tgtEl>
                                        <p:attrNameLst>
                                          <p:attrName>ppt_h</p:attrName>
                                        </p:attrNameLst>
                                      </p:cBhvr>
                                      <p:tavLst>
                                        <p:tav tm="0">
                                          <p:val>
                                            <p:fltVal val="0"/>
                                          </p:val>
                                        </p:tav>
                                        <p:tav tm="100000">
                                          <p:val>
                                            <p:strVal val="#ppt_h"/>
                                          </p:val>
                                        </p:tav>
                                      </p:tavLst>
                                    </p:anim>
                                    <p:anim calcmode="lin" valueType="num">
                                      <p:cBhvr>
                                        <p:cTn id="13" dur="1000" fill="hold"/>
                                        <p:tgtEl>
                                          <p:spTgt spid="14"/>
                                        </p:tgtEl>
                                        <p:attrNameLst>
                                          <p:attrName>style.rotation</p:attrName>
                                        </p:attrNameLst>
                                      </p:cBhvr>
                                      <p:tavLst>
                                        <p:tav tm="0">
                                          <p:val>
                                            <p:fltVal val="90"/>
                                          </p:val>
                                        </p:tav>
                                        <p:tav tm="100000">
                                          <p:val>
                                            <p:fltVal val="0"/>
                                          </p:val>
                                        </p:tav>
                                      </p:tavLst>
                                    </p:anim>
                                    <p:animEffect transition="in" filter="fade">
                                      <p:cBhvr>
                                        <p:cTn id="14" dur="1000"/>
                                        <p:tgtEl>
                                          <p:spTgt spid="14"/>
                                        </p:tgtEl>
                                      </p:cBhvr>
                                    </p:animEffect>
                                  </p:childTnLst>
                                </p:cTn>
                              </p:par>
                            </p:childTnLst>
                          </p:cTn>
                        </p:par>
                        <p:par>
                          <p:cTn id="15" fill="hold">
                            <p:stCondLst>
                              <p:cond delay="1500"/>
                            </p:stCondLst>
                            <p:childTnLst>
                              <p:par>
                                <p:cTn id="16" presetID="14" presetClass="entr" presetSubtype="10" fill="hold" grpId="0" nodeType="afterEffect">
                                  <p:stCondLst>
                                    <p:cond delay="0"/>
                                  </p:stCondLst>
                                  <p:childTnLst>
                                    <p:set>
                                      <p:cBhvr>
                                        <p:cTn id="17" dur="1" fill="hold">
                                          <p:stCondLst>
                                            <p:cond delay="0"/>
                                          </p:stCondLst>
                                        </p:cTn>
                                        <p:tgtEl>
                                          <p:spTgt spid="12">
                                            <p:txEl>
                                              <p:pRg st="0" end="0"/>
                                            </p:txEl>
                                          </p:spTgt>
                                        </p:tgtEl>
                                        <p:attrNameLst>
                                          <p:attrName>style.visibility</p:attrName>
                                        </p:attrNameLst>
                                      </p:cBhvr>
                                      <p:to>
                                        <p:strVal val="visible"/>
                                      </p:to>
                                    </p:set>
                                    <p:animEffect transition="in" filter="randombar(horizontal)">
                                      <p:cBhvr>
                                        <p:cTn id="18" dur="500"/>
                                        <p:tgtEl>
                                          <p:spTgt spid="12">
                                            <p:txEl>
                                              <p:pRg st="0" end="0"/>
                                            </p:txEl>
                                          </p:spTgt>
                                        </p:tgtEl>
                                      </p:cBhvr>
                                    </p:animEffect>
                                  </p:childTnLst>
                                </p:cTn>
                              </p:par>
                            </p:childTnLst>
                          </p:cTn>
                        </p:par>
                        <p:par>
                          <p:cTn id="19" fill="hold">
                            <p:stCondLst>
                              <p:cond delay="2000"/>
                            </p:stCondLst>
                            <p:childTnLst>
                              <p:par>
                                <p:cTn id="20" presetID="14" presetClass="entr" presetSubtype="10" fill="hold" grpId="0" nodeType="afterEffect">
                                  <p:stCondLst>
                                    <p:cond delay="0"/>
                                  </p:stCondLst>
                                  <p:childTnLst>
                                    <p:set>
                                      <p:cBhvr>
                                        <p:cTn id="21" dur="1" fill="hold">
                                          <p:stCondLst>
                                            <p:cond delay="0"/>
                                          </p:stCondLst>
                                        </p:cTn>
                                        <p:tgtEl>
                                          <p:spTgt spid="12">
                                            <p:txEl>
                                              <p:pRg st="1" end="1"/>
                                            </p:txEl>
                                          </p:spTgt>
                                        </p:tgtEl>
                                        <p:attrNameLst>
                                          <p:attrName>style.visibility</p:attrName>
                                        </p:attrNameLst>
                                      </p:cBhvr>
                                      <p:to>
                                        <p:strVal val="visible"/>
                                      </p:to>
                                    </p:set>
                                    <p:animEffect transition="in" filter="randombar(horizontal)">
                                      <p:cBhvr>
                                        <p:cTn id="22" dur="500"/>
                                        <p:tgtEl>
                                          <p:spTgt spid="12">
                                            <p:txEl>
                                              <p:pRg st="1" end="1"/>
                                            </p:txEl>
                                          </p:spTgt>
                                        </p:tgtEl>
                                      </p:cBhvr>
                                    </p:animEffect>
                                  </p:childTnLst>
                                </p:cTn>
                              </p:par>
                            </p:childTnLst>
                          </p:cTn>
                        </p:par>
                        <p:par>
                          <p:cTn id="23" fill="hold">
                            <p:stCondLst>
                              <p:cond delay="2500"/>
                            </p:stCondLst>
                            <p:childTnLst>
                              <p:par>
                                <p:cTn id="24" presetID="14" presetClass="entr" presetSubtype="10" fill="hold" grpId="0" nodeType="afterEffect">
                                  <p:stCondLst>
                                    <p:cond delay="0"/>
                                  </p:stCondLst>
                                  <p:childTnLst>
                                    <p:set>
                                      <p:cBhvr>
                                        <p:cTn id="25" dur="1" fill="hold">
                                          <p:stCondLst>
                                            <p:cond delay="0"/>
                                          </p:stCondLst>
                                        </p:cTn>
                                        <p:tgtEl>
                                          <p:spTgt spid="12">
                                            <p:txEl>
                                              <p:pRg st="2" end="2"/>
                                            </p:txEl>
                                          </p:spTgt>
                                        </p:tgtEl>
                                        <p:attrNameLst>
                                          <p:attrName>style.visibility</p:attrName>
                                        </p:attrNameLst>
                                      </p:cBhvr>
                                      <p:to>
                                        <p:strVal val="visible"/>
                                      </p:to>
                                    </p:set>
                                    <p:animEffect transition="in" filter="randombar(horizontal)">
                                      <p:cBhvr>
                                        <p:cTn id="26" dur="500"/>
                                        <p:tgtEl>
                                          <p:spTgt spid="12">
                                            <p:txEl>
                                              <p:pRg st="2" end="2"/>
                                            </p:txEl>
                                          </p:spTgt>
                                        </p:tgtEl>
                                      </p:cBhvr>
                                    </p:animEffect>
                                  </p:childTnLst>
                                </p:cTn>
                              </p:par>
                            </p:childTnLst>
                          </p:cTn>
                        </p:par>
                        <p:par>
                          <p:cTn id="27" fill="hold">
                            <p:stCondLst>
                              <p:cond delay="3000"/>
                            </p:stCondLst>
                            <p:childTnLst>
                              <p:par>
                                <p:cTn id="28" presetID="14" presetClass="entr" presetSubtype="10" fill="hold" grpId="0" nodeType="afterEffect">
                                  <p:stCondLst>
                                    <p:cond delay="0"/>
                                  </p:stCondLst>
                                  <p:childTnLst>
                                    <p:set>
                                      <p:cBhvr>
                                        <p:cTn id="29" dur="1" fill="hold">
                                          <p:stCondLst>
                                            <p:cond delay="0"/>
                                          </p:stCondLst>
                                        </p:cTn>
                                        <p:tgtEl>
                                          <p:spTgt spid="12">
                                            <p:txEl>
                                              <p:pRg st="3" end="3"/>
                                            </p:txEl>
                                          </p:spTgt>
                                        </p:tgtEl>
                                        <p:attrNameLst>
                                          <p:attrName>style.visibility</p:attrName>
                                        </p:attrNameLst>
                                      </p:cBhvr>
                                      <p:to>
                                        <p:strVal val="visible"/>
                                      </p:to>
                                    </p:set>
                                    <p:animEffect transition="in" filter="randombar(horizontal)">
                                      <p:cBhvr>
                                        <p:cTn id="30" dur="500"/>
                                        <p:tgtEl>
                                          <p:spTgt spid="12">
                                            <p:txEl>
                                              <p:pRg st="3" end="3"/>
                                            </p:txEl>
                                          </p:spTgt>
                                        </p:tgtEl>
                                      </p:cBhvr>
                                    </p:animEffect>
                                  </p:childTnLst>
                                </p:cTn>
                              </p:par>
                            </p:childTnLst>
                          </p:cTn>
                        </p:par>
                        <p:par>
                          <p:cTn id="31" fill="hold">
                            <p:stCondLst>
                              <p:cond delay="3500"/>
                            </p:stCondLst>
                            <p:childTnLst>
                              <p:par>
                                <p:cTn id="32" presetID="14" presetClass="entr" presetSubtype="10" fill="hold" grpId="0" nodeType="afterEffect">
                                  <p:stCondLst>
                                    <p:cond delay="0"/>
                                  </p:stCondLst>
                                  <p:childTnLst>
                                    <p:set>
                                      <p:cBhvr>
                                        <p:cTn id="33" dur="1" fill="hold">
                                          <p:stCondLst>
                                            <p:cond delay="0"/>
                                          </p:stCondLst>
                                        </p:cTn>
                                        <p:tgtEl>
                                          <p:spTgt spid="12">
                                            <p:txEl>
                                              <p:pRg st="4" end="4"/>
                                            </p:txEl>
                                          </p:spTgt>
                                        </p:tgtEl>
                                        <p:attrNameLst>
                                          <p:attrName>style.visibility</p:attrName>
                                        </p:attrNameLst>
                                      </p:cBhvr>
                                      <p:to>
                                        <p:strVal val="visible"/>
                                      </p:to>
                                    </p:set>
                                    <p:animEffect transition="in" filter="randombar(horizontal)">
                                      <p:cBhvr>
                                        <p:cTn id="34" dur="500"/>
                                        <p:tgtEl>
                                          <p:spTgt spid="12">
                                            <p:txEl>
                                              <p:pRg st="4" end="4"/>
                                            </p:txEl>
                                          </p:spTgt>
                                        </p:tgtEl>
                                      </p:cBhvr>
                                    </p:animEffect>
                                  </p:childTnLst>
                                </p:cTn>
                              </p:par>
                            </p:childTnLst>
                          </p:cTn>
                        </p:par>
                        <p:par>
                          <p:cTn id="35" fill="hold">
                            <p:stCondLst>
                              <p:cond delay="4000"/>
                            </p:stCondLst>
                            <p:childTnLst>
                              <p:par>
                                <p:cTn id="36" presetID="14" presetClass="entr" presetSubtype="10" fill="hold" grpId="0" nodeType="afterEffect">
                                  <p:stCondLst>
                                    <p:cond delay="0"/>
                                  </p:stCondLst>
                                  <p:childTnLst>
                                    <p:set>
                                      <p:cBhvr>
                                        <p:cTn id="37" dur="1" fill="hold">
                                          <p:stCondLst>
                                            <p:cond delay="0"/>
                                          </p:stCondLst>
                                        </p:cTn>
                                        <p:tgtEl>
                                          <p:spTgt spid="12">
                                            <p:txEl>
                                              <p:pRg st="5" end="5"/>
                                            </p:txEl>
                                          </p:spTgt>
                                        </p:tgtEl>
                                        <p:attrNameLst>
                                          <p:attrName>style.visibility</p:attrName>
                                        </p:attrNameLst>
                                      </p:cBhvr>
                                      <p:to>
                                        <p:strVal val="visible"/>
                                      </p:to>
                                    </p:set>
                                    <p:animEffect transition="in" filter="randombar(horizontal)">
                                      <p:cBhvr>
                                        <p:cTn id="38" dur="500"/>
                                        <p:tgtEl>
                                          <p:spTgt spid="12">
                                            <p:txEl>
                                              <p:pRg st="5" end="5"/>
                                            </p:txEl>
                                          </p:spTgt>
                                        </p:tgtEl>
                                      </p:cBhvr>
                                    </p:animEffect>
                                  </p:childTnLst>
                                </p:cTn>
                              </p:par>
                            </p:childTnLst>
                          </p:cTn>
                        </p:par>
                        <p:par>
                          <p:cTn id="39" fill="hold">
                            <p:stCondLst>
                              <p:cond delay="4500"/>
                            </p:stCondLst>
                            <p:childTnLst>
                              <p:par>
                                <p:cTn id="40" presetID="42" presetClass="entr" presetSubtype="0" fill="hold" grpId="0" nodeType="afterEffect">
                                  <p:stCondLst>
                                    <p:cond delay="0"/>
                                  </p:stCondLst>
                                  <p:childTnLst>
                                    <p:set>
                                      <p:cBhvr>
                                        <p:cTn id="41" dur="1" fill="hold">
                                          <p:stCondLst>
                                            <p:cond delay="0"/>
                                          </p:stCondLst>
                                        </p:cTn>
                                        <p:tgtEl>
                                          <p:spTgt spid="11">
                                            <p:txEl>
                                              <p:pRg st="0" end="0"/>
                                            </p:txEl>
                                          </p:spTgt>
                                        </p:tgtEl>
                                        <p:attrNameLst>
                                          <p:attrName>style.visibility</p:attrName>
                                        </p:attrNameLst>
                                      </p:cBhvr>
                                      <p:to>
                                        <p:strVal val="visible"/>
                                      </p:to>
                                    </p:set>
                                    <p:animEffect transition="in" filter="fade">
                                      <p:cBhvr>
                                        <p:cTn id="42" dur="1000"/>
                                        <p:tgtEl>
                                          <p:spTgt spid="11">
                                            <p:txEl>
                                              <p:pRg st="0" end="0"/>
                                            </p:txEl>
                                          </p:spTgt>
                                        </p:tgtEl>
                                      </p:cBhvr>
                                    </p:animEffect>
                                    <p:anim calcmode="lin" valueType="num">
                                      <p:cBhvr>
                                        <p:cTn id="43" dur="1000" fill="hold"/>
                                        <p:tgtEl>
                                          <p:spTgt spid="11">
                                            <p:txEl>
                                              <p:pRg st="0" end="0"/>
                                            </p:txEl>
                                          </p:spTgt>
                                        </p:tgtEl>
                                        <p:attrNameLst>
                                          <p:attrName>ppt_x</p:attrName>
                                        </p:attrNameLst>
                                      </p:cBhvr>
                                      <p:tavLst>
                                        <p:tav tm="0">
                                          <p:val>
                                            <p:strVal val="#ppt_x"/>
                                          </p:val>
                                        </p:tav>
                                        <p:tav tm="100000">
                                          <p:val>
                                            <p:strVal val="#ppt_x"/>
                                          </p:val>
                                        </p:tav>
                                      </p:tavLst>
                                    </p:anim>
                                    <p:anim calcmode="lin" valueType="num">
                                      <p:cBhvr>
                                        <p:cTn id="44" dur="1000" fill="hold"/>
                                        <p:tgtEl>
                                          <p:spTgt spid="11">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build="p"/>
      <p:bldP spid="12" grpId="0" build="p"/>
    </p:bldLst>
  </p:timing>
</p:sld>
</file>

<file path=ppt/slides/slide29.xml><?xml version="1.0" encoding="utf-8"?>
<p:sld xmlns:a="http://schemas.openxmlformats.org/drawingml/2006/main" xmlns:r="http://schemas.openxmlformats.org/officeDocument/2006/relationships" xmlns:p="http://schemas.openxmlformats.org/presentationml/2006/main" show="0">
  <p:cSld>
    <p:bg>
      <p:bgPr>
        <a:blipFill dpi="0" rotWithShape="1">
          <a:blip r:embed="rId2">
            <a:alphaModFix amt="28000"/>
            <a:lum/>
          </a:blip>
          <a:srcRect/>
          <a:stretch>
            <a:fillRect l="-15000" t="-22000" r="15000" b="-3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671AFD-93A3-4E2B-828E-BAD2457BCCF0}"/>
              </a:ext>
            </a:extLst>
          </p:cNvPr>
          <p:cNvSpPr>
            <a:spLocks noGrp="1"/>
          </p:cNvSpPr>
          <p:nvPr>
            <p:ph type="title"/>
          </p:nvPr>
        </p:nvSpPr>
        <p:spPr>
          <a:xfrm>
            <a:off x="839788" y="266008"/>
            <a:ext cx="3932237" cy="721418"/>
          </a:xfrm>
        </p:spPr>
        <p:txBody>
          <a:bodyPr>
            <a:normAutofit fontScale="90000"/>
          </a:bodyPr>
          <a:lstStyle/>
          <a:p>
            <a:pPr algn="ctr"/>
            <a:r>
              <a:rPr lang="en-US" dirty="0"/>
              <a:t>Suicide by Age Group</a:t>
            </a:r>
            <a:br>
              <a:rPr lang="en-US" dirty="0"/>
            </a:br>
            <a:r>
              <a:rPr lang="en-US" sz="2000" dirty="0"/>
              <a:t>(1985-2015)</a:t>
            </a:r>
            <a:endParaRPr lang="en-US" dirty="0"/>
          </a:p>
        </p:txBody>
      </p:sp>
      <p:pic>
        <p:nvPicPr>
          <p:cNvPr id="6" name="Content Placeholder 5">
            <a:extLst>
              <a:ext uri="{FF2B5EF4-FFF2-40B4-BE49-F238E27FC236}">
                <a16:creationId xmlns:a16="http://schemas.microsoft.com/office/drawing/2014/main" id="{96D52F94-186B-41CA-92D5-7374AB1A1E34}"/>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059179" y="1280813"/>
            <a:ext cx="5150706" cy="4995296"/>
          </a:xfrm>
        </p:spPr>
      </p:pic>
      <p:sp>
        <p:nvSpPr>
          <p:cNvPr id="4" name="Text Placeholder 3">
            <a:extLst>
              <a:ext uri="{FF2B5EF4-FFF2-40B4-BE49-F238E27FC236}">
                <a16:creationId xmlns:a16="http://schemas.microsoft.com/office/drawing/2014/main" id="{74A1604A-5A4F-4CA6-9BBC-E6BF8CC0F4D1}"/>
              </a:ext>
            </a:extLst>
          </p:cNvPr>
          <p:cNvSpPr>
            <a:spLocks noGrp="1"/>
          </p:cNvSpPr>
          <p:nvPr>
            <p:ph type="body" sz="half" idx="2"/>
          </p:nvPr>
        </p:nvSpPr>
        <p:spPr>
          <a:xfrm>
            <a:off x="839787" y="2743200"/>
            <a:ext cx="3932237" cy="1371600"/>
          </a:xfrm>
        </p:spPr>
        <p:txBody>
          <a:bodyPr/>
          <a:lstStyle/>
          <a:p>
            <a:r>
              <a:rPr lang="en-US" dirty="0"/>
              <a:t>The </a:t>
            </a:r>
            <a:r>
              <a:rPr lang="en-US" dirty="0" err="1"/>
              <a:t>TukeyHSD</a:t>
            </a:r>
            <a:r>
              <a:rPr lang="en-US" dirty="0"/>
              <a:t> test yielded results almost across the board that reject the null hypothesis. One instance of 15-24 – 75+ failed to reject the null hypothesis. Can’t win them all… </a:t>
            </a:r>
          </a:p>
        </p:txBody>
      </p:sp>
    </p:spTree>
    <p:extLst>
      <p:ext uri="{BB962C8B-B14F-4D97-AF65-F5344CB8AC3E}">
        <p14:creationId xmlns:p14="http://schemas.microsoft.com/office/powerpoint/2010/main" val="4158455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par>
                          <p:cTn id="8" fill="hold">
                            <p:stCondLst>
                              <p:cond delay="500"/>
                            </p:stCondLst>
                            <p:childTnLst>
                              <p:par>
                                <p:cTn id="9" presetID="21" presetClass="entr" presetSubtype="1"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heel(1)">
                                      <p:cBhvr>
                                        <p:cTn id="11" dur="2000"/>
                                        <p:tgtEl>
                                          <p:spTgt spid="6"/>
                                        </p:tgtEl>
                                      </p:cBhvr>
                                    </p:animEffect>
                                  </p:childTnLst>
                                </p:cTn>
                              </p:par>
                            </p:childTnLst>
                          </p:cTn>
                        </p:par>
                        <p:par>
                          <p:cTn id="12" fill="hold">
                            <p:stCondLst>
                              <p:cond delay="2500"/>
                            </p:stCondLst>
                            <p:childTnLst>
                              <p:par>
                                <p:cTn id="13" presetID="14" presetClass="entr" presetSubtype="10" fill="hold" grpId="0" nodeType="after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animEffect transition="in" filter="randombar(horizontal)">
                                      <p:cBhvr>
                                        <p:cTn id="15"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0000"/>
            <a:lum/>
          </a:blip>
          <a:srcRect/>
          <a:stretch>
            <a:fillRect t="-17000" b="-17000"/>
          </a:stretch>
        </a:blip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F3A0B30-6C2E-4AD3-BE14-CEC66037890D}"/>
              </a:ext>
            </a:extLst>
          </p:cNvPr>
          <p:cNvSpPr>
            <a:spLocks noGrp="1"/>
          </p:cNvSpPr>
          <p:nvPr>
            <p:ph type="title"/>
          </p:nvPr>
        </p:nvSpPr>
        <p:spPr/>
        <p:txBody>
          <a:bodyPr/>
          <a:lstStyle/>
          <a:p>
            <a:pPr algn="ctr"/>
            <a:r>
              <a:rPr lang="en-US" dirty="0"/>
              <a:t>Hypothesis</a:t>
            </a:r>
          </a:p>
        </p:txBody>
      </p:sp>
      <p:sp>
        <p:nvSpPr>
          <p:cNvPr id="6" name="Content Placeholder 5">
            <a:extLst>
              <a:ext uri="{FF2B5EF4-FFF2-40B4-BE49-F238E27FC236}">
                <a16:creationId xmlns:a16="http://schemas.microsoft.com/office/drawing/2014/main" id="{E6A70C62-5235-4A4A-BBE5-6310404679A8}"/>
              </a:ext>
            </a:extLst>
          </p:cNvPr>
          <p:cNvSpPr>
            <a:spLocks noGrp="1"/>
          </p:cNvSpPr>
          <p:nvPr>
            <p:ph idx="1"/>
          </p:nvPr>
        </p:nvSpPr>
        <p:spPr/>
        <p:txBody>
          <a:bodyPr/>
          <a:lstStyle/>
          <a:p>
            <a:pPr marL="514350" indent="-514350">
              <a:buFont typeface="+mj-lt"/>
              <a:buAutoNum type="alphaLcParenR"/>
            </a:pPr>
            <a:r>
              <a:rPr lang="en-US" dirty="0"/>
              <a:t>As a countries GDP/year rises their suicide totals will fall.</a:t>
            </a:r>
          </a:p>
          <a:p>
            <a:pPr marL="514350" indent="-514350">
              <a:buFont typeface="+mj-lt"/>
              <a:buAutoNum type="alphaLcParenR"/>
            </a:pPr>
            <a:endParaRPr lang="en-US" dirty="0"/>
          </a:p>
          <a:p>
            <a:pPr marL="514350" indent="-514350">
              <a:buFont typeface="+mj-lt"/>
              <a:buAutoNum type="alphaLcParenR"/>
            </a:pPr>
            <a:endParaRPr lang="en-US" dirty="0"/>
          </a:p>
          <a:p>
            <a:pPr marL="514350" indent="-514350">
              <a:buFont typeface="+mj-lt"/>
              <a:buAutoNum type="alphaLcParenR"/>
            </a:pPr>
            <a:r>
              <a:rPr lang="en-US" dirty="0"/>
              <a:t>As a countries GDP/capita rises their suicide totals will fall.</a:t>
            </a:r>
          </a:p>
          <a:p>
            <a:pPr marL="514350" indent="-514350">
              <a:buFont typeface="+mj-lt"/>
              <a:buAutoNum type="alphaLcParenR"/>
            </a:pPr>
            <a:endParaRPr lang="en-US" dirty="0"/>
          </a:p>
          <a:p>
            <a:pPr marL="514350" indent="-514350">
              <a:buFont typeface="+mj-lt"/>
              <a:buAutoNum type="alphaLcParenR"/>
            </a:pPr>
            <a:endParaRPr lang="en-US" dirty="0"/>
          </a:p>
          <a:p>
            <a:pPr marL="514350" indent="-514350">
              <a:buFont typeface="+mj-lt"/>
              <a:buAutoNum type="alphaLcParenR"/>
            </a:pPr>
            <a:r>
              <a:rPr lang="en-US" dirty="0"/>
              <a:t>As a countries Human Development Score (HDI) increases their suicide totals will fall.</a:t>
            </a:r>
          </a:p>
          <a:p>
            <a:pPr marL="514350" indent="-514350">
              <a:buFont typeface="+mj-lt"/>
              <a:buAutoNum type="alphaLcParenR"/>
            </a:pPr>
            <a:endParaRPr lang="en-US" dirty="0"/>
          </a:p>
        </p:txBody>
      </p:sp>
    </p:spTree>
    <p:extLst>
      <p:ext uri="{BB962C8B-B14F-4D97-AF65-F5344CB8AC3E}">
        <p14:creationId xmlns:p14="http://schemas.microsoft.com/office/powerpoint/2010/main" val="13450525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animEffect transition="in" filter="randombar(horizontal)">
                                      <p:cBhvr>
                                        <p:cTn id="11" dur="500"/>
                                        <p:tgtEl>
                                          <p:spTgt spid="6">
                                            <p:txEl>
                                              <p:pRg st="0" end="0"/>
                                            </p:txEl>
                                          </p:spTgt>
                                        </p:tgtEl>
                                      </p:cBhvr>
                                    </p:animEffect>
                                  </p:childTnLst>
                                </p:cTn>
                              </p:par>
                            </p:childTnLst>
                          </p:cTn>
                        </p:par>
                        <p:par>
                          <p:cTn id="12" fill="hold">
                            <p:stCondLst>
                              <p:cond delay="1000"/>
                            </p:stCondLst>
                            <p:childTnLst>
                              <p:par>
                                <p:cTn id="13" presetID="14" presetClass="entr" presetSubtype="10" fill="hold" grpId="0" nodeType="after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animEffect transition="in" filter="randombar(horizontal)">
                                      <p:cBhvr>
                                        <p:cTn id="15" dur="500"/>
                                        <p:tgtEl>
                                          <p:spTgt spid="6">
                                            <p:txEl>
                                              <p:pRg st="3" end="3"/>
                                            </p:txEl>
                                          </p:spTgt>
                                        </p:tgtEl>
                                      </p:cBhvr>
                                    </p:animEffect>
                                  </p:childTnLst>
                                </p:cTn>
                              </p:par>
                            </p:childTnLst>
                          </p:cTn>
                        </p:par>
                        <p:par>
                          <p:cTn id="16" fill="hold">
                            <p:stCondLst>
                              <p:cond delay="1500"/>
                            </p:stCondLst>
                            <p:childTnLst>
                              <p:par>
                                <p:cTn id="17" presetID="14" presetClass="entr" presetSubtype="10" fill="hold" grpId="0" nodeType="after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animEffect transition="in" filter="randombar(horizontal)">
                                      <p:cBhvr>
                                        <p:cTn id="19" dur="500"/>
                                        <p:tgtEl>
                                          <p:spTgt spid="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build="p"/>
    </p:bldLst>
  </p:timing>
</p:sld>
</file>

<file path=ppt/slides/slide30.xml><?xml version="1.0" encoding="utf-8"?>
<p:sld xmlns:a="http://schemas.openxmlformats.org/drawingml/2006/main" xmlns:r="http://schemas.openxmlformats.org/officeDocument/2006/relationships" xmlns:p="http://schemas.openxmlformats.org/presentationml/2006/main" show="0">
  <p:cSld>
    <p:bg>
      <p:bgPr>
        <a:blipFill dpi="0" rotWithShape="1">
          <a:blip r:embed="rId2">
            <a:alphaModFix amt="32000"/>
            <a:lum/>
          </a:blip>
          <a:srcRect/>
          <a:stretch>
            <a:fillRect t="-9000" b="-9000"/>
          </a:stretch>
        </a:blip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E944416-A614-4448-8F73-1065479B76E3}"/>
              </a:ext>
            </a:extLst>
          </p:cNvPr>
          <p:cNvSpPr>
            <a:spLocks noGrp="1"/>
          </p:cNvSpPr>
          <p:nvPr>
            <p:ph type="title"/>
          </p:nvPr>
        </p:nvSpPr>
        <p:spPr/>
        <p:txBody>
          <a:bodyPr/>
          <a:lstStyle/>
          <a:p>
            <a:pPr algn="ctr"/>
            <a:r>
              <a:rPr lang="en-US" dirty="0"/>
              <a:t>Suicides by Age Group</a:t>
            </a:r>
            <a:br>
              <a:rPr lang="en-US" dirty="0"/>
            </a:br>
            <a:r>
              <a:rPr lang="en-US" sz="2000" dirty="0"/>
              <a:t>SUMMARY</a:t>
            </a:r>
            <a:endParaRPr lang="en-US" dirty="0"/>
          </a:p>
        </p:txBody>
      </p:sp>
      <p:sp>
        <p:nvSpPr>
          <p:cNvPr id="6" name="Content Placeholder 5">
            <a:extLst>
              <a:ext uri="{FF2B5EF4-FFF2-40B4-BE49-F238E27FC236}">
                <a16:creationId xmlns:a16="http://schemas.microsoft.com/office/drawing/2014/main" id="{5A015952-948F-49AB-A93E-B9BC220A7B2D}"/>
              </a:ext>
            </a:extLst>
          </p:cNvPr>
          <p:cNvSpPr>
            <a:spLocks noGrp="1"/>
          </p:cNvSpPr>
          <p:nvPr>
            <p:ph idx="1"/>
          </p:nvPr>
        </p:nvSpPr>
        <p:spPr>
          <a:xfrm>
            <a:off x="838200" y="1825625"/>
            <a:ext cx="10515600" cy="2206048"/>
          </a:xfrm>
        </p:spPr>
        <p:txBody>
          <a:bodyPr>
            <a:normAutofit lnSpcReduction="10000"/>
          </a:bodyPr>
          <a:lstStyle/>
          <a:p>
            <a:r>
              <a:rPr lang="en-US" dirty="0"/>
              <a:t>Each age group has statistically different medians.</a:t>
            </a:r>
          </a:p>
          <a:p>
            <a:r>
              <a:rPr lang="en-US" dirty="0"/>
              <a:t>Year over year age groups experiences suicides at different rates. </a:t>
            </a:r>
          </a:p>
          <a:p>
            <a:r>
              <a:rPr lang="en-US" dirty="0"/>
              <a:t>Occasionally in a single year two very distinct age groups can simultaneous shift their trends to produce an accepted null hypothesis. </a:t>
            </a:r>
          </a:p>
        </p:txBody>
      </p:sp>
    </p:spTree>
    <p:extLst>
      <p:ext uri="{BB962C8B-B14F-4D97-AF65-F5344CB8AC3E}">
        <p14:creationId xmlns:p14="http://schemas.microsoft.com/office/powerpoint/2010/main" val="47712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animEffect transition="in" filter="randombar(horizontal)">
                                      <p:cBhvr>
                                        <p:cTn id="11" dur="500"/>
                                        <p:tgtEl>
                                          <p:spTgt spid="6">
                                            <p:txEl>
                                              <p:pRg st="0" end="0"/>
                                            </p:txEl>
                                          </p:spTgt>
                                        </p:tgtEl>
                                      </p:cBhvr>
                                    </p:animEffect>
                                  </p:childTnLst>
                                </p:cTn>
                              </p:par>
                            </p:childTnLst>
                          </p:cTn>
                        </p:par>
                        <p:par>
                          <p:cTn id="12" fill="hold">
                            <p:stCondLst>
                              <p:cond delay="1000"/>
                            </p:stCondLst>
                            <p:childTnLst>
                              <p:par>
                                <p:cTn id="13" presetID="14" presetClass="entr" presetSubtype="10" fill="hold" grpId="0" nodeType="afterEffect">
                                  <p:stCondLst>
                                    <p:cond delay="0"/>
                                  </p:stCondLst>
                                  <p:childTnLst>
                                    <p:set>
                                      <p:cBhvr>
                                        <p:cTn id="14" dur="1" fill="hold">
                                          <p:stCondLst>
                                            <p:cond delay="0"/>
                                          </p:stCondLst>
                                        </p:cTn>
                                        <p:tgtEl>
                                          <p:spTgt spid="6">
                                            <p:txEl>
                                              <p:pRg st="1" end="1"/>
                                            </p:txEl>
                                          </p:spTgt>
                                        </p:tgtEl>
                                        <p:attrNameLst>
                                          <p:attrName>style.visibility</p:attrName>
                                        </p:attrNameLst>
                                      </p:cBhvr>
                                      <p:to>
                                        <p:strVal val="visible"/>
                                      </p:to>
                                    </p:set>
                                    <p:animEffect transition="in" filter="randombar(horizontal)">
                                      <p:cBhvr>
                                        <p:cTn id="15" dur="500"/>
                                        <p:tgtEl>
                                          <p:spTgt spid="6">
                                            <p:txEl>
                                              <p:pRg st="1" end="1"/>
                                            </p:txEl>
                                          </p:spTgt>
                                        </p:tgtEl>
                                      </p:cBhvr>
                                    </p:animEffect>
                                  </p:childTnLst>
                                </p:cTn>
                              </p:par>
                            </p:childTnLst>
                          </p:cTn>
                        </p:par>
                        <p:par>
                          <p:cTn id="16" fill="hold">
                            <p:stCondLst>
                              <p:cond delay="1500"/>
                            </p:stCondLst>
                            <p:childTnLst>
                              <p:par>
                                <p:cTn id="17" presetID="14" presetClass="entr" presetSubtype="10" fill="hold" grpId="0" nodeType="after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animEffect transition="in" filter="randombar(horizontal)">
                                      <p:cBhvr>
                                        <p:cTn id="19"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5000"/>
            <a:lum/>
          </a:blip>
          <a:srcRect/>
          <a:stretch>
            <a:fillRect l="-13000" t="-20000" r="17000" b="-1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696CF3-E562-4176-81F9-54326FFF6367}"/>
              </a:ext>
            </a:extLst>
          </p:cNvPr>
          <p:cNvSpPr>
            <a:spLocks noGrp="1"/>
          </p:cNvSpPr>
          <p:nvPr>
            <p:ph type="title"/>
          </p:nvPr>
        </p:nvSpPr>
        <p:spPr>
          <a:xfrm>
            <a:off x="839788" y="457200"/>
            <a:ext cx="3932237" cy="723207"/>
          </a:xfrm>
        </p:spPr>
        <p:txBody>
          <a:bodyPr/>
          <a:lstStyle/>
          <a:p>
            <a:pPr algn="ctr"/>
            <a:r>
              <a:rPr lang="en-US" dirty="0"/>
              <a:t>Suicides by GDP/year</a:t>
            </a:r>
          </a:p>
        </p:txBody>
      </p:sp>
      <p:pic>
        <p:nvPicPr>
          <p:cNvPr id="6" name="Content Placeholder 5">
            <a:extLst>
              <a:ext uri="{FF2B5EF4-FFF2-40B4-BE49-F238E27FC236}">
                <a16:creationId xmlns:a16="http://schemas.microsoft.com/office/drawing/2014/main" id="{450A79FD-0A02-4EDF-B2FF-45DB24AE052E}"/>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249441" y="1795235"/>
            <a:ext cx="6039693" cy="3258005"/>
          </a:xfrm>
        </p:spPr>
      </p:pic>
      <p:sp>
        <p:nvSpPr>
          <p:cNvPr id="4" name="Text Placeholder 3">
            <a:extLst>
              <a:ext uri="{FF2B5EF4-FFF2-40B4-BE49-F238E27FC236}">
                <a16:creationId xmlns:a16="http://schemas.microsoft.com/office/drawing/2014/main" id="{597B3486-1628-42FB-878E-6D43B6F2C2AA}"/>
              </a:ext>
            </a:extLst>
          </p:cNvPr>
          <p:cNvSpPr>
            <a:spLocks noGrp="1"/>
          </p:cNvSpPr>
          <p:nvPr>
            <p:ph type="body" sz="half" idx="2"/>
          </p:nvPr>
        </p:nvSpPr>
        <p:spPr>
          <a:xfrm>
            <a:off x="701242" y="3172690"/>
            <a:ext cx="3932237" cy="831273"/>
          </a:xfrm>
        </p:spPr>
        <p:txBody>
          <a:bodyPr/>
          <a:lstStyle/>
          <a:p>
            <a:pPr marL="285750" indent="-285750">
              <a:buFont typeface="Arial" panose="020B0604020202020204" pitchFamily="34" charset="0"/>
              <a:buChar char="•"/>
            </a:pPr>
            <a:r>
              <a:rPr lang="en-US" dirty="0"/>
              <a:t>The GDP range $46,919,625(Kiribati) to $18,120,714,000,000 (US). </a:t>
            </a:r>
          </a:p>
          <a:p>
            <a:endParaRPr lang="en-US" dirty="0"/>
          </a:p>
        </p:txBody>
      </p:sp>
    </p:spTree>
    <p:extLst>
      <p:ext uri="{BB962C8B-B14F-4D97-AF65-F5344CB8AC3E}">
        <p14:creationId xmlns:p14="http://schemas.microsoft.com/office/powerpoint/2010/main" val="1517668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up)">
                                      <p:cBhvr>
                                        <p:cTn id="11" dur="500"/>
                                        <p:tgtEl>
                                          <p:spTgt spid="6"/>
                                        </p:tgtEl>
                                      </p:cBhvr>
                                    </p:animEffect>
                                  </p:childTnLst>
                                </p:cTn>
                              </p:par>
                            </p:childTnLst>
                          </p:cTn>
                        </p:par>
                        <p:par>
                          <p:cTn id="12" fill="hold">
                            <p:stCondLst>
                              <p:cond delay="1000"/>
                            </p:stCondLst>
                            <p:childTnLst>
                              <p:par>
                                <p:cTn id="13" presetID="42" presetClass="entr" presetSubtype="0" fill="hold" grpId="0" nodeType="after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animEffect transition="in" filter="fade">
                                      <p:cBhvr>
                                        <p:cTn id="15" dur="1000"/>
                                        <p:tgtEl>
                                          <p:spTgt spid="4">
                                            <p:txEl>
                                              <p:pRg st="0" end="0"/>
                                            </p:txEl>
                                          </p:spTgt>
                                        </p:tgtEl>
                                      </p:cBhvr>
                                    </p:animEffect>
                                    <p:anim calcmode="lin" valueType="num">
                                      <p:cBhvr>
                                        <p:cTn id="16"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17"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5000"/>
            <a:lum/>
          </a:blip>
          <a:srcRect/>
          <a:stretch>
            <a:fillRect t="-10000" b="-17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3A2FF-84B5-4C5B-9674-B47565D65FD6}"/>
              </a:ext>
            </a:extLst>
          </p:cNvPr>
          <p:cNvSpPr>
            <a:spLocks noGrp="1"/>
          </p:cNvSpPr>
          <p:nvPr>
            <p:ph type="title"/>
          </p:nvPr>
        </p:nvSpPr>
        <p:spPr/>
        <p:txBody>
          <a:bodyPr>
            <a:normAutofit/>
          </a:bodyPr>
          <a:lstStyle/>
          <a:p>
            <a:pPr algn="ctr"/>
            <a:r>
              <a:rPr lang="en-US" dirty="0"/>
              <a:t>Suicides by GDP/year</a:t>
            </a:r>
            <a:br>
              <a:rPr lang="en-US" dirty="0"/>
            </a:br>
            <a:r>
              <a:rPr lang="en-US" sz="1600" dirty="0"/>
              <a:t>2015</a:t>
            </a:r>
          </a:p>
        </p:txBody>
      </p:sp>
      <p:sp>
        <p:nvSpPr>
          <p:cNvPr id="5" name="Text Placeholder 4">
            <a:extLst>
              <a:ext uri="{FF2B5EF4-FFF2-40B4-BE49-F238E27FC236}">
                <a16:creationId xmlns:a16="http://schemas.microsoft.com/office/drawing/2014/main" id="{D1CD08AC-D1EF-411B-9A51-815FE87C0B02}"/>
              </a:ext>
            </a:extLst>
          </p:cNvPr>
          <p:cNvSpPr>
            <a:spLocks noGrp="1"/>
          </p:cNvSpPr>
          <p:nvPr>
            <p:ph type="body" idx="1"/>
          </p:nvPr>
        </p:nvSpPr>
        <p:spPr>
          <a:xfrm>
            <a:off x="839788" y="1681163"/>
            <a:ext cx="5157787" cy="1325562"/>
          </a:xfrm>
        </p:spPr>
        <p:txBody>
          <a:bodyPr>
            <a:normAutofit fontScale="85000" lnSpcReduction="20000"/>
          </a:bodyPr>
          <a:lstStyle/>
          <a:p>
            <a:r>
              <a:rPr lang="en-US" dirty="0"/>
              <a:t>TOP</a:t>
            </a:r>
          </a:p>
          <a:p>
            <a:pPr marL="342900" indent="-342900">
              <a:buFont typeface="Arial" panose="020B0604020202020204" pitchFamily="34" charset="0"/>
              <a:buChar char="•"/>
            </a:pPr>
            <a:r>
              <a:rPr lang="en-US" dirty="0"/>
              <a:t>United States, Japan, Germany, United Kingdom, Italy</a:t>
            </a:r>
          </a:p>
          <a:p>
            <a:pPr marL="342900" indent="-342900">
              <a:buFont typeface="Arial" panose="020B0604020202020204" pitchFamily="34" charset="0"/>
              <a:buChar char="•"/>
            </a:pPr>
            <a:r>
              <a:rPr lang="en-US" dirty="0"/>
              <a:t>Total Suicides: 86,267</a:t>
            </a:r>
          </a:p>
        </p:txBody>
      </p:sp>
      <p:sp>
        <p:nvSpPr>
          <p:cNvPr id="7" name="Text Placeholder 6">
            <a:extLst>
              <a:ext uri="{FF2B5EF4-FFF2-40B4-BE49-F238E27FC236}">
                <a16:creationId xmlns:a16="http://schemas.microsoft.com/office/drawing/2014/main" id="{47854B1F-139F-446E-8AC3-20C1CE99B244}"/>
              </a:ext>
            </a:extLst>
          </p:cNvPr>
          <p:cNvSpPr>
            <a:spLocks noGrp="1"/>
          </p:cNvSpPr>
          <p:nvPr>
            <p:ph type="body" sz="quarter" idx="3"/>
          </p:nvPr>
        </p:nvSpPr>
        <p:spPr>
          <a:xfrm>
            <a:off x="6172200" y="1681163"/>
            <a:ext cx="5183188" cy="1325562"/>
          </a:xfrm>
        </p:spPr>
        <p:txBody>
          <a:bodyPr>
            <a:normAutofit fontScale="85000" lnSpcReduction="20000"/>
          </a:bodyPr>
          <a:lstStyle/>
          <a:p>
            <a:r>
              <a:rPr lang="en-US" dirty="0"/>
              <a:t>BOTTOM</a:t>
            </a:r>
          </a:p>
          <a:p>
            <a:pPr marL="342900" indent="-342900">
              <a:buFont typeface="Arial" panose="020B0604020202020204" pitchFamily="34" charset="0"/>
              <a:buChar char="•"/>
            </a:pPr>
            <a:r>
              <a:rPr lang="en-US" dirty="0"/>
              <a:t>Saint Vincent and Grenadines, Grenada, Antigua and Barbuda, Seychelles, Belize</a:t>
            </a:r>
          </a:p>
          <a:p>
            <a:pPr marL="342900" indent="-342900">
              <a:buFont typeface="Arial" panose="020B0604020202020204" pitchFamily="34" charset="0"/>
              <a:buChar char="•"/>
            </a:pPr>
            <a:r>
              <a:rPr lang="en-US" dirty="0"/>
              <a:t>Total Suicides: 37</a:t>
            </a:r>
          </a:p>
        </p:txBody>
      </p:sp>
      <p:pic>
        <p:nvPicPr>
          <p:cNvPr id="8" name="Content Placeholder 7">
            <a:extLst>
              <a:ext uri="{FF2B5EF4-FFF2-40B4-BE49-F238E27FC236}">
                <a16:creationId xmlns:a16="http://schemas.microsoft.com/office/drawing/2014/main" id="{0608A8BA-8697-4266-97B3-63DE741821EC}"/>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839788" y="3229365"/>
            <a:ext cx="5157787" cy="3628635"/>
          </a:xfrm>
        </p:spPr>
      </p:pic>
      <p:pic>
        <p:nvPicPr>
          <p:cNvPr id="12" name="Content Placeholder 11">
            <a:extLst>
              <a:ext uri="{FF2B5EF4-FFF2-40B4-BE49-F238E27FC236}">
                <a16:creationId xmlns:a16="http://schemas.microsoft.com/office/drawing/2014/main" id="{67124B6D-D239-4512-8622-A32402403F84}"/>
              </a:ext>
            </a:extLst>
          </p:cNvPr>
          <p:cNvPicPr>
            <a:picLocks noGrp="1" noChangeAspect="1"/>
          </p:cNvPicPr>
          <p:nvPr>
            <p:ph sz="quarter" idx="4"/>
          </p:nvPr>
        </p:nvPicPr>
        <p:blipFill>
          <a:blip r:embed="rId4">
            <a:extLst>
              <a:ext uri="{28A0092B-C50C-407E-A947-70E740481C1C}">
                <a14:useLocalDpi xmlns:a14="http://schemas.microsoft.com/office/drawing/2010/main" val="0"/>
              </a:ext>
            </a:extLst>
          </a:blip>
          <a:stretch>
            <a:fillRect/>
          </a:stretch>
        </p:blipFill>
        <p:spPr>
          <a:xfrm>
            <a:off x="6172200" y="3181530"/>
            <a:ext cx="5183188" cy="3628635"/>
          </a:xfrm>
        </p:spPr>
      </p:pic>
    </p:spTree>
    <p:extLst>
      <p:ext uri="{BB962C8B-B14F-4D97-AF65-F5344CB8AC3E}">
        <p14:creationId xmlns:p14="http://schemas.microsoft.com/office/powerpoint/2010/main" val="41752603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animEffect transition="in" filter="randombar(horizontal)">
                                      <p:cBhvr>
                                        <p:cTn id="11" dur="500"/>
                                        <p:tgtEl>
                                          <p:spTgt spid="5">
                                            <p:txEl>
                                              <p:pRg st="0" end="0"/>
                                            </p:txEl>
                                          </p:spTgt>
                                        </p:tgtEl>
                                      </p:cBhvr>
                                    </p:animEffect>
                                  </p:childTnLst>
                                </p:cTn>
                              </p:par>
                            </p:childTnLst>
                          </p:cTn>
                        </p:par>
                        <p:par>
                          <p:cTn id="12" fill="hold">
                            <p:stCondLst>
                              <p:cond delay="1000"/>
                            </p:stCondLst>
                            <p:childTnLst>
                              <p:par>
                                <p:cTn id="13" presetID="14" presetClass="entr" presetSubtype="10" fill="hold" grpId="0" nodeType="after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animEffect transition="in" filter="randombar(horizontal)">
                                      <p:cBhvr>
                                        <p:cTn id="15" dur="500"/>
                                        <p:tgtEl>
                                          <p:spTgt spid="5">
                                            <p:txEl>
                                              <p:pRg st="1" end="1"/>
                                            </p:txEl>
                                          </p:spTgt>
                                        </p:tgtEl>
                                      </p:cBhvr>
                                    </p:animEffect>
                                  </p:childTnLst>
                                </p:cTn>
                              </p:par>
                            </p:childTnLst>
                          </p:cTn>
                        </p:par>
                        <p:par>
                          <p:cTn id="16" fill="hold">
                            <p:stCondLst>
                              <p:cond delay="1500"/>
                            </p:stCondLst>
                            <p:childTnLst>
                              <p:par>
                                <p:cTn id="17" presetID="14" presetClass="entr" presetSubtype="10" fill="hold" grpId="0" nodeType="after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Effect transition="in" filter="randombar(horizontal)">
                                      <p:cBhvr>
                                        <p:cTn id="19" dur="500"/>
                                        <p:tgtEl>
                                          <p:spTgt spid="5">
                                            <p:txEl>
                                              <p:pRg st="2" end="2"/>
                                            </p:txEl>
                                          </p:spTgt>
                                        </p:tgtEl>
                                      </p:cBhvr>
                                    </p:animEffect>
                                  </p:childTnLst>
                                </p:cTn>
                              </p:par>
                            </p:childTnLst>
                          </p:cTn>
                        </p:par>
                        <p:par>
                          <p:cTn id="20" fill="hold">
                            <p:stCondLst>
                              <p:cond delay="2000"/>
                            </p:stCondLst>
                            <p:childTnLst>
                              <p:par>
                                <p:cTn id="21" presetID="14" presetClass="entr" presetSubtype="10" fill="hold" grpId="0" nodeType="afterEffect">
                                  <p:stCondLst>
                                    <p:cond delay="0"/>
                                  </p:stCondLst>
                                  <p:childTnLst>
                                    <p:set>
                                      <p:cBhvr>
                                        <p:cTn id="22" dur="1" fill="hold">
                                          <p:stCondLst>
                                            <p:cond delay="0"/>
                                          </p:stCondLst>
                                        </p:cTn>
                                        <p:tgtEl>
                                          <p:spTgt spid="7">
                                            <p:txEl>
                                              <p:pRg st="0" end="0"/>
                                            </p:txEl>
                                          </p:spTgt>
                                        </p:tgtEl>
                                        <p:attrNameLst>
                                          <p:attrName>style.visibility</p:attrName>
                                        </p:attrNameLst>
                                      </p:cBhvr>
                                      <p:to>
                                        <p:strVal val="visible"/>
                                      </p:to>
                                    </p:set>
                                    <p:animEffect transition="in" filter="randombar(horizontal)">
                                      <p:cBhvr>
                                        <p:cTn id="23" dur="500"/>
                                        <p:tgtEl>
                                          <p:spTgt spid="7">
                                            <p:txEl>
                                              <p:pRg st="0" end="0"/>
                                            </p:txEl>
                                          </p:spTgt>
                                        </p:tgtEl>
                                      </p:cBhvr>
                                    </p:animEffect>
                                  </p:childTnLst>
                                </p:cTn>
                              </p:par>
                            </p:childTnLst>
                          </p:cTn>
                        </p:par>
                        <p:par>
                          <p:cTn id="24" fill="hold">
                            <p:stCondLst>
                              <p:cond delay="2500"/>
                            </p:stCondLst>
                            <p:childTnLst>
                              <p:par>
                                <p:cTn id="25" presetID="14" presetClass="entr" presetSubtype="10" fill="hold" grpId="0" nodeType="afterEffect">
                                  <p:stCondLst>
                                    <p:cond delay="0"/>
                                  </p:stCondLst>
                                  <p:childTnLst>
                                    <p:set>
                                      <p:cBhvr>
                                        <p:cTn id="26" dur="1" fill="hold">
                                          <p:stCondLst>
                                            <p:cond delay="0"/>
                                          </p:stCondLst>
                                        </p:cTn>
                                        <p:tgtEl>
                                          <p:spTgt spid="7">
                                            <p:txEl>
                                              <p:pRg st="1" end="1"/>
                                            </p:txEl>
                                          </p:spTgt>
                                        </p:tgtEl>
                                        <p:attrNameLst>
                                          <p:attrName>style.visibility</p:attrName>
                                        </p:attrNameLst>
                                      </p:cBhvr>
                                      <p:to>
                                        <p:strVal val="visible"/>
                                      </p:to>
                                    </p:set>
                                    <p:animEffect transition="in" filter="randombar(horizontal)">
                                      <p:cBhvr>
                                        <p:cTn id="27" dur="500"/>
                                        <p:tgtEl>
                                          <p:spTgt spid="7">
                                            <p:txEl>
                                              <p:pRg st="1" end="1"/>
                                            </p:txEl>
                                          </p:spTgt>
                                        </p:tgtEl>
                                      </p:cBhvr>
                                    </p:animEffect>
                                  </p:childTnLst>
                                </p:cTn>
                              </p:par>
                            </p:childTnLst>
                          </p:cTn>
                        </p:par>
                        <p:par>
                          <p:cTn id="28" fill="hold">
                            <p:stCondLst>
                              <p:cond delay="3000"/>
                            </p:stCondLst>
                            <p:childTnLst>
                              <p:par>
                                <p:cTn id="29" presetID="14" presetClass="entr" presetSubtype="10" fill="hold" grpId="0" nodeType="afterEffect">
                                  <p:stCondLst>
                                    <p:cond delay="0"/>
                                  </p:stCondLst>
                                  <p:childTnLst>
                                    <p:set>
                                      <p:cBhvr>
                                        <p:cTn id="30" dur="1" fill="hold">
                                          <p:stCondLst>
                                            <p:cond delay="0"/>
                                          </p:stCondLst>
                                        </p:cTn>
                                        <p:tgtEl>
                                          <p:spTgt spid="7">
                                            <p:txEl>
                                              <p:pRg st="2" end="2"/>
                                            </p:txEl>
                                          </p:spTgt>
                                        </p:tgtEl>
                                        <p:attrNameLst>
                                          <p:attrName>style.visibility</p:attrName>
                                        </p:attrNameLst>
                                      </p:cBhvr>
                                      <p:to>
                                        <p:strVal val="visible"/>
                                      </p:to>
                                    </p:set>
                                    <p:animEffect transition="in" filter="randombar(horizontal)">
                                      <p:cBhvr>
                                        <p:cTn id="31" dur="500"/>
                                        <p:tgtEl>
                                          <p:spTgt spid="7">
                                            <p:txEl>
                                              <p:pRg st="2" end="2"/>
                                            </p:txEl>
                                          </p:spTgt>
                                        </p:tgtEl>
                                      </p:cBhvr>
                                    </p:animEffect>
                                  </p:childTnLst>
                                </p:cTn>
                              </p:par>
                            </p:childTnLst>
                          </p:cTn>
                        </p:par>
                        <p:par>
                          <p:cTn id="32" fill="hold">
                            <p:stCondLst>
                              <p:cond delay="3500"/>
                            </p:stCondLst>
                            <p:childTnLst>
                              <p:par>
                                <p:cTn id="33" presetID="14" presetClass="entr" presetSubtype="10" fill="hold" nodeType="after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randombar(horizontal)">
                                      <p:cBhvr>
                                        <p:cTn id="35" dur="500"/>
                                        <p:tgtEl>
                                          <p:spTgt spid="8"/>
                                        </p:tgtEl>
                                      </p:cBhvr>
                                    </p:animEffect>
                                  </p:childTnLst>
                                </p:cTn>
                              </p:par>
                            </p:childTnLst>
                          </p:cTn>
                        </p:par>
                        <p:par>
                          <p:cTn id="36" fill="hold">
                            <p:stCondLst>
                              <p:cond delay="4000"/>
                            </p:stCondLst>
                            <p:childTnLst>
                              <p:par>
                                <p:cTn id="37" presetID="14" presetClass="entr" presetSubtype="10" fill="hold" nodeType="after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randombar(horizontal)">
                                      <p:cBhvr>
                                        <p:cTn id="39"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build="p"/>
      <p:bldP spid="7"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0000"/>
            <a:lum/>
          </a:blip>
          <a:srcRect/>
          <a:stretch>
            <a:fillRect l="-20000" t="-5000" r="-20000" b="-9000"/>
          </a:stretch>
        </a:blip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30BA3CB-FA32-4541-9D2A-1A98270A840D}"/>
              </a:ext>
            </a:extLst>
          </p:cNvPr>
          <p:cNvSpPr>
            <a:spLocks noGrp="1"/>
          </p:cNvSpPr>
          <p:nvPr>
            <p:ph type="title"/>
          </p:nvPr>
        </p:nvSpPr>
        <p:spPr/>
        <p:txBody>
          <a:bodyPr/>
          <a:lstStyle/>
          <a:p>
            <a:pPr algn="ctr"/>
            <a:r>
              <a:rPr lang="en-US" dirty="0"/>
              <a:t>Suicides by GDP/year</a:t>
            </a:r>
            <a:br>
              <a:rPr lang="en-US" dirty="0"/>
            </a:br>
            <a:r>
              <a:rPr lang="en-US" sz="1600" dirty="0"/>
              <a:t>2015</a:t>
            </a:r>
          </a:p>
        </p:txBody>
      </p:sp>
      <p:sp>
        <p:nvSpPr>
          <p:cNvPr id="18" name="Content Placeholder 17">
            <a:extLst>
              <a:ext uri="{FF2B5EF4-FFF2-40B4-BE49-F238E27FC236}">
                <a16:creationId xmlns:a16="http://schemas.microsoft.com/office/drawing/2014/main" id="{67AEB732-AB98-45AF-9581-8B571AF2DA60}"/>
              </a:ext>
            </a:extLst>
          </p:cNvPr>
          <p:cNvSpPr>
            <a:spLocks noGrp="1"/>
          </p:cNvSpPr>
          <p:nvPr>
            <p:ph idx="1"/>
          </p:nvPr>
        </p:nvSpPr>
        <p:spPr>
          <a:xfrm>
            <a:off x="838200" y="1809583"/>
            <a:ext cx="10515600" cy="4302459"/>
          </a:xfrm>
        </p:spPr>
        <p:txBody>
          <a:bodyPr>
            <a:normAutofit/>
          </a:bodyPr>
          <a:lstStyle/>
          <a:p>
            <a:r>
              <a:rPr lang="en-US" sz="3200" dirty="0"/>
              <a:t>Mann-Whitney results</a:t>
            </a:r>
          </a:p>
          <a:p>
            <a:pPr lvl="1"/>
            <a:r>
              <a:rPr lang="en-US" sz="2000" dirty="0"/>
              <a:t>Statistic = 5.5, </a:t>
            </a:r>
            <a:r>
              <a:rPr lang="en-US" sz="2600" b="1" dirty="0"/>
              <a:t>p-value = 3.028692260654975e-22</a:t>
            </a:r>
          </a:p>
          <a:p>
            <a:endParaRPr lang="en-US" sz="2400" dirty="0"/>
          </a:p>
          <a:p>
            <a:r>
              <a:rPr lang="en-US" sz="3200" dirty="0"/>
              <a:t>Kruskal-Wallis results </a:t>
            </a:r>
          </a:p>
          <a:p>
            <a:pPr lvl="1"/>
            <a:r>
              <a:rPr lang="en-US" sz="2000" dirty="0"/>
              <a:t>Statistic = 92.76080296335026, </a:t>
            </a:r>
            <a:r>
              <a:rPr lang="en-US" sz="2600" b="1" dirty="0"/>
              <a:t>p-value = 5.901242304078644e-22</a:t>
            </a:r>
          </a:p>
          <a:p>
            <a:pPr marL="0" indent="0">
              <a:buNone/>
            </a:pPr>
            <a:endParaRPr lang="en-US" sz="2400" dirty="0"/>
          </a:p>
          <a:p>
            <a:pPr marL="0" indent="0">
              <a:buNone/>
            </a:pPr>
            <a:endParaRPr lang="en-US" sz="2400" dirty="0"/>
          </a:p>
          <a:p>
            <a:r>
              <a:rPr lang="en-US" sz="2200" dirty="0"/>
              <a:t>The 95% confidence interval ranges from </a:t>
            </a:r>
            <a:r>
              <a:rPr lang="en-US" sz="2200" b="1" dirty="0"/>
              <a:t>-1992.988 to -881.345</a:t>
            </a:r>
            <a:r>
              <a:rPr lang="en-US" sz="2200" dirty="0"/>
              <a:t>. </a:t>
            </a:r>
          </a:p>
        </p:txBody>
      </p:sp>
    </p:spTree>
    <p:extLst>
      <p:ext uri="{BB962C8B-B14F-4D97-AF65-F5344CB8AC3E}">
        <p14:creationId xmlns:p14="http://schemas.microsoft.com/office/powerpoint/2010/main" val="1858100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8">
                                            <p:txEl>
                                              <p:pRg st="0" end="0"/>
                                            </p:txEl>
                                          </p:spTgt>
                                        </p:tgtEl>
                                        <p:attrNameLst>
                                          <p:attrName>style.visibility</p:attrName>
                                        </p:attrNameLst>
                                      </p:cBhvr>
                                      <p:to>
                                        <p:strVal val="visible"/>
                                      </p:to>
                                    </p:set>
                                    <p:animEffect transition="in" filter="fade">
                                      <p:cBhvr>
                                        <p:cTn id="11" dur="500"/>
                                        <p:tgtEl>
                                          <p:spTgt spid="18">
                                            <p:txEl>
                                              <p:pRg st="0" end="0"/>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8">
                                            <p:txEl>
                                              <p:pRg st="1" end="1"/>
                                            </p:txEl>
                                          </p:spTgt>
                                        </p:tgtEl>
                                        <p:attrNameLst>
                                          <p:attrName>style.visibility</p:attrName>
                                        </p:attrNameLst>
                                      </p:cBhvr>
                                      <p:to>
                                        <p:strVal val="visible"/>
                                      </p:to>
                                    </p:set>
                                    <p:animEffect transition="in" filter="fade">
                                      <p:cBhvr>
                                        <p:cTn id="15" dur="500"/>
                                        <p:tgtEl>
                                          <p:spTgt spid="18">
                                            <p:txEl>
                                              <p:pRg st="1" end="1"/>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8">
                                            <p:txEl>
                                              <p:pRg st="3" end="3"/>
                                            </p:txEl>
                                          </p:spTgt>
                                        </p:tgtEl>
                                        <p:attrNameLst>
                                          <p:attrName>style.visibility</p:attrName>
                                        </p:attrNameLst>
                                      </p:cBhvr>
                                      <p:to>
                                        <p:strVal val="visible"/>
                                      </p:to>
                                    </p:set>
                                    <p:animEffect transition="in" filter="fade">
                                      <p:cBhvr>
                                        <p:cTn id="19" dur="500"/>
                                        <p:tgtEl>
                                          <p:spTgt spid="18">
                                            <p:txEl>
                                              <p:pRg st="3" end="3"/>
                                            </p:txEl>
                                          </p:spTgt>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18">
                                            <p:txEl>
                                              <p:pRg st="4" end="4"/>
                                            </p:txEl>
                                          </p:spTgt>
                                        </p:tgtEl>
                                        <p:attrNameLst>
                                          <p:attrName>style.visibility</p:attrName>
                                        </p:attrNameLst>
                                      </p:cBhvr>
                                      <p:to>
                                        <p:strVal val="visible"/>
                                      </p:to>
                                    </p:set>
                                    <p:animEffect transition="in" filter="fade">
                                      <p:cBhvr>
                                        <p:cTn id="23" dur="500"/>
                                        <p:tgtEl>
                                          <p:spTgt spid="18">
                                            <p:txEl>
                                              <p:pRg st="4" end="4"/>
                                            </p:txEl>
                                          </p:spTgt>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18">
                                            <p:txEl>
                                              <p:pRg st="7" end="7"/>
                                            </p:txEl>
                                          </p:spTgt>
                                        </p:tgtEl>
                                        <p:attrNameLst>
                                          <p:attrName>style.visibility</p:attrName>
                                        </p:attrNameLst>
                                      </p:cBhvr>
                                      <p:to>
                                        <p:strVal val="visible"/>
                                      </p:to>
                                    </p:set>
                                    <p:animEffect transition="in" filter="fade">
                                      <p:cBhvr>
                                        <p:cTn id="27" dur="500"/>
                                        <p:tgtEl>
                                          <p:spTgt spid="18">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8"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0000"/>
            <a:lum/>
          </a:blip>
          <a:srcRect/>
          <a:stretch>
            <a:fillRect l="-16000" t="-53000" r="-16000" b="-34000"/>
          </a:stretch>
        </a:blipFill>
        <a:effectLst/>
      </p:bgPr>
    </p:bg>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AD71CEBC-2F18-4831-85B4-55B29E2612E6}"/>
              </a:ext>
            </a:extLst>
          </p:cNvPr>
          <p:cNvSpPr>
            <a:spLocks noGrp="1"/>
          </p:cNvSpPr>
          <p:nvPr>
            <p:ph type="title"/>
          </p:nvPr>
        </p:nvSpPr>
        <p:spPr/>
        <p:txBody>
          <a:bodyPr/>
          <a:lstStyle/>
          <a:p>
            <a:pPr algn="ctr"/>
            <a:r>
              <a:rPr lang="en-US" dirty="0"/>
              <a:t>Suicides by GDP/year</a:t>
            </a:r>
            <a:br>
              <a:rPr lang="en-US" dirty="0"/>
            </a:br>
            <a:r>
              <a:rPr lang="en-US" sz="1600" dirty="0"/>
              <a:t>1993</a:t>
            </a:r>
            <a:endParaRPr lang="en-US" dirty="0"/>
          </a:p>
        </p:txBody>
      </p:sp>
      <p:sp>
        <p:nvSpPr>
          <p:cNvPr id="11" name="Text Placeholder 10">
            <a:extLst>
              <a:ext uri="{FF2B5EF4-FFF2-40B4-BE49-F238E27FC236}">
                <a16:creationId xmlns:a16="http://schemas.microsoft.com/office/drawing/2014/main" id="{526ADA30-5E16-4E02-81DC-46E0FE712F7D}"/>
              </a:ext>
            </a:extLst>
          </p:cNvPr>
          <p:cNvSpPr>
            <a:spLocks noGrp="1"/>
          </p:cNvSpPr>
          <p:nvPr>
            <p:ph type="body" idx="1"/>
          </p:nvPr>
        </p:nvSpPr>
        <p:spPr>
          <a:xfrm>
            <a:off x="839788" y="1681163"/>
            <a:ext cx="5157787" cy="1325562"/>
          </a:xfrm>
        </p:spPr>
        <p:txBody>
          <a:bodyPr>
            <a:normAutofit fontScale="92500" lnSpcReduction="20000"/>
          </a:bodyPr>
          <a:lstStyle/>
          <a:p>
            <a:r>
              <a:rPr lang="en-US" sz="2200" dirty="0"/>
              <a:t>BOTTOM</a:t>
            </a:r>
          </a:p>
          <a:p>
            <a:pPr marL="342900" indent="-342900">
              <a:buFont typeface="Arial" panose="020B0604020202020204" pitchFamily="34" charset="0"/>
              <a:buChar char="•"/>
            </a:pPr>
            <a:r>
              <a:rPr lang="en-US" sz="2200" dirty="0"/>
              <a:t>Kiribati, Grenada, Guyana, Antigua and Barbuda, Belize</a:t>
            </a:r>
          </a:p>
          <a:p>
            <a:pPr marL="342900" indent="-342900">
              <a:buFont typeface="Arial" panose="020B0604020202020204" pitchFamily="34" charset="0"/>
              <a:buChar char="•"/>
            </a:pPr>
            <a:r>
              <a:rPr lang="en-US" sz="2200" dirty="0"/>
              <a:t>Total Suicides: 89</a:t>
            </a:r>
          </a:p>
        </p:txBody>
      </p:sp>
      <p:sp>
        <p:nvSpPr>
          <p:cNvPr id="13" name="Text Placeholder 12">
            <a:extLst>
              <a:ext uri="{FF2B5EF4-FFF2-40B4-BE49-F238E27FC236}">
                <a16:creationId xmlns:a16="http://schemas.microsoft.com/office/drawing/2014/main" id="{7584C268-FADC-45E1-B53D-02ED7BC81E5D}"/>
              </a:ext>
            </a:extLst>
          </p:cNvPr>
          <p:cNvSpPr>
            <a:spLocks noGrp="1"/>
          </p:cNvSpPr>
          <p:nvPr>
            <p:ph type="body" sz="quarter" idx="3"/>
          </p:nvPr>
        </p:nvSpPr>
        <p:spPr>
          <a:xfrm>
            <a:off x="6172200" y="1690688"/>
            <a:ext cx="5183188" cy="1316038"/>
          </a:xfrm>
        </p:spPr>
        <p:txBody>
          <a:bodyPr>
            <a:normAutofit fontScale="92500" lnSpcReduction="20000"/>
          </a:bodyPr>
          <a:lstStyle/>
          <a:p>
            <a:r>
              <a:rPr lang="en-US" sz="2200" dirty="0"/>
              <a:t>TOP</a:t>
            </a:r>
          </a:p>
          <a:p>
            <a:pPr marL="342900" indent="-342900">
              <a:buFont typeface="Arial" panose="020B0604020202020204" pitchFamily="34" charset="0"/>
              <a:buChar char="•"/>
            </a:pPr>
            <a:r>
              <a:rPr lang="en-US" sz="2200" dirty="0"/>
              <a:t>United States, Japan, Germany, France, Italy      </a:t>
            </a:r>
            <a:r>
              <a:rPr lang="en-US" sz="2200" dirty="0">
                <a:solidFill>
                  <a:srgbClr val="FFFF00"/>
                </a:solidFill>
              </a:rPr>
              <a:t>.</a:t>
            </a:r>
          </a:p>
          <a:p>
            <a:pPr marL="342900" indent="-342900">
              <a:buFont typeface="Arial" panose="020B0604020202020204" pitchFamily="34" charset="0"/>
              <a:buChar char="•"/>
            </a:pPr>
            <a:r>
              <a:rPr lang="en-US" sz="2200" dirty="0"/>
              <a:t>Total Suicides: 81,075</a:t>
            </a:r>
          </a:p>
        </p:txBody>
      </p:sp>
      <p:pic>
        <p:nvPicPr>
          <p:cNvPr id="5" name="Content Placeholder 4">
            <a:extLst>
              <a:ext uri="{FF2B5EF4-FFF2-40B4-BE49-F238E27FC236}">
                <a16:creationId xmlns:a16="http://schemas.microsoft.com/office/drawing/2014/main" id="{54A5366A-D2B7-407A-8CAA-75A344882E55}"/>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172200" y="3238770"/>
            <a:ext cx="5183188" cy="3619230"/>
          </a:xfrm>
        </p:spPr>
      </p:pic>
      <p:pic>
        <p:nvPicPr>
          <p:cNvPr id="17" name="Content Placeholder 16">
            <a:extLst>
              <a:ext uri="{FF2B5EF4-FFF2-40B4-BE49-F238E27FC236}">
                <a16:creationId xmlns:a16="http://schemas.microsoft.com/office/drawing/2014/main" id="{F64FE850-B85A-45A2-B608-982070214643}"/>
              </a:ext>
            </a:extLst>
          </p:cNvPr>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839788" y="3216360"/>
            <a:ext cx="5157787" cy="3619229"/>
          </a:xfrm>
        </p:spPr>
      </p:pic>
    </p:spTree>
    <p:extLst>
      <p:ext uri="{BB962C8B-B14F-4D97-AF65-F5344CB8AC3E}">
        <p14:creationId xmlns:p14="http://schemas.microsoft.com/office/powerpoint/2010/main" val="1030605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inVertical)">
                                      <p:cBhvr>
                                        <p:cTn id="7" dur="500"/>
                                        <p:tgtEl>
                                          <p:spTgt spid="10"/>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11">
                                            <p:txEl>
                                              <p:pRg st="0" end="0"/>
                                            </p:txEl>
                                          </p:spTgt>
                                        </p:tgtEl>
                                        <p:attrNameLst>
                                          <p:attrName>style.visibility</p:attrName>
                                        </p:attrNameLst>
                                      </p:cBhvr>
                                      <p:to>
                                        <p:strVal val="visible"/>
                                      </p:to>
                                    </p:set>
                                    <p:animEffect transition="in" filter="randombar(horizontal)">
                                      <p:cBhvr>
                                        <p:cTn id="11" dur="500"/>
                                        <p:tgtEl>
                                          <p:spTgt spid="11">
                                            <p:txEl>
                                              <p:pRg st="0" end="0"/>
                                            </p:txEl>
                                          </p:spTgt>
                                        </p:tgtEl>
                                      </p:cBhvr>
                                    </p:animEffect>
                                  </p:childTnLst>
                                </p:cTn>
                              </p:par>
                            </p:childTnLst>
                          </p:cTn>
                        </p:par>
                        <p:par>
                          <p:cTn id="12" fill="hold">
                            <p:stCondLst>
                              <p:cond delay="1000"/>
                            </p:stCondLst>
                            <p:childTnLst>
                              <p:par>
                                <p:cTn id="13" presetID="14" presetClass="entr" presetSubtype="10" fill="hold" grpId="0" nodeType="afterEffect">
                                  <p:stCondLst>
                                    <p:cond delay="0"/>
                                  </p:stCondLst>
                                  <p:childTnLst>
                                    <p:set>
                                      <p:cBhvr>
                                        <p:cTn id="14" dur="1" fill="hold">
                                          <p:stCondLst>
                                            <p:cond delay="0"/>
                                          </p:stCondLst>
                                        </p:cTn>
                                        <p:tgtEl>
                                          <p:spTgt spid="11">
                                            <p:txEl>
                                              <p:pRg st="1" end="1"/>
                                            </p:txEl>
                                          </p:spTgt>
                                        </p:tgtEl>
                                        <p:attrNameLst>
                                          <p:attrName>style.visibility</p:attrName>
                                        </p:attrNameLst>
                                      </p:cBhvr>
                                      <p:to>
                                        <p:strVal val="visible"/>
                                      </p:to>
                                    </p:set>
                                    <p:animEffect transition="in" filter="randombar(horizontal)">
                                      <p:cBhvr>
                                        <p:cTn id="15" dur="500"/>
                                        <p:tgtEl>
                                          <p:spTgt spid="11">
                                            <p:txEl>
                                              <p:pRg st="1" end="1"/>
                                            </p:txEl>
                                          </p:spTgt>
                                        </p:tgtEl>
                                      </p:cBhvr>
                                    </p:animEffect>
                                  </p:childTnLst>
                                </p:cTn>
                              </p:par>
                            </p:childTnLst>
                          </p:cTn>
                        </p:par>
                        <p:par>
                          <p:cTn id="16" fill="hold">
                            <p:stCondLst>
                              <p:cond delay="1500"/>
                            </p:stCondLst>
                            <p:childTnLst>
                              <p:par>
                                <p:cTn id="17" presetID="14" presetClass="entr" presetSubtype="10" fill="hold" grpId="0" nodeType="afterEffect">
                                  <p:stCondLst>
                                    <p:cond delay="0"/>
                                  </p:stCondLst>
                                  <p:childTnLst>
                                    <p:set>
                                      <p:cBhvr>
                                        <p:cTn id="18" dur="1" fill="hold">
                                          <p:stCondLst>
                                            <p:cond delay="0"/>
                                          </p:stCondLst>
                                        </p:cTn>
                                        <p:tgtEl>
                                          <p:spTgt spid="11">
                                            <p:txEl>
                                              <p:pRg st="2" end="2"/>
                                            </p:txEl>
                                          </p:spTgt>
                                        </p:tgtEl>
                                        <p:attrNameLst>
                                          <p:attrName>style.visibility</p:attrName>
                                        </p:attrNameLst>
                                      </p:cBhvr>
                                      <p:to>
                                        <p:strVal val="visible"/>
                                      </p:to>
                                    </p:set>
                                    <p:animEffect transition="in" filter="randombar(horizontal)">
                                      <p:cBhvr>
                                        <p:cTn id="19" dur="500"/>
                                        <p:tgtEl>
                                          <p:spTgt spid="11">
                                            <p:txEl>
                                              <p:pRg st="2" end="2"/>
                                            </p:txEl>
                                          </p:spTgt>
                                        </p:tgtEl>
                                      </p:cBhvr>
                                    </p:animEffect>
                                  </p:childTnLst>
                                </p:cTn>
                              </p:par>
                            </p:childTnLst>
                          </p:cTn>
                        </p:par>
                        <p:par>
                          <p:cTn id="20" fill="hold">
                            <p:stCondLst>
                              <p:cond delay="2000"/>
                            </p:stCondLst>
                            <p:childTnLst>
                              <p:par>
                                <p:cTn id="21" presetID="14" presetClass="entr" presetSubtype="10" fill="hold" grpId="0" nodeType="afterEffect">
                                  <p:stCondLst>
                                    <p:cond delay="0"/>
                                  </p:stCondLst>
                                  <p:childTnLst>
                                    <p:set>
                                      <p:cBhvr>
                                        <p:cTn id="22" dur="1" fill="hold">
                                          <p:stCondLst>
                                            <p:cond delay="0"/>
                                          </p:stCondLst>
                                        </p:cTn>
                                        <p:tgtEl>
                                          <p:spTgt spid="13">
                                            <p:txEl>
                                              <p:pRg st="0" end="0"/>
                                            </p:txEl>
                                          </p:spTgt>
                                        </p:tgtEl>
                                        <p:attrNameLst>
                                          <p:attrName>style.visibility</p:attrName>
                                        </p:attrNameLst>
                                      </p:cBhvr>
                                      <p:to>
                                        <p:strVal val="visible"/>
                                      </p:to>
                                    </p:set>
                                    <p:animEffect transition="in" filter="randombar(horizontal)">
                                      <p:cBhvr>
                                        <p:cTn id="23" dur="500"/>
                                        <p:tgtEl>
                                          <p:spTgt spid="13">
                                            <p:txEl>
                                              <p:pRg st="0" end="0"/>
                                            </p:txEl>
                                          </p:spTgt>
                                        </p:tgtEl>
                                      </p:cBhvr>
                                    </p:animEffect>
                                  </p:childTnLst>
                                </p:cTn>
                              </p:par>
                            </p:childTnLst>
                          </p:cTn>
                        </p:par>
                        <p:par>
                          <p:cTn id="24" fill="hold">
                            <p:stCondLst>
                              <p:cond delay="2500"/>
                            </p:stCondLst>
                            <p:childTnLst>
                              <p:par>
                                <p:cTn id="25" presetID="14" presetClass="entr" presetSubtype="10" fill="hold" grpId="0" nodeType="afterEffect">
                                  <p:stCondLst>
                                    <p:cond delay="0"/>
                                  </p:stCondLst>
                                  <p:childTnLst>
                                    <p:set>
                                      <p:cBhvr>
                                        <p:cTn id="26" dur="1" fill="hold">
                                          <p:stCondLst>
                                            <p:cond delay="0"/>
                                          </p:stCondLst>
                                        </p:cTn>
                                        <p:tgtEl>
                                          <p:spTgt spid="13">
                                            <p:txEl>
                                              <p:pRg st="1" end="1"/>
                                            </p:txEl>
                                          </p:spTgt>
                                        </p:tgtEl>
                                        <p:attrNameLst>
                                          <p:attrName>style.visibility</p:attrName>
                                        </p:attrNameLst>
                                      </p:cBhvr>
                                      <p:to>
                                        <p:strVal val="visible"/>
                                      </p:to>
                                    </p:set>
                                    <p:animEffect transition="in" filter="randombar(horizontal)">
                                      <p:cBhvr>
                                        <p:cTn id="27" dur="500"/>
                                        <p:tgtEl>
                                          <p:spTgt spid="13">
                                            <p:txEl>
                                              <p:pRg st="1" end="1"/>
                                            </p:txEl>
                                          </p:spTgt>
                                        </p:tgtEl>
                                      </p:cBhvr>
                                    </p:animEffect>
                                  </p:childTnLst>
                                </p:cTn>
                              </p:par>
                            </p:childTnLst>
                          </p:cTn>
                        </p:par>
                        <p:par>
                          <p:cTn id="28" fill="hold">
                            <p:stCondLst>
                              <p:cond delay="3000"/>
                            </p:stCondLst>
                            <p:childTnLst>
                              <p:par>
                                <p:cTn id="29" presetID="14" presetClass="entr" presetSubtype="10" fill="hold" grpId="0" nodeType="afterEffect">
                                  <p:stCondLst>
                                    <p:cond delay="0"/>
                                  </p:stCondLst>
                                  <p:childTnLst>
                                    <p:set>
                                      <p:cBhvr>
                                        <p:cTn id="30" dur="1" fill="hold">
                                          <p:stCondLst>
                                            <p:cond delay="0"/>
                                          </p:stCondLst>
                                        </p:cTn>
                                        <p:tgtEl>
                                          <p:spTgt spid="13">
                                            <p:txEl>
                                              <p:pRg st="2" end="2"/>
                                            </p:txEl>
                                          </p:spTgt>
                                        </p:tgtEl>
                                        <p:attrNameLst>
                                          <p:attrName>style.visibility</p:attrName>
                                        </p:attrNameLst>
                                      </p:cBhvr>
                                      <p:to>
                                        <p:strVal val="visible"/>
                                      </p:to>
                                    </p:set>
                                    <p:animEffect transition="in" filter="randombar(horizontal)">
                                      <p:cBhvr>
                                        <p:cTn id="31" dur="500"/>
                                        <p:tgtEl>
                                          <p:spTgt spid="13">
                                            <p:txEl>
                                              <p:pRg st="2" end="2"/>
                                            </p:txEl>
                                          </p:spTgt>
                                        </p:tgtEl>
                                      </p:cBhvr>
                                    </p:animEffect>
                                  </p:childTnLst>
                                </p:cTn>
                              </p:par>
                            </p:childTnLst>
                          </p:cTn>
                        </p:par>
                        <p:par>
                          <p:cTn id="32" fill="hold">
                            <p:stCondLst>
                              <p:cond delay="3500"/>
                            </p:stCondLst>
                            <p:childTnLst>
                              <p:par>
                                <p:cTn id="33" presetID="14" presetClass="entr" presetSubtype="10" fill="hold" nodeType="after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randombar(horizontal)">
                                      <p:cBhvr>
                                        <p:cTn id="35" dur="500"/>
                                        <p:tgtEl>
                                          <p:spTgt spid="17"/>
                                        </p:tgtEl>
                                      </p:cBhvr>
                                    </p:animEffect>
                                  </p:childTnLst>
                                </p:cTn>
                              </p:par>
                            </p:childTnLst>
                          </p:cTn>
                        </p:par>
                        <p:par>
                          <p:cTn id="36" fill="hold">
                            <p:stCondLst>
                              <p:cond delay="4000"/>
                            </p:stCondLst>
                            <p:childTnLst>
                              <p:par>
                                <p:cTn id="37" presetID="14" presetClass="entr" presetSubtype="10" fill="hold" nodeType="afterEffect">
                                  <p:stCondLst>
                                    <p:cond delay="0"/>
                                  </p:stCondLst>
                                  <p:childTnLst>
                                    <p:set>
                                      <p:cBhvr>
                                        <p:cTn id="38" dur="1" fill="hold">
                                          <p:stCondLst>
                                            <p:cond delay="0"/>
                                          </p:stCondLst>
                                        </p:cTn>
                                        <p:tgtEl>
                                          <p:spTgt spid="5"/>
                                        </p:tgtEl>
                                        <p:attrNameLst>
                                          <p:attrName>style.visibility</p:attrName>
                                        </p:attrNameLst>
                                      </p:cBhvr>
                                      <p:to>
                                        <p:strVal val="visible"/>
                                      </p:to>
                                    </p:set>
                                    <p:animEffect transition="in" filter="randombar(horizontal)">
                                      <p:cBhvr>
                                        <p:cTn id="3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build="p"/>
      <p:bldP spid="1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0000"/>
            <a:lum/>
          </a:blip>
          <a:srcRect/>
          <a:stretch>
            <a:fillRect t="-17000" b="-17000"/>
          </a:stretch>
        </a:blip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B8E220A-44B2-4C09-A493-7F2CC94C0C4B}"/>
              </a:ext>
            </a:extLst>
          </p:cNvPr>
          <p:cNvSpPr>
            <a:spLocks noGrp="1"/>
          </p:cNvSpPr>
          <p:nvPr>
            <p:ph type="title"/>
          </p:nvPr>
        </p:nvSpPr>
        <p:spPr/>
        <p:txBody>
          <a:bodyPr/>
          <a:lstStyle/>
          <a:p>
            <a:pPr algn="ctr"/>
            <a:r>
              <a:rPr lang="en-US" dirty="0"/>
              <a:t>Suicides by GDP/year</a:t>
            </a:r>
            <a:br>
              <a:rPr lang="en-US" dirty="0"/>
            </a:br>
            <a:r>
              <a:rPr lang="en-US" sz="1600" dirty="0"/>
              <a:t>1993</a:t>
            </a:r>
            <a:endParaRPr lang="en-US" dirty="0"/>
          </a:p>
        </p:txBody>
      </p:sp>
      <p:sp>
        <p:nvSpPr>
          <p:cNvPr id="8" name="Content Placeholder 7">
            <a:extLst>
              <a:ext uri="{FF2B5EF4-FFF2-40B4-BE49-F238E27FC236}">
                <a16:creationId xmlns:a16="http://schemas.microsoft.com/office/drawing/2014/main" id="{07E66043-D42E-428C-8443-38E0A6EC9570}"/>
              </a:ext>
            </a:extLst>
          </p:cNvPr>
          <p:cNvSpPr>
            <a:spLocks noGrp="1"/>
          </p:cNvSpPr>
          <p:nvPr>
            <p:ph idx="1"/>
          </p:nvPr>
        </p:nvSpPr>
        <p:spPr>
          <a:xfrm>
            <a:off x="838200" y="1825625"/>
            <a:ext cx="10515600" cy="3516396"/>
          </a:xfrm>
        </p:spPr>
        <p:txBody>
          <a:bodyPr>
            <a:normAutofit fontScale="92500" lnSpcReduction="10000"/>
          </a:bodyPr>
          <a:lstStyle/>
          <a:p>
            <a:r>
              <a:rPr lang="en-US" sz="3500" dirty="0"/>
              <a:t>Mood’s Median results </a:t>
            </a:r>
          </a:p>
          <a:p>
            <a:pPr lvl="1"/>
            <a:r>
              <a:rPr lang="en-US" sz="2000" dirty="0"/>
              <a:t>93.63333333333334, </a:t>
            </a:r>
            <a:r>
              <a:rPr lang="en-US" sz="2600" b="1" dirty="0"/>
              <a:t>p-value = 3.797382535195607e-22</a:t>
            </a:r>
            <a:r>
              <a:rPr lang="en-US" sz="2000" dirty="0"/>
              <a:t>, 14.5</a:t>
            </a:r>
          </a:p>
          <a:p>
            <a:endParaRPr lang="en-US" sz="2400" dirty="0"/>
          </a:p>
          <a:p>
            <a:r>
              <a:rPr lang="en-US" sz="3500" dirty="0"/>
              <a:t>Kruskal-Wallis results</a:t>
            </a:r>
          </a:p>
          <a:p>
            <a:pPr lvl="1"/>
            <a:r>
              <a:rPr lang="en-US" sz="2000" dirty="0"/>
              <a:t>Statistic = 91.58947253244064, </a:t>
            </a:r>
            <a:r>
              <a:rPr lang="en-US" sz="2600" b="1" dirty="0"/>
              <a:t>p-value = 1.0665893043970622e-21</a:t>
            </a:r>
          </a:p>
          <a:p>
            <a:pPr marL="0" indent="0">
              <a:buNone/>
            </a:pPr>
            <a:endParaRPr lang="en-US" sz="2400" dirty="0"/>
          </a:p>
          <a:p>
            <a:pPr marL="0" indent="0">
              <a:buNone/>
            </a:pPr>
            <a:endParaRPr lang="en-US" sz="2400" dirty="0"/>
          </a:p>
          <a:p>
            <a:r>
              <a:rPr lang="en-US" sz="2400" dirty="0"/>
              <a:t>The 95% confidence interval ranges from </a:t>
            </a:r>
            <a:r>
              <a:rPr lang="en-US" sz="2400" b="1" dirty="0"/>
              <a:t>945.036 to 1754.498</a:t>
            </a:r>
            <a:r>
              <a:rPr lang="en-US" sz="2400" dirty="0"/>
              <a:t>. </a:t>
            </a:r>
          </a:p>
          <a:p>
            <a:pPr marL="0" indent="0">
              <a:buNone/>
            </a:pPr>
            <a:endParaRPr lang="en-US" dirty="0"/>
          </a:p>
        </p:txBody>
      </p:sp>
    </p:spTree>
    <p:extLst>
      <p:ext uri="{BB962C8B-B14F-4D97-AF65-F5344CB8AC3E}">
        <p14:creationId xmlns:p14="http://schemas.microsoft.com/office/powerpoint/2010/main" val="85068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animEffect transition="in" filter="fade">
                                      <p:cBhvr>
                                        <p:cTn id="11" dur="500"/>
                                        <p:tgtEl>
                                          <p:spTgt spid="8">
                                            <p:txEl>
                                              <p:pRg st="0" end="0"/>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8">
                                            <p:txEl>
                                              <p:pRg st="1" end="1"/>
                                            </p:txEl>
                                          </p:spTgt>
                                        </p:tgtEl>
                                        <p:attrNameLst>
                                          <p:attrName>style.visibility</p:attrName>
                                        </p:attrNameLst>
                                      </p:cBhvr>
                                      <p:to>
                                        <p:strVal val="visible"/>
                                      </p:to>
                                    </p:set>
                                    <p:animEffect transition="in" filter="fade">
                                      <p:cBhvr>
                                        <p:cTn id="15" dur="500"/>
                                        <p:tgtEl>
                                          <p:spTgt spid="8">
                                            <p:txEl>
                                              <p:pRg st="1" end="1"/>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animEffect transition="in" filter="fade">
                                      <p:cBhvr>
                                        <p:cTn id="19" dur="500"/>
                                        <p:tgtEl>
                                          <p:spTgt spid="8">
                                            <p:txEl>
                                              <p:pRg st="3" end="3"/>
                                            </p:txEl>
                                          </p:spTgt>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8">
                                            <p:txEl>
                                              <p:pRg st="4" end="4"/>
                                            </p:txEl>
                                          </p:spTgt>
                                        </p:tgtEl>
                                        <p:attrNameLst>
                                          <p:attrName>style.visibility</p:attrName>
                                        </p:attrNameLst>
                                      </p:cBhvr>
                                      <p:to>
                                        <p:strVal val="visible"/>
                                      </p:to>
                                    </p:set>
                                    <p:animEffect transition="in" filter="fade">
                                      <p:cBhvr>
                                        <p:cTn id="23" dur="500"/>
                                        <p:tgtEl>
                                          <p:spTgt spid="8">
                                            <p:txEl>
                                              <p:pRg st="4" end="4"/>
                                            </p:txEl>
                                          </p:spTgt>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8">
                                            <p:txEl>
                                              <p:pRg st="7" end="7"/>
                                            </p:txEl>
                                          </p:spTgt>
                                        </p:tgtEl>
                                        <p:attrNameLst>
                                          <p:attrName>style.visibility</p:attrName>
                                        </p:attrNameLst>
                                      </p:cBhvr>
                                      <p:to>
                                        <p:strVal val="visible"/>
                                      </p:to>
                                    </p:set>
                                    <p:animEffect transition="in" filter="fade">
                                      <p:cBhvr>
                                        <p:cTn id="27" dur="500"/>
                                        <p:tgtEl>
                                          <p:spTgt spid="8">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0000"/>
            <a:lum/>
          </a:blip>
          <a:srcRect/>
          <a:stretch>
            <a:fillRect t="-22000" b="-3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3C59C-2C91-474E-8F7E-7A5AAB213CFF}"/>
              </a:ext>
            </a:extLst>
          </p:cNvPr>
          <p:cNvSpPr>
            <a:spLocks noGrp="1"/>
          </p:cNvSpPr>
          <p:nvPr>
            <p:ph type="title"/>
          </p:nvPr>
        </p:nvSpPr>
        <p:spPr/>
        <p:txBody>
          <a:bodyPr/>
          <a:lstStyle/>
          <a:p>
            <a:pPr algn="ctr"/>
            <a:r>
              <a:rPr lang="en-US" dirty="0"/>
              <a:t>Suicides by GDP/year</a:t>
            </a:r>
            <a:br>
              <a:rPr lang="en-US" dirty="0"/>
            </a:br>
            <a:r>
              <a:rPr lang="en-US" sz="2000" dirty="0"/>
              <a:t>SUMMARY</a:t>
            </a:r>
            <a:endParaRPr lang="en-US" dirty="0"/>
          </a:p>
        </p:txBody>
      </p:sp>
      <p:sp>
        <p:nvSpPr>
          <p:cNvPr id="3" name="Content Placeholder 2">
            <a:extLst>
              <a:ext uri="{FF2B5EF4-FFF2-40B4-BE49-F238E27FC236}">
                <a16:creationId xmlns:a16="http://schemas.microsoft.com/office/drawing/2014/main" id="{E04FDB3E-72E5-4C50-B2F2-1A501E12B989}"/>
              </a:ext>
            </a:extLst>
          </p:cNvPr>
          <p:cNvSpPr>
            <a:spLocks noGrp="1"/>
          </p:cNvSpPr>
          <p:nvPr>
            <p:ph idx="1"/>
          </p:nvPr>
        </p:nvSpPr>
        <p:spPr>
          <a:xfrm>
            <a:off x="838200" y="1825625"/>
            <a:ext cx="10515600" cy="2718666"/>
          </a:xfrm>
        </p:spPr>
        <p:txBody>
          <a:bodyPr>
            <a:normAutofit/>
          </a:bodyPr>
          <a:lstStyle/>
          <a:p>
            <a:r>
              <a:rPr lang="en-US" dirty="0"/>
              <a:t>2015 rejected null hypothesis p-values and contained valid confidence intervals</a:t>
            </a:r>
          </a:p>
          <a:p>
            <a:r>
              <a:rPr lang="en-US" dirty="0"/>
              <a:t>1993 rejected null hypothesis p-values and contained valid confidence intervals</a:t>
            </a:r>
          </a:p>
          <a:p>
            <a:r>
              <a:rPr lang="en-US" dirty="0"/>
              <a:t>It would appear that the number of suicides were more numerous in both instances of top five vs bottom five GDP/year values. </a:t>
            </a:r>
          </a:p>
        </p:txBody>
      </p:sp>
    </p:spTree>
    <p:extLst>
      <p:ext uri="{BB962C8B-B14F-4D97-AF65-F5344CB8AC3E}">
        <p14:creationId xmlns:p14="http://schemas.microsoft.com/office/powerpoint/2010/main" val="22128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par>
                          <p:cTn id="8" fill="hold">
                            <p:stCondLst>
                              <p:cond delay="500"/>
                            </p:stCondLst>
                            <p:childTnLst>
                              <p:par>
                                <p:cTn id="9" presetID="6" presetClass="entr" presetSubtype="16"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circle(in)">
                                      <p:cBhvr>
                                        <p:cTn id="11" dur="2000"/>
                                        <p:tgtEl>
                                          <p:spTgt spid="3">
                                            <p:txEl>
                                              <p:pRg st="0" end="0"/>
                                            </p:txEl>
                                          </p:spTgt>
                                        </p:tgtEl>
                                      </p:cBhvr>
                                    </p:animEffect>
                                  </p:childTnLst>
                                </p:cTn>
                              </p:par>
                            </p:childTnLst>
                          </p:cTn>
                        </p:par>
                        <p:par>
                          <p:cTn id="12" fill="hold">
                            <p:stCondLst>
                              <p:cond delay="2500"/>
                            </p:stCondLst>
                            <p:childTnLst>
                              <p:par>
                                <p:cTn id="13" presetID="6" presetClass="entr" presetSubtype="16" fill="hold" grpId="0" nodeType="after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circle(in)">
                                      <p:cBhvr>
                                        <p:cTn id="15" dur="2000"/>
                                        <p:tgtEl>
                                          <p:spTgt spid="3">
                                            <p:txEl>
                                              <p:pRg st="1" end="1"/>
                                            </p:txEl>
                                          </p:spTgt>
                                        </p:tgtEl>
                                      </p:cBhvr>
                                    </p:animEffect>
                                  </p:childTnLst>
                                </p:cTn>
                              </p:par>
                            </p:childTnLst>
                          </p:cTn>
                        </p:par>
                        <p:par>
                          <p:cTn id="16" fill="hold">
                            <p:stCondLst>
                              <p:cond delay="4500"/>
                            </p:stCondLst>
                            <p:childTnLst>
                              <p:par>
                                <p:cTn id="17" presetID="6" presetClass="entr" presetSubtype="16" fill="hold" grpId="0" nodeType="after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circle(in)">
                                      <p:cBhvr>
                                        <p:cTn id="19"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2637</TotalTime>
  <Words>1225</Words>
  <Application>Microsoft Office PowerPoint</Application>
  <PresentationFormat>Widescreen</PresentationFormat>
  <Paragraphs>170</Paragraphs>
  <Slides>30</Slides>
  <Notes>0</Notes>
  <HiddenSlides>9</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Arial</vt:lpstr>
      <vt:lpstr>Calibri</vt:lpstr>
      <vt:lpstr>Calibri Light</vt:lpstr>
      <vt:lpstr>Wingdings</vt:lpstr>
      <vt:lpstr>Office Theme</vt:lpstr>
      <vt:lpstr>PowerPoint Presentation</vt:lpstr>
      <vt:lpstr>Suicides by year</vt:lpstr>
      <vt:lpstr>Hypothesis</vt:lpstr>
      <vt:lpstr>Suicides by GDP/year</vt:lpstr>
      <vt:lpstr>Suicides by GDP/year 2015</vt:lpstr>
      <vt:lpstr>Suicides by GDP/year 2015</vt:lpstr>
      <vt:lpstr>Suicides by GDP/year 1993</vt:lpstr>
      <vt:lpstr>Suicides by GDP/year 1993</vt:lpstr>
      <vt:lpstr>Suicides by GDP/year SUMMARY</vt:lpstr>
      <vt:lpstr>Suicides by GDP/capita</vt:lpstr>
      <vt:lpstr>Suicides by GDP/capita 2014</vt:lpstr>
      <vt:lpstr>Suicides by GDP/capita 2014</vt:lpstr>
      <vt:lpstr>Suicides by GDP/capita 1992</vt:lpstr>
      <vt:lpstr>Suicides by GDP/capita 1992</vt:lpstr>
      <vt:lpstr>Suicides by GDP/capita SUMMARY</vt:lpstr>
      <vt:lpstr>Suicide by HDI (Human Development Index) (1985-2015)</vt:lpstr>
      <vt:lpstr>Suicide by HDI (Human Development Index) (1985-2015)</vt:lpstr>
      <vt:lpstr>Suicides by HDI Score SUMMARY</vt:lpstr>
      <vt:lpstr>Hypothesis results</vt:lpstr>
      <vt:lpstr>In (depressing) Conclusion</vt:lpstr>
      <vt:lpstr>PowerPoint Presentation</vt:lpstr>
      <vt:lpstr>Suicide by Generation (1985-2015)</vt:lpstr>
      <vt:lpstr>Suicide by Generation (1985-2015)</vt:lpstr>
      <vt:lpstr>Suicide by Generation (1985-2015)</vt:lpstr>
      <vt:lpstr>Suicides by Generation SUMMARY</vt:lpstr>
      <vt:lpstr>Suicide by Age Group (1985-2015)</vt:lpstr>
      <vt:lpstr>Suicide by Age Group (1985-2015)</vt:lpstr>
      <vt:lpstr>Suicide by Age Group (1985-2015)</vt:lpstr>
      <vt:lpstr>Suicide by Age Group (1985-2015)</vt:lpstr>
      <vt:lpstr>Suicides by Age Group 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Worldwide Suicides and the Socio-Economic Indicators.</dc:title>
  <dc:creator>Juss</dc:creator>
  <cp:lastModifiedBy>Juss</cp:lastModifiedBy>
  <cp:revision>77</cp:revision>
  <dcterms:created xsi:type="dcterms:W3CDTF">2020-09-30T14:25:52Z</dcterms:created>
  <dcterms:modified xsi:type="dcterms:W3CDTF">2020-10-04T03:25:46Z</dcterms:modified>
</cp:coreProperties>
</file>