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67d85285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67d85285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67d85285f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67d85285f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67d85285f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67d85285f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67d85285f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67d85285f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7d85285f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67d85285f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7800" y="252950"/>
            <a:ext cx="6248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00"/>
              <a:t>Most Dangerous Countries for Women 2024</a:t>
            </a:r>
            <a:endParaRPr b="1" sz="3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63475" y="2513375"/>
            <a:ext cx="524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Somnath Roy (22CS011197)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Soumo Chandra </a:t>
            </a:r>
            <a:r>
              <a:rPr lang="en"/>
              <a:t>(22CS011200)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Shrestha Purohit (23CS2012016)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Soham Dutta (22CS011193)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Subham Mahish (22CS011188)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254250" y="2063250"/>
            <a:ext cx="56064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</a:rPr>
              <a:t>Women's Safety Abroad: A Country-by-Country Breakdown.</a:t>
            </a:r>
            <a:endParaRPr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75" y="3118900"/>
            <a:ext cx="1490025" cy="13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3492750" y="4005250"/>
            <a:ext cx="51294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Supervised by : 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Tanaya Das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Assistant Professor,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JIS University.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062375" y="274225"/>
            <a:ext cx="72909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Elbow Curve and PCA of Cluster</a:t>
            </a:r>
            <a:endParaRPr b="1" sz="2500"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062375" y="809900"/>
            <a:ext cx="45711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n" sz="1210"/>
              <a:t>How They Work Together</a:t>
            </a:r>
            <a:endParaRPr b="1" sz="1210"/>
          </a:p>
          <a:p>
            <a:pPr indent="-2965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70"/>
              <a:buFont typeface="Arial"/>
              <a:buAutoNum type="arabicPeriod"/>
            </a:pPr>
            <a:r>
              <a:rPr b="1" lang="en" sz="1070"/>
              <a:t>Elbow Curve</a:t>
            </a:r>
            <a:r>
              <a:rPr lang="en" sz="1070"/>
              <a:t>: Determines the optimal number of clusters.</a:t>
            </a:r>
            <a:endParaRPr sz="1070"/>
          </a:p>
          <a:p>
            <a:pPr indent="-2965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"/>
              <a:buFont typeface="Arial"/>
              <a:buAutoNum type="arabicPeriod"/>
            </a:pPr>
            <a:r>
              <a:rPr b="1" lang="en" sz="1070"/>
              <a:t>PCA</a:t>
            </a:r>
            <a:r>
              <a:rPr lang="en" sz="1070"/>
              <a:t>: Reduces data dimensionality for:</a:t>
            </a:r>
            <a:endParaRPr sz="1070"/>
          </a:p>
          <a:p>
            <a:pPr indent="-2965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"/>
              <a:buFont typeface="Lato"/>
              <a:buChar char="○"/>
            </a:pPr>
            <a:r>
              <a:rPr lang="en" sz="1070"/>
              <a:t>Easier interpretation.</a:t>
            </a:r>
            <a:endParaRPr sz="1070"/>
          </a:p>
          <a:p>
            <a:pPr indent="-2965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"/>
              <a:buFont typeface="Lato"/>
              <a:buChar char="○"/>
            </a:pPr>
            <a:r>
              <a:rPr lang="en" sz="1070"/>
              <a:t>Effective visualization of the clusters in low-dimensional space.</a:t>
            </a:r>
            <a:endParaRPr sz="1070"/>
          </a:p>
          <a:p>
            <a:pPr indent="-2965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"/>
              <a:buFont typeface="Lato"/>
              <a:buChar char="○"/>
            </a:pPr>
            <a:r>
              <a:rPr lang="en" sz="1070"/>
              <a:t>Improved computational efficiency for clustering algorithms.</a:t>
            </a:r>
            <a:endParaRPr sz="107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070"/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3229" r="7556" t="5802"/>
          <a:stretch/>
        </p:blipFill>
        <p:spPr>
          <a:xfrm>
            <a:off x="5687131" y="969825"/>
            <a:ext cx="2893444" cy="22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5195700" y="3690525"/>
            <a:ext cx="37881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Together, these tools ensure that the clustering process is both statistically sound and visually interpretable, making it easier to derive actionable insights from the data.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4">
            <a:alphaModFix/>
          </a:blip>
          <a:srcRect b="4010" l="8510" r="8460" t="6262"/>
          <a:stretch/>
        </p:blipFill>
        <p:spPr>
          <a:xfrm>
            <a:off x="334625" y="2439775"/>
            <a:ext cx="4791348" cy="270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79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33"/>
              <a:t>Recommendations for Preventive Measures</a:t>
            </a:r>
            <a:endParaRPr b="1" sz="2733"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155050"/>
            <a:ext cx="70389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2">
                <a:latin typeface="Arial"/>
                <a:ea typeface="Arial"/>
                <a:cs typeface="Arial"/>
                <a:sym typeface="Arial"/>
              </a:rPr>
              <a:t>1. Strengthen Legal Protections :</a:t>
            </a:r>
            <a:endParaRPr b="1" sz="115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2">
                <a:latin typeface="Arial"/>
                <a:ea typeface="Arial"/>
                <a:cs typeface="Arial"/>
                <a:sym typeface="Arial"/>
              </a:rPr>
              <a:t>Enforce stricter laws against gender-based violence, including domestic violence and harassment.</a:t>
            </a:r>
            <a:endParaRPr sz="1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2">
                <a:latin typeface="Arial"/>
                <a:ea typeface="Arial"/>
                <a:cs typeface="Arial"/>
                <a:sym typeface="Arial"/>
              </a:rPr>
              <a:t>2. Promote Gender Equality :</a:t>
            </a:r>
            <a:endParaRPr b="1" sz="115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2">
                <a:latin typeface="Arial"/>
                <a:ea typeface="Arial"/>
                <a:cs typeface="Arial"/>
                <a:sym typeface="Arial"/>
              </a:rPr>
              <a:t>Reduce gender inequality through education, economic opportunities, and political representation.</a:t>
            </a:r>
            <a:endParaRPr sz="1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2">
                <a:latin typeface="Arial"/>
                <a:ea typeface="Arial"/>
                <a:cs typeface="Arial"/>
                <a:sym typeface="Arial"/>
              </a:rPr>
              <a:t>3. Improve Street Safety :</a:t>
            </a:r>
            <a:endParaRPr b="1" sz="115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2">
                <a:latin typeface="Arial"/>
                <a:ea typeface="Arial"/>
                <a:cs typeface="Arial"/>
                <a:sym typeface="Arial"/>
              </a:rPr>
              <a:t>Enhance public safety through better street lighting, CCTV surveillance, and increased police presence.</a:t>
            </a:r>
            <a:endParaRPr sz="1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2">
                <a:latin typeface="Arial"/>
                <a:ea typeface="Arial"/>
                <a:cs typeface="Arial"/>
                <a:sym typeface="Arial"/>
              </a:rPr>
              <a:t>4. Raise Awareness and Education :</a:t>
            </a:r>
            <a:endParaRPr b="1" sz="115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2">
                <a:latin typeface="Arial"/>
                <a:ea typeface="Arial"/>
                <a:cs typeface="Arial"/>
                <a:sym typeface="Arial"/>
              </a:rPr>
              <a:t>Conduct campaigns to challenge harmful societal norms and attitudes that perpetuate violence against women.</a:t>
            </a:r>
            <a:endParaRPr sz="1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52">
                <a:latin typeface="Arial"/>
                <a:ea typeface="Arial"/>
                <a:cs typeface="Arial"/>
                <a:sym typeface="Arial"/>
              </a:rPr>
              <a:t>5. Strengthen Support Systems :</a:t>
            </a:r>
            <a:endParaRPr sz="115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2">
                <a:latin typeface="Arial"/>
                <a:ea typeface="Arial"/>
                <a:cs typeface="Arial"/>
                <a:sym typeface="Arial"/>
              </a:rPr>
              <a:t>Train healthcare and law enforcement personnel to handle gender-based violence sensitively and effectively.</a:t>
            </a:r>
            <a:endParaRPr sz="1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Summary and Conclusion</a:t>
            </a:r>
            <a:endParaRPr b="1" sz="2600"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139825"/>
            <a:ext cx="703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project analyzes the factors contributing to the safety and danger levels for women in different countries, using indicators such as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Gender Inequality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Street Safety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Legal Discrimination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and more. By clustering countries and ranking them based on composite danger and safety scores, the project identifies high-risk nations and provides data-driven insights.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Countries with high danger scores often have poor gender equality and legal discrimination.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Safety scores are strongly linked to effective governance and progressive societal norms.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Clustering highlights distinct risk profiles, enabling tailored recommendations for each group.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297500" y="393750"/>
            <a:ext cx="70389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Call to Action</a:t>
            </a:r>
            <a:endParaRPr b="1" sz="2800"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297500" y="1013550"/>
            <a:ext cx="70389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For Governments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Prioritize reforms in legal protections for women.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Allocate resources to enhance street safety and support systems.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For International Organizations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Provide funding and technical assistance to countries struggling with gender-based violence.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Foster global awareness campaigns promoting women's safety and equality.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1424350" y="2991825"/>
            <a:ext cx="63390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</a:rPr>
              <a:t>Conclusion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The analysis underscores the urgent need for legislative, societal, and infrastructure reforms to improve women’s safety globally. High-risk countries require immediate attention, while medium- and low-risk nations should maintain and refine their policies.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475" y="0"/>
            <a:ext cx="9327274" cy="52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49950" y="216725"/>
            <a:ext cx="6470400" cy="7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Dataset Visualization</a:t>
            </a:r>
            <a:endParaRPr sz="7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50" y="1076575"/>
            <a:ext cx="6138999" cy="349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6526925" y="1076575"/>
            <a:ext cx="2212500" cy="31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Exploration of the dataset is the foundational step to understand the structure, identify missing values, assess data quality, and discover initial insights.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is a visual representation of the dataset.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 used: Alpha Tably for Visualization, Python 3 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108750"/>
            <a:ext cx="76005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Data Cleaning: Ensuring Data Integrity</a:t>
            </a:r>
            <a:endParaRPr/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1297500" y="924250"/>
            <a:ext cx="30363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missing Values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them if needed.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550" y="797250"/>
            <a:ext cx="4505399" cy="196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25" y="2967125"/>
            <a:ext cx="2983800" cy="20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532775" y="2990875"/>
            <a:ext cx="23523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Basic descriptive statistics to get an overview of each numeric column.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045475" y="183425"/>
            <a:ext cx="72924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0">
                <a:latin typeface="Arial"/>
                <a:ea typeface="Arial"/>
                <a:cs typeface="Arial"/>
                <a:sym typeface="Arial"/>
              </a:rPr>
              <a:t>Correlation Analysis: Understanding Relationships</a:t>
            </a:r>
            <a:endParaRPr sz="560"/>
          </a:p>
        </p:txBody>
      </p:sp>
      <p:sp>
        <p:nvSpPr>
          <p:cNvPr id="165" name="Google Shape;165;p17"/>
          <p:cNvSpPr txBox="1"/>
          <p:nvPr>
            <p:ph idx="1" type="subTitle"/>
          </p:nvPr>
        </p:nvSpPr>
        <p:spPr>
          <a:xfrm>
            <a:off x="4022425" y="4070000"/>
            <a:ext cx="50319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Correlation analysis helps identify relationships between variables, providing insights into how different factors contribute to women's safety or danger in various countries.</a:t>
            </a:r>
            <a:endParaRPr sz="1100"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15483" t="0"/>
          <a:stretch/>
        </p:blipFill>
        <p:spPr>
          <a:xfrm>
            <a:off x="4022425" y="853200"/>
            <a:ext cx="5031974" cy="3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253900" y="1403950"/>
            <a:ext cx="35007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Significant Correlations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High Positive Correlations (Dangerous Factors):</a:t>
            </a:r>
            <a:endParaRPr b="1"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Homicide Rates ↔ Danger Scores</a:t>
            </a:r>
            <a:br>
              <a:rPr b="1" lang="en" sz="1000">
                <a:solidFill>
                  <a:schemeClr val="lt1"/>
                </a:solidFill>
              </a:rPr>
            </a:br>
            <a:r>
              <a:rPr lang="en" sz="1000">
                <a:solidFill>
                  <a:schemeClr val="lt1"/>
                </a:solidFill>
              </a:rPr>
              <a:t>Countries with high homicide rates tend to have higher overall danger scores.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Legal Discrimination ↔ Gender Inequality</a:t>
            </a:r>
            <a:br>
              <a:rPr b="1" lang="en" sz="1000">
                <a:solidFill>
                  <a:schemeClr val="lt1"/>
                </a:solidFill>
              </a:rPr>
            </a:br>
            <a:r>
              <a:rPr lang="en" sz="1000">
                <a:solidFill>
                  <a:schemeClr val="lt1"/>
                </a:solidFill>
              </a:rPr>
              <a:t>Countries with discriminatory laws show higher gender inequality.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High Negative Correlations (Protective Factors):</a:t>
            </a:r>
            <a:endParaRPr b="1"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Street Safety ↔ Gender Inequality</a:t>
            </a:r>
            <a:br>
              <a:rPr b="1" lang="en" sz="1000">
                <a:solidFill>
                  <a:schemeClr val="lt1"/>
                </a:solidFill>
              </a:rPr>
            </a:br>
            <a:r>
              <a:rPr lang="en" sz="1000">
                <a:solidFill>
                  <a:schemeClr val="lt1"/>
                </a:solidFill>
              </a:rPr>
              <a:t>Societies with higher gender equality often report better street safety.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Women Peace and Security Index ↔ Danger Scores</a:t>
            </a:r>
            <a:br>
              <a:rPr b="1" lang="en" sz="1000">
                <a:solidFill>
                  <a:schemeClr val="lt1"/>
                </a:solidFill>
              </a:rPr>
            </a:br>
            <a:r>
              <a:rPr lang="en" sz="1000">
                <a:solidFill>
                  <a:schemeClr val="lt1"/>
                </a:solidFill>
              </a:rPr>
              <a:t>Peaceful societies score better on women’s safety.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29075" y="148675"/>
            <a:ext cx="4181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Composite Scores Creation: Quantifying Danger</a:t>
            </a:r>
            <a:endParaRPr sz="24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75" y="223350"/>
            <a:ext cx="4181400" cy="465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/>
        </p:nvSpPr>
        <p:spPr>
          <a:xfrm>
            <a:off x="329075" y="1207925"/>
            <a:ext cx="41259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Interpretation of Scores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Composite Danger Score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Highlights countries where violence, discrimination, and inequality are prevalent.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Composite Safety Score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Highlights countries with strong legal protections, societal safety, and equality.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Use Composite Scores?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Holistic Measurement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Captures multiple dimensions of danger and safety.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Actionable Insights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Identifies areas requiring intervention.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Simplification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Provides a single measure for comparison across countries.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44550" y="92000"/>
            <a:ext cx="85509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 by Plotting using Python</a:t>
            </a:r>
            <a:endParaRPr b="1"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6270" r="8069" t="4698"/>
          <a:stretch/>
        </p:blipFill>
        <p:spPr>
          <a:xfrm>
            <a:off x="244550" y="844025"/>
            <a:ext cx="4110840" cy="27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5631" r="8905" t="7158"/>
          <a:stretch/>
        </p:blipFill>
        <p:spPr>
          <a:xfrm>
            <a:off x="4721350" y="844025"/>
            <a:ext cx="4210000" cy="27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292975" y="3849700"/>
            <a:ext cx="4014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Danger Score Distribution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Highlight countries with high danger scores.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Visualization: </a:t>
            </a:r>
            <a:r>
              <a:rPr lang="en" sz="1100">
                <a:solidFill>
                  <a:schemeClr val="lt1"/>
                </a:solidFill>
              </a:rPr>
              <a:t>Histogram with KDE (Kernel Density Estimate).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674750" y="3738275"/>
            <a:ext cx="4303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 Street Safety Distribution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Purpose</a:t>
            </a:r>
            <a:r>
              <a:rPr lang="en" sz="1100">
                <a:solidFill>
                  <a:schemeClr val="lt1"/>
                </a:solidFill>
              </a:rPr>
              <a:t>: Understand the overall distribution of street safety scores across countries.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Visualization</a:t>
            </a:r>
            <a:r>
              <a:rPr lang="en" sz="1100">
                <a:solidFill>
                  <a:schemeClr val="lt1"/>
                </a:solidFill>
              </a:rPr>
              <a:t>: Histogram with KDE (Kernel Density Estimate).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156825"/>
            <a:ext cx="69189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Clustering is an unsupervised machine learning technique that groups data points based on their similarities.</a:t>
            </a:r>
            <a:endParaRPr sz="1500"/>
          </a:p>
        </p:txBody>
      </p:sp>
      <p:sp>
        <p:nvSpPr>
          <p:cNvPr id="189" name="Google Shape;189;p20"/>
          <p:cNvSpPr txBox="1"/>
          <p:nvPr>
            <p:ph idx="2" type="body"/>
          </p:nvPr>
        </p:nvSpPr>
        <p:spPr>
          <a:xfrm>
            <a:off x="1386000" y="2178750"/>
            <a:ext cx="6830400" cy="25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1. Grouping Countries by Risk Profile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Divide countries into clusters (e.g., low-risk, medium-risk, and high-risk).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Simplifies complex data by summarizing it into categories.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2.  Visualizing Relationships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Plotting clusters (e.g., using a scatter plot) makes it easier to understand how countries differ based on danger indicators like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Street Safety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Legal Discrimination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Gender Inequality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 b="1"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Cluster Methodology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5" y="0"/>
            <a:ext cx="91310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