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4"/>
  </p:sldMasterIdLst>
  <p:notesMasterIdLst>
    <p:notesMasterId r:id="rId24"/>
  </p:notesMasterIdLst>
  <p:sldIdLst>
    <p:sldId id="1018" r:id="rId5"/>
    <p:sldId id="991" r:id="rId6"/>
    <p:sldId id="1017" r:id="rId7"/>
    <p:sldId id="993" r:id="rId8"/>
    <p:sldId id="998" r:id="rId9"/>
    <p:sldId id="1025" r:id="rId10"/>
    <p:sldId id="999" r:id="rId11"/>
    <p:sldId id="1019" r:id="rId12"/>
    <p:sldId id="1020" r:id="rId13"/>
    <p:sldId id="1026" r:id="rId14"/>
    <p:sldId id="1007" r:id="rId15"/>
    <p:sldId id="1022" r:id="rId16"/>
    <p:sldId id="1023" r:id="rId17"/>
    <p:sldId id="1008" r:id="rId18"/>
    <p:sldId id="1015" r:id="rId19"/>
    <p:sldId id="1024" r:id="rId20"/>
    <p:sldId id="1016" r:id="rId21"/>
    <p:sldId id="1012" r:id="rId22"/>
    <p:sldId id="101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D831AFC4-5708-534C-BD04-9F6FEB07A4B8}">
          <p14:sldIdLst>
            <p14:sldId id="1018"/>
            <p14:sldId id="991"/>
            <p14:sldId id="1017"/>
            <p14:sldId id="993"/>
            <p14:sldId id="998"/>
            <p14:sldId id="1025"/>
            <p14:sldId id="999"/>
            <p14:sldId id="1019"/>
            <p14:sldId id="1020"/>
            <p14:sldId id="1026"/>
            <p14:sldId id="1007"/>
            <p14:sldId id="1022"/>
            <p14:sldId id="1023"/>
            <p14:sldId id="1008"/>
            <p14:sldId id="1015"/>
            <p14:sldId id="1024"/>
            <p14:sldId id="1016"/>
            <p14:sldId id="1012"/>
            <p14:sldId id="10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B525081-D2C7-55AB-72DB-DA0E6AA95563}" name="Prabash Sedara" initials="PS" userId="S::Prabash.Sedara@dpc.nsw.gov.au::8c9057ad-5a7e-42e1-9720-8713b1caa5ae" providerId="AD"/>
  <p188:author id="{50C84DAD-C92E-6556-AD68-BECAB2EA2AAC}" name="Angelo Zhou" initials="AZ" userId="S::angelo.zhou@dpc.nsw.gov.au::4826b40e-6faf-45b9-9b1f-501062562952" providerId="AD"/>
  <p188:author id="{B07966FD-B5EB-9E07-0B55-68AB82311D8E}" name="Yun Zhang" initials="YZ" userId="S::Yun.Zhang@dpc.nsw.gov.au::8ce4e4f5-47cd-42ee-83a5-0899b75573b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inh Ho" initials="MH" lastIdx="3" clrIdx="0">
    <p:extLst>
      <p:ext uri="{19B8F6BF-5375-455C-9EA6-DF929625EA0E}">
        <p15:presenceInfo xmlns:p15="http://schemas.microsoft.com/office/powerpoint/2012/main" userId="S::minh.ho@dpc.nsw.gov.au::f9e42081-056b-41c6-98f7-3a6c4688517d" providerId="AD"/>
      </p:ext>
    </p:extLst>
  </p:cmAuthor>
  <p:cmAuthor id="2" name="Cara Nolan" initials="CN" lastIdx="4" clrIdx="1">
    <p:extLst>
      <p:ext uri="{19B8F6BF-5375-455C-9EA6-DF929625EA0E}">
        <p15:presenceInfo xmlns:p15="http://schemas.microsoft.com/office/powerpoint/2012/main" userId="S::Cara.Nolan@dpc.nsw.gov.au::ae639c5a-dcea-4da9-b072-ecbdc8e93611" providerId="AD"/>
      </p:ext>
    </p:extLst>
  </p:cmAuthor>
  <p:cmAuthor id="3" name="Scott Perugini Kelly" initials="SPK" lastIdx="2" clrIdx="2">
    <p:extLst>
      <p:ext uri="{19B8F6BF-5375-455C-9EA6-DF929625EA0E}">
        <p15:presenceInfo xmlns:p15="http://schemas.microsoft.com/office/powerpoint/2012/main" userId="S::Scott.Perugini-Kelly@dpc.nsw.gov.au::13210b27-eb7d-49fc-bc2c-4096e87d8f37" providerId="AD"/>
      </p:ext>
    </p:extLst>
  </p:cmAuthor>
  <p:cmAuthor id="4" name="Zam Zubairy" initials="ZZ" lastIdx="1" clrIdx="3">
    <p:extLst>
      <p:ext uri="{19B8F6BF-5375-455C-9EA6-DF929625EA0E}">
        <p15:presenceInfo xmlns:p15="http://schemas.microsoft.com/office/powerpoint/2012/main" userId="S::zam.zubairy@dpc.nsw.gov.au::7cbfcb1b-3a58-43e6-81f7-83f31a74fbc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6C52"/>
    <a:srgbClr val="1C4493"/>
    <a:srgbClr val="EF9C8E"/>
    <a:srgbClr val="1A4492"/>
    <a:srgbClr val="D7E5F8"/>
    <a:srgbClr val="FCECE9"/>
    <a:srgbClr val="3E3F3F"/>
    <a:srgbClr val="E9E5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7FAB51-78F7-4E1F-8C40-69E78D614988}" v="10" dt="2023-07-01T06:45:16.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o Zhou" userId="f73b212efd78b3d1" providerId="LiveId" clId="{397FAB51-78F7-4E1F-8C40-69E78D614988}"/>
    <pc:docChg chg="custSel addSld delSld modSld modMainMaster modSection">
      <pc:chgData name="Angelo Zhou" userId="f73b212efd78b3d1" providerId="LiveId" clId="{397FAB51-78F7-4E1F-8C40-69E78D614988}" dt="2023-07-01T07:39:04.208" v="82" actId="478"/>
      <pc:docMkLst>
        <pc:docMk/>
      </pc:docMkLst>
      <pc:sldChg chg="modSp mod delCm">
        <pc:chgData name="Angelo Zhou" userId="f73b212efd78b3d1" providerId="LiveId" clId="{397FAB51-78F7-4E1F-8C40-69E78D614988}" dt="2023-07-01T06:49:50.124" v="54" actId="255"/>
        <pc:sldMkLst>
          <pc:docMk/>
          <pc:sldMk cId="2517567838" sldId="991"/>
        </pc:sldMkLst>
        <pc:spChg chg="mod">
          <ac:chgData name="Angelo Zhou" userId="f73b212efd78b3d1" providerId="LiveId" clId="{397FAB51-78F7-4E1F-8C40-69E78D614988}" dt="2023-07-01T06:49:50.124" v="54" actId="255"/>
          <ac:spMkLst>
            <pc:docMk/>
            <pc:sldMk cId="2517567838" sldId="991"/>
            <ac:spMk id="2" creationId="{DB7E4312-08C9-5212-6CDF-AFE6FA911DE6}"/>
          </ac:spMkLst>
        </pc:spChg>
        <pc:spChg chg="mod">
          <ac:chgData name="Angelo Zhou" userId="f73b212efd78b3d1" providerId="LiveId" clId="{397FAB51-78F7-4E1F-8C40-69E78D614988}" dt="2023-07-01T06:45:16.841" v="25"/>
          <ac:spMkLst>
            <pc:docMk/>
            <pc:sldMk cId="2517567838" sldId="991"/>
            <ac:spMk id="5" creationId="{A28D0DAF-4A34-B8E3-8F9A-22EC78A62415}"/>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34:26.067" v="9"/>
              <pc2:cmMkLst xmlns:pc2="http://schemas.microsoft.com/office/powerpoint/2019/9/main/command">
                <pc:docMk/>
                <pc:sldMk cId="2517567838" sldId="991"/>
                <pc2:cmMk id="{97E74111-0722-4957-A185-462DAC5518B8}"/>
              </pc2:cmMkLst>
            </pc226:cmChg>
          </p:ext>
        </pc:extLst>
      </pc:sldChg>
      <pc:sldChg chg="modSp mod delCm">
        <pc:chgData name="Angelo Zhou" userId="f73b212efd78b3d1" providerId="LiveId" clId="{397FAB51-78F7-4E1F-8C40-69E78D614988}" dt="2023-07-01T06:47:39.920" v="50" actId="255"/>
        <pc:sldMkLst>
          <pc:docMk/>
          <pc:sldMk cId="1523565314" sldId="993"/>
        </pc:sldMkLst>
        <pc:spChg chg="mod">
          <ac:chgData name="Angelo Zhou" userId="f73b212efd78b3d1" providerId="LiveId" clId="{397FAB51-78F7-4E1F-8C40-69E78D614988}" dt="2023-07-01T06:47:39.920" v="50" actId="255"/>
          <ac:spMkLst>
            <pc:docMk/>
            <pc:sldMk cId="1523565314" sldId="993"/>
            <ac:spMk id="2" creationId="{C7263B4A-9726-C41B-B280-8ECC49D4FE85}"/>
          </ac:spMkLst>
        </pc:spChg>
        <pc:spChg chg="mod">
          <ac:chgData name="Angelo Zhou" userId="f73b212efd78b3d1" providerId="LiveId" clId="{397FAB51-78F7-4E1F-8C40-69E78D614988}" dt="2023-07-01T06:45:16.841" v="25"/>
          <ac:spMkLst>
            <pc:docMk/>
            <pc:sldMk cId="1523565314" sldId="993"/>
            <ac:spMk id="4" creationId="{09CDEDBB-C08B-4E33-0414-61B7D93FD37A}"/>
          </ac:spMkLst>
        </pc:spChg>
        <pc:spChg chg="mod">
          <ac:chgData name="Angelo Zhou" userId="f73b212efd78b3d1" providerId="LiveId" clId="{397FAB51-78F7-4E1F-8C40-69E78D614988}" dt="2023-07-01T06:45:16.841" v="25"/>
          <ac:spMkLst>
            <pc:docMk/>
            <pc:sldMk cId="1523565314" sldId="993"/>
            <ac:spMk id="5" creationId="{BCED4249-56B8-C7C6-9930-9955AC508BD3}"/>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34:37.553" v="13"/>
              <pc2:cmMkLst xmlns:pc2="http://schemas.microsoft.com/office/powerpoint/2019/9/main/command">
                <pc:docMk/>
                <pc:sldMk cId="1523565314" sldId="993"/>
                <pc2:cmMk id="{88EF2B15-A3F4-4E50-BF71-0F43D96BA824}"/>
              </pc2:cmMkLst>
            </pc226:cmChg>
            <pc226:cmChg xmlns:pc226="http://schemas.microsoft.com/office/powerpoint/2022/06/main/command" chg="del">
              <pc226:chgData name="Angelo Zhou" userId="f73b212efd78b3d1" providerId="LiveId" clId="{397FAB51-78F7-4E1F-8C40-69E78D614988}" dt="2023-07-01T06:34:35.923" v="12"/>
              <pc2:cmMkLst xmlns:pc2="http://schemas.microsoft.com/office/powerpoint/2019/9/main/command">
                <pc:docMk/>
                <pc:sldMk cId="1523565314" sldId="993"/>
                <pc2:cmMk id="{B9953178-94C9-4023-AB3B-C2FD571AA50D}"/>
              </pc2:cmMkLst>
            </pc226:cmChg>
            <pc226:cmChg xmlns:pc226="http://schemas.microsoft.com/office/powerpoint/2022/06/main/command" chg="del">
              <pc226:chgData name="Angelo Zhou" userId="f73b212efd78b3d1" providerId="LiveId" clId="{397FAB51-78F7-4E1F-8C40-69E78D614988}" dt="2023-07-01T06:34:34.242" v="11"/>
              <pc2:cmMkLst xmlns:pc2="http://schemas.microsoft.com/office/powerpoint/2019/9/main/command">
                <pc:docMk/>
                <pc:sldMk cId="1523565314" sldId="993"/>
                <pc2:cmMk id="{269552A3-99E5-4C4E-A4F1-F2C26FE5BE41}"/>
              </pc2:cmMkLst>
            </pc226:cmChg>
          </p:ext>
        </pc:extLst>
      </pc:sldChg>
      <pc:sldChg chg="modSp mod delCm">
        <pc:chgData name="Angelo Zhou" userId="f73b212efd78b3d1" providerId="LiveId" clId="{397FAB51-78F7-4E1F-8C40-69E78D614988}" dt="2023-07-01T06:50:23.718" v="56" actId="255"/>
        <pc:sldMkLst>
          <pc:docMk/>
          <pc:sldMk cId="2118325741" sldId="998"/>
        </pc:sldMkLst>
        <pc:spChg chg="mod">
          <ac:chgData name="Angelo Zhou" userId="f73b212efd78b3d1" providerId="LiveId" clId="{397FAB51-78F7-4E1F-8C40-69E78D614988}" dt="2023-07-01T06:50:23.718" v="56" actId="255"/>
          <ac:spMkLst>
            <pc:docMk/>
            <pc:sldMk cId="2118325741" sldId="998"/>
            <ac:spMk id="2" creationId="{92EBC680-4561-27F5-867F-670A9F2164E1}"/>
          </ac:spMkLst>
        </pc:spChg>
        <pc:spChg chg="mod">
          <ac:chgData name="Angelo Zhou" userId="f73b212efd78b3d1" providerId="LiveId" clId="{397FAB51-78F7-4E1F-8C40-69E78D614988}" dt="2023-07-01T06:45:16.841" v="25"/>
          <ac:spMkLst>
            <pc:docMk/>
            <pc:sldMk cId="2118325741" sldId="998"/>
            <ac:spMk id="4" creationId="{783F2C9E-833D-488A-F17D-FE359D47DA50}"/>
          </ac:spMkLst>
        </pc:spChg>
        <pc:spChg chg="mod">
          <ac:chgData name="Angelo Zhou" userId="f73b212efd78b3d1" providerId="LiveId" clId="{397FAB51-78F7-4E1F-8C40-69E78D614988}" dt="2023-07-01T06:45:16.841" v="25"/>
          <ac:spMkLst>
            <pc:docMk/>
            <pc:sldMk cId="2118325741" sldId="998"/>
            <ac:spMk id="5" creationId="{5F267200-7D94-BF54-52F5-4AEB6F174B2D}"/>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34:41.669" v="14"/>
              <pc2:cmMkLst xmlns:pc2="http://schemas.microsoft.com/office/powerpoint/2019/9/main/command">
                <pc:docMk/>
                <pc:sldMk cId="2118325741" sldId="998"/>
                <pc2:cmMk id="{07544228-F108-4F82-AB98-E1B8E4FF44F7}"/>
              </pc2:cmMkLst>
            </pc226:cmChg>
          </p:ext>
        </pc:extLst>
      </pc:sldChg>
      <pc:sldChg chg="modSp mod delCm">
        <pc:chgData name="Angelo Zhou" userId="f73b212efd78b3d1" providerId="LiveId" clId="{397FAB51-78F7-4E1F-8C40-69E78D614988}" dt="2023-07-01T06:51:07.081" v="58" actId="255"/>
        <pc:sldMkLst>
          <pc:docMk/>
          <pc:sldMk cId="1795882592" sldId="999"/>
        </pc:sldMkLst>
        <pc:spChg chg="mod">
          <ac:chgData name="Angelo Zhou" userId="f73b212efd78b3d1" providerId="LiveId" clId="{397FAB51-78F7-4E1F-8C40-69E78D614988}" dt="2023-07-01T06:51:07.081" v="58" actId="255"/>
          <ac:spMkLst>
            <pc:docMk/>
            <pc:sldMk cId="1795882592" sldId="999"/>
            <ac:spMk id="2" creationId="{AF7EE8CB-6821-C3E5-D81B-5B8BB0E5A5A6}"/>
          </ac:spMkLst>
        </pc:spChg>
        <pc:spChg chg="mod">
          <ac:chgData name="Angelo Zhou" userId="f73b212efd78b3d1" providerId="LiveId" clId="{397FAB51-78F7-4E1F-8C40-69E78D614988}" dt="2023-07-01T06:45:16.841" v="25"/>
          <ac:spMkLst>
            <pc:docMk/>
            <pc:sldMk cId="1795882592" sldId="999"/>
            <ac:spMk id="5" creationId="{BB021AD8-92DD-3420-E108-E4F3D16E42D3}"/>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35:17.115" v="15"/>
              <pc2:cmMkLst xmlns:pc2="http://schemas.microsoft.com/office/powerpoint/2019/9/main/command">
                <pc:docMk/>
                <pc:sldMk cId="1795882592" sldId="999"/>
                <pc2:cmMk id="{9DDB8953-D40A-4EC7-A93A-4C9070CDCA81}"/>
              </pc2:cmMkLst>
            </pc226:cmChg>
            <pc226:cmChg xmlns:pc226="http://schemas.microsoft.com/office/powerpoint/2022/06/main/command" chg="del">
              <pc226:chgData name="Angelo Zhou" userId="f73b212efd78b3d1" providerId="LiveId" clId="{397FAB51-78F7-4E1F-8C40-69E78D614988}" dt="2023-07-01T06:35:18.653" v="16"/>
              <pc2:cmMkLst xmlns:pc2="http://schemas.microsoft.com/office/powerpoint/2019/9/main/command">
                <pc:docMk/>
                <pc:sldMk cId="1795882592" sldId="999"/>
                <pc2:cmMk id="{4A19FF93-10C6-46DA-BA32-ECD12802637D}"/>
              </pc2:cmMkLst>
            </pc226:cmChg>
          </p:ext>
        </pc:extLst>
      </pc:sldChg>
      <pc:sldChg chg="modSp mod delCm">
        <pc:chgData name="Angelo Zhou" userId="f73b212efd78b3d1" providerId="LiveId" clId="{397FAB51-78F7-4E1F-8C40-69E78D614988}" dt="2023-07-01T07:14:06.115" v="63" actId="207"/>
        <pc:sldMkLst>
          <pc:docMk/>
          <pc:sldMk cId="1442167210" sldId="1007"/>
        </pc:sldMkLst>
        <pc:spChg chg="mod">
          <ac:chgData name="Angelo Zhou" userId="f73b212efd78b3d1" providerId="LiveId" clId="{397FAB51-78F7-4E1F-8C40-69E78D614988}" dt="2023-07-01T07:14:06.115" v="63" actId="207"/>
          <ac:spMkLst>
            <pc:docMk/>
            <pc:sldMk cId="1442167210" sldId="1007"/>
            <ac:spMk id="2" creationId="{3206F586-667D-D1DF-5815-AEADC3AFA444}"/>
          </ac:spMkLst>
        </pc:spChg>
        <pc:spChg chg="mod">
          <ac:chgData name="Angelo Zhou" userId="f73b212efd78b3d1" providerId="LiveId" clId="{397FAB51-78F7-4E1F-8C40-69E78D614988}" dt="2023-07-01T06:45:16.841" v="25"/>
          <ac:spMkLst>
            <pc:docMk/>
            <pc:sldMk cId="1442167210" sldId="1007"/>
            <ac:spMk id="4" creationId="{AD729FF7-5297-A724-E4A2-7240F67C8B08}"/>
          </ac:spMkLst>
        </pc:spChg>
        <pc:spChg chg="mod">
          <ac:chgData name="Angelo Zhou" userId="f73b212efd78b3d1" providerId="LiveId" clId="{397FAB51-78F7-4E1F-8C40-69E78D614988}" dt="2023-07-01T06:45:16.841" v="25"/>
          <ac:spMkLst>
            <pc:docMk/>
            <pc:sldMk cId="1442167210" sldId="1007"/>
            <ac:spMk id="5" creationId="{AA64B5F3-05EA-B05E-0A28-7809B630D25A}"/>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41:48.650" v="19"/>
              <pc2:cmMkLst xmlns:pc2="http://schemas.microsoft.com/office/powerpoint/2019/9/main/command">
                <pc:docMk/>
                <pc:sldMk cId="1442167210" sldId="1007"/>
                <pc2:cmMk id="{BFF867EE-B9E0-4C1E-8F7F-A0BE9D003E3C}"/>
              </pc2:cmMkLst>
            </pc226:cmChg>
          </p:ext>
        </pc:extLst>
      </pc:sldChg>
      <pc:sldChg chg="modSp mod">
        <pc:chgData name="Angelo Zhou" userId="f73b212efd78b3d1" providerId="LiveId" clId="{397FAB51-78F7-4E1F-8C40-69E78D614988}" dt="2023-07-01T07:16:28.190" v="76" actId="1076"/>
        <pc:sldMkLst>
          <pc:docMk/>
          <pc:sldMk cId="2275854267" sldId="1008"/>
        </pc:sldMkLst>
        <pc:spChg chg="mod">
          <ac:chgData name="Angelo Zhou" userId="f73b212efd78b3d1" providerId="LiveId" clId="{397FAB51-78F7-4E1F-8C40-69E78D614988}" dt="2023-07-01T07:16:28.190" v="76" actId="1076"/>
          <ac:spMkLst>
            <pc:docMk/>
            <pc:sldMk cId="2275854267" sldId="1008"/>
            <ac:spMk id="2" creationId="{13C82FDB-72C9-364A-CE0D-A04BFF75AD02}"/>
          </ac:spMkLst>
        </pc:spChg>
        <pc:spChg chg="mod">
          <ac:chgData name="Angelo Zhou" userId="f73b212efd78b3d1" providerId="LiveId" clId="{397FAB51-78F7-4E1F-8C40-69E78D614988}" dt="2023-07-01T06:45:16.841" v="25"/>
          <ac:spMkLst>
            <pc:docMk/>
            <pc:sldMk cId="2275854267" sldId="1008"/>
            <ac:spMk id="4" creationId="{AD0E9A19-1492-AF23-35A1-F4942EDFF5F6}"/>
          </ac:spMkLst>
        </pc:spChg>
        <pc:spChg chg="mod">
          <ac:chgData name="Angelo Zhou" userId="f73b212efd78b3d1" providerId="LiveId" clId="{397FAB51-78F7-4E1F-8C40-69E78D614988}" dt="2023-07-01T06:45:16.841" v="25"/>
          <ac:spMkLst>
            <pc:docMk/>
            <pc:sldMk cId="2275854267" sldId="1008"/>
            <ac:spMk id="5" creationId="{3F04A2A8-FD3A-99ED-179B-696E3C8EF906}"/>
          </ac:spMkLst>
        </pc:spChg>
      </pc:sldChg>
      <pc:sldChg chg="modSp mod">
        <pc:chgData name="Angelo Zhou" userId="f73b212efd78b3d1" providerId="LiveId" clId="{397FAB51-78F7-4E1F-8C40-69E78D614988}" dt="2023-07-01T07:27:17.620" v="80" actId="255"/>
        <pc:sldMkLst>
          <pc:docMk/>
          <pc:sldMk cId="102539937" sldId="1012"/>
        </pc:sldMkLst>
        <pc:spChg chg="mod">
          <ac:chgData name="Angelo Zhou" userId="f73b212efd78b3d1" providerId="LiveId" clId="{397FAB51-78F7-4E1F-8C40-69E78D614988}" dt="2023-07-01T07:27:17.620" v="80" actId="255"/>
          <ac:spMkLst>
            <pc:docMk/>
            <pc:sldMk cId="102539937" sldId="1012"/>
            <ac:spMk id="2" creationId="{DB7E4312-08C9-5212-6CDF-AFE6FA911DE6}"/>
          </ac:spMkLst>
        </pc:spChg>
        <pc:spChg chg="mod">
          <ac:chgData name="Angelo Zhou" userId="f73b212efd78b3d1" providerId="LiveId" clId="{397FAB51-78F7-4E1F-8C40-69E78D614988}" dt="2023-07-01T06:45:16.841" v="25"/>
          <ac:spMkLst>
            <pc:docMk/>
            <pc:sldMk cId="102539937" sldId="1012"/>
            <ac:spMk id="5" creationId="{A28D0DAF-4A34-B8E3-8F9A-22EC78A62415}"/>
          </ac:spMkLst>
        </pc:spChg>
      </pc:sldChg>
      <pc:sldChg chg="delSp modSp mod">
        <pc:chgData name="Angelo Zhou" userId="f73b212efd78b3d1" providerId="LiveId" clId="{397FAB51-78F7-4E1F-8C40-69E78D614988}" dt="2023-07-01T07:38:51.868" v="81" actId="478"/>
        <pc:sldMkLst>
          <pc:docMk/>
          <pc:sldMk cId="3528800058" sldId="1013"/>
        </pc:sldMkLst>
        <pc:spChg chg="mod">
          <ac:chgData name="Angelo Zhou" userId="f73b212efd78b3d1" providerId="LiveId" clId="{397FAB51-78F7-4E1F-8C40-69E78D614988}" dt="2023-07-01T06:45:16.841" v="25"/>
          <ac:spMkLst>
            <pc:docMk/>
            <pc:sldMk cId="3528800058" sldId="1013"/>
            <ac:spMk id="2" creationId="{1224C49D-2F4C-ECA2-371B-4EEE34BE1637}"/>
          </ac:spMkLst>
        </pc:spChg>
        <pc:spChg chg="mod">
          <ac:chgData name="Angelo Zhou" userId="f73b212efd78b3d1" providerId="LiveId" clId="{397FAB51-78F7-4E1F-8C40-69E78D614988}" dt="2023-07-01T06:45:16.841" v="25"/>
          <ac:spMkLst>
            <pc:docMk/>
            <pc:sldMk cId="3528800058" sldId="1013"/>
            <ac:spMk id="4" creationId="{91B3172D-939C-61D8-CADD-8DD19ACFCA9D}"/>
          </ac:spMkLst>
        </pc:spChg>
        <pc:spChg chg="mod">
          <ac:chgData name="Angelo Zhou" userId="f73b212efd78b3d1" providerId="LiveId" clId="{397FAB51-78F7-4E1F-8C40-69E78D614988}" dt="2023-07-01T06:45:16.841" v="25"/>
          <ac:spMkLst>
            <pc:docMk/>
            <pc:sldMk cId="3528800058" sldId="1013"/>
            <ac:spMk id="5" creationId="{ED50CC34-AC64-5E4E-65B5-5C350E339ACA}"/>
          </ac:spMkLst>
        </pc:spChg>
        <pc:spChg chg="del mod">
          <ac:chgData name="Angelo Zhou" userId="f73b212efd78b3d1" providerId="LiveId" clId="{397FAB51-78F7-4E1F-8C40-69E78D614988}" dt="2023-07-01T07:38:51.868" v="81" actId="478"/>
          <ac:spMkLst>
            <pc:docMk/>
            <pc:sldMk cId="3528800058" sldId="1013"/>
            <ac:spMk id="6" creationId="{CAD205D1-DA6C-2748-41D9-ACDC5CEAD7B0}"/>
          </ac:spMkLst>
        </pc:spChg>
      </pc:sldChg>
      <pc:sldChg chg="modSp mod">
        <pc:chgData name="Angelo Zhou" userId="f73b212efd78b3d1" providerId="LiveId" clId="{397FAB51-78F7-4E1F-8C40-69E78D614988}" dt="2023-07-01T07:20:19.804" v="77" actId="255"/>
        <pc:sldMkLst>
          <pc:docMk/>
          <pc:sldMk cId="4247738826" sldId="1015"/>
        </pc:sldMkLst>
        <pc:spChg chg="mod">
          <ac:chgData name="Angelo Zhou" userId="f73b212efd78b3d1" providerId="LiveId" clId="{397FAB51-78F7-4E1F-8C40-69E78D614988}" dt="2023-07-01T07:20:19.804" v="77" actId="255"/>
          <ac:spMkLst>
            <pc:docMk/>
            <pc:sldMk cId="4247738826" sldId="1015"/>
            <ac:spMk id="2" creationId="{088A8320-0C6B-AA13-F0AD-14B8CD4BB0C3}"/>
          </ac:spMkLst>
        </pc:spChg>
        <pc:spChg chg="mod">
          <ac:chgData name="Angelo Zhou" userId="f73b212efd78b3d1" providerId="LiveId" clId="{397FAB51-78F7-4E1F-8C40-69E78D614988}" dt="2023-07-01T06:45:16.841" v="25"/>
          <ac:spMkLst>
            <pc:docMk/>
            <pc:sldMk cId="4247738826" sldId="1015"/>
            <ac:spMk id="5" creationId="{A62C71FF-F6C8-E6E9-E9BE-503153298BD8}"/>
          </ac:spMkLst>
        </pc:spChg>
      </pc:sldChg>
      <pc:sldChg chg="modSp mod delCm">
        <pc:chgData name="Angelo Zhou" userId="f73b212efd78b3d1" providerId="LiveId" clId="{397FAB51-78F7-4E1F-8C40-69E78D614988}" dt="2023-07-01T07:24:31.710" v="79" actId="255"/>
        <pc:sldMkLst>
          <pc:docMk/>
          <pc:sldMk cId="3257718345" sldId="1016"/>
        </pc:sldMkLst>
        <pc:spChg chg="mod">
          <ac:chgData name="Angelo Zhou" userId="f73b212efd78b3d1" providerId="LiveId" clId="{397FAB51-78F7-4E1F-8C40-69E78D614988}" dt="2023-07-01T07:24:31.710" v="79" actId="255"/>
          <ac:spMkLst>
            <pc:docMk/>
            <pc:sldMk cId="3257718345" sldId="1016"/>
            <ac:spMk id="2" creationId="{F8C863B1-25EA-F794-920F-5F17F926D25B}"/>
          </ac:spMkLst>
        </pc:spChg>
        <pc:spChg chg="mod">
          <ac:chgData name="Angelo Zhou" userId="f73b212efd78b3d1" providerId="LiveId" clId="{397FAB51-78F7-4E1F-8C40-69E78D614988}" dt="2023-07-01T06:45:16.841" v="25"/>
          <ac:spMkLst>
            <pc:docMk/>
            <pc:sldMk cId="3257718345" sldId="1016"/>
            <ac:spMk id="4" creationId="{122FAC1D-0003-85DE-F6EC-BFC2D135FEE7}"/>
          </ac:spMkLst>
        </pc:spChg>
        <pc:spChg chg="mod">
          <ac:chgData name="Angelo Zhou" userId="f73b212efd78b3d1" providerId="LiveId" clId="{397FAB51-78F7-4E1F-8C40-69E78D614988}" dt="2023-07-01T06:45:16.841" v="25"/>
          <ac:spMkLst>
            <pc:docMk/>
            <pc:sldMk cId="3257718345" sldId="1016"/>
            <ac:spMk id="5" creationId="{101BBD28-4B81-5019-B524-DB3D65D97FCB}"/>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42:38.315" v="22"/>
              <pc2:cmMkLst xmlns:pc2="http://schemas.microsoft.com/office/powerpoint/2019/9/main/command">
                <pc:docMk/>
                <pc:sldMk cId="3257718345" sldId="1016"/>
                <pc2:cmMk id="{D376CB4E-2C33-4F25-AB38-C83CC0BDEA61}"/>
              </pc2:cmMkLst>
            </pc226:cmChg>
          </p:ext>
        </pc:extLst>
      </pc:sldChg>
      <pc:sldChg chg="delSp modSp mod delCm">
        <pc:chgData name="Angelo Zhou" userId="f73b212efd78b3d1" providerId="LiveId" clId="{397FAB51-78F7-4E1F-8C40-69E78D614988}" dt="2023-07-01T07:39:04.208" v="82" actId="478"/>
        <pc:sldMkLst>
          <pc:docMk/>
          <pc:sldMk cId="1835973943" sldId="1017"/>
        </pc:sldMkLst>
        <pc:spChg chg="mod">
          <ac:chgData name="Angelo Zhou" userId="f73b212efd78b3d1" providerId="LiveId" clId="{397FAB51-78F7-4E1F-8C40-69E78D614988}" dt="2023-07-01T06:49:57.089" v="55" actId="255"/>
          <ac:spMkLst>
            <pc:docMk/>
            <pc:sldMk cId="1835973943" sldId="1017"/>
            <ac:spMk id="2" creationId="{9C823A4F-63B5-CD27-549E-18EB05459AB5}"/>
          </ac:spMkLst>
        </pc:spChg>
        <pc:spChg chg="mod">
          <ac:chgData name="Angelo Zhou" userId="f73b212efd78b3d1" providerId="LiveId" clId="{397FAB51-78F7-4E1F-8C40-69E78D614988}" dt="2023-07-01T06:48:27.347" v="53" actId="207"/>
          <ac:spMkLst>
            <pc:docMk/>
            <pc:sldMk cId="1835973943" sldId="1017"/>
            <ac:spMk id="3" creationId="{0DFBB530-8BE7-DB30-8CD0-67EF285E3B94}"/>
          </ac:spMkLst>
        </pc:spChg>
        <pc:spChg chg="mod">
          <ac:chgData name="Angelo Zhou" userId="f73b212efd78b3d1" providerId="LiveId" clId="{397FAB51-78F7-4E1F-8C40-69E78D614988}" dt="2023-07-01T06:45:16.841" v="25"/>
          <ac:spMkLst>
            <pc:docMk/>
            <pc:sldMk cId="1835973943" sldId="1017"/>
            <ac:spMk id="4" creationId="{3037E4EE-08F5-3794-23B2-B44814EB75D6}"/>
          </ac:spMkLst>
        </pc:spChg>
        <pc:spChg chg="mod">
          <ac:chgData name="Angelo Zhou" userId="f73b212efd78b3d1" providerId="LiveId" clId="{397FAB51-78F7-4E1F-8C40-69E78D614988}" dt="2023-07-01T06:45:16.841" v="25"/>
          <ac:spMkLst>
            <pc:docMk/>
            <pc:sldMk cId="1835973943" sldId="1017"/>
            <ac:spMk id="5" creationId="{66AFA7A8-D620-826C-1D81-36650072CFCD}"/>
          </ac:spMkLst>
        </pc:spChg>
        <pc:spChg chg="del">
          <ac:chgData name="Angelo Zhou" userId="f73b212efd78b3d1" providerId="LiveId" clId="{397FAB51-78F7-4E1F-8C40-69E78D614988}" dt="2023-07-01T07:39:04.208" v="82" actId="478"/>
          <ac:spMkLst>
            <pc:docMk/>
            <pc:sldMk cId="1835973943" sldId="1017"/>
            <ac:spMk id="21" creationId="{2F26EDCA-BA62-F5DA-D60F-0844CF86D39D}"/>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34:29.419" v="10"/>
              <pc2:cmMkLst xmlns:pc2="http://schemas.microsoft.com/office/powerpoint/2019/9/main/command">
                <pc:docMk/>
                <pc:sldMk cId="1835973943" sldId="1017"/>
                <pc2:cmMk id="{0FF67C64-5522-4006-83C1-23646750A516}"/>
              </pc2:cmMkLst>
            </pc226:cmChg>
          </p:ext>
        </pc:extLst>
      </pc:sldChg>
      <pc:sldChg chg="modSp mod">
        <pc:chgData name="Angelo Zhou" userId="f73b212efd78b3d1" providerId="LiveId" clId="{397FAB51-78F7-4E1F-8C40-69E78D614988}" dt="2023-07-01T06:46:34.977" v="46" actId="1076"/>
        <pc:sldMkLst>
          <pc:docMk/>
          <pc:sldMk cId="3368001137" sldId="1018"/>
        </pc:sldMkLst>
        <pc:spChg chg="mod">
          <ac:chgData name="Angelo Zhou" userId="f73b212efd78b3d1" providerId="LiveId" clId="{397FAB51-78F7-4E1F-8C40-69E78D614988}" dt="2023-07-01T06:46:34.977" v="46" actId="1076"/>
          <ac:spMkLst>
            <pc:docMk/>
            <pc:sldMk cId="3368001137" sldId="1018"/>
            <ac:spMk id="2" creationId="{678679BE-2964-DA47-8625-BA6C9A684DF3}"/>
          </ac:spMkLst>
        </pc:spChg>
        <pc:spChg chg="mod">
          <ac:chgData name="Angelo Zhou" userId="f73b212efd78b3d1" providerId="LiveId" clId="{397FAB51-78F7-4E1F-8C40-69E78D614988}" dt="2023-07-01T06:46:31.588" v="45" actId="1076"/>
          <ac:spMkLst>
            <pc:docMk/>
            <pc:sldMk cId="3368001137" sldId="1018"/>
            <ac:spMk id="3" creationId="{A0D33ECC-AE34-FF45-B484-246DAC5105E6}"/>
          </ac:spMkLst>
        </pc:spChg>
      </pc:sldChg>
      <pc:sldChg chg="modSp mod">
        <pc:chgData name="Angelo Zhou" userId="f73b212efd78b3d1" providerId="LiveId" clId="{397FAB51-78F7-4E1F-8C40-69E78D614988}" dt="2023-07-01T06:56:04.914" v="59" actId="255"/>
        <pc:sldMkLst>
          <pc:docMk/>
          <pc:sldMk cId="980968007" sldId="1019"/>
        </pc:sldMkLst>
        <pc:spChg chg="mod">
          <ac:chgData name="Angelo Zhou" userId="f73b212efd78b3d1" providerId="LiveId" clId="{397FAB51-78F7-4E1F-8C40-69E78D614988}" dt="2023-07-01T06:56:04.914" v="59" actId="255"/>
          <ac:spMkLst>
            <pc:docMk/>
            <pc:sldMk cId="980968007" sldId="1019"/>
            <ac:spMk id="2" creationId="{E1A978AC-7AD8-9635-0198-291C48F17A42}"/>
          </ac:spMkLst>
        </pc:spChg>
        <pc:spChg chg="mod">
          <ac:chgData name="Angelo Zhou" userId="f73b212efd78b3d1" providerId="LiveId" clId="{397FAB51-78F7-4E1F-8C40-69E78D614988}" dt="2023-07-01T06:45:16.841" v="25"/>
          <ac:spMkLst>
            <pc:docMk/>
            <pc:sldMk cId="980968007" sldId="1019"/>
            <ac:spMk id="4" creationId="{72B6175A-4CB7-774A-0C7F-B7C5B9E943D9}"/>
          </ac:spMkLst>
        </pc:spChg>
        <pc:spChg chg="mod">
          <ac:chgData name="Angelo Zhou" userId="f73b212efd78b3d1" providerId="LiveId" clId="{397FAB51-78F7-4E1F-8C40-69E78D614988}" dt="2023-07-01T06:45:16.841" v="25"/>
          <ac:spMkLst>
            <pc:docMk/>
            <pc:sldMk cId="980968007" sldId="1019"/>
            <ac:spMk id="5" creationId="{79251D06-5BCC-31E7-D8E9-49388203356E}"/>
          </ac:spMkLst>
        </pc:spChg>
      </pc:sldChg>
      <pc:sldChg chg="modSp mod">
        <pc:chgData name="Angelo Zhou" userId="f73b212efd78b3d1" providerId="LiveId" clId="{397FAB51-78F7-4E1F-8C40-69E78D614988}" dt="2023-07-01T06:56:09.880" v="60" actId="255"/>
        <pc:sldMkLst>
          <pc:docMk/>
          <pc:sldMk cId="3815902493" sldId="1020"/>
        </pc:sldMkLst>
        <pc:spChg chg="mod">
          <ac:chgData name="Angelo Zhou" userId="f73b212efd78b3d1" providerId="LiveId" clId="{397FAB51-78F7-4E1F-8C40-69E78D614988}" dt="2023-07-01T06:56:09.880" v="60" actId="255"/>
          <ac:spMkLst>
            <pc:docMk/>
            <pc:sldMk cId="3815902493" sldId="1020"/>
            <ac:spMk id="2" creationId="{65E8F54C-B9F6-B152-36C1-B1F2D7BC12AB}"/>
          </ac:spMkLst>
        </pc:spChg>
        <pc:spChg chg="mod">
          <ac:chgData name="Angelo Zhou" userId="f73b212efd78b3d1" providerId="LiveId" clId="{397FAB51-78F7-4E1F-8C40-69E78D614988}" dt="2023-07-01T06:45:16.841" v="25"/>
          <ac:spMkLst>
            <pc:docMk/>
            <pc:sldMk cId="3815902493" sldId="1020"/>
            <ac:spMk id="4" creationId="{65B97619-0D2E-6671-EFCF-9BA4FA10A572}"/>
          </ac:spMkLst>
        </pc:spChg>
        <pc:spChg chg="mod">
          <ac:chgData name="Angelo Zhou" userId="f73b212efd78b3d1" providerId="LiveId" clId="{397FAB51-78F7-4E1F-8C40-69E78D614988}" dt="2023-07-01T06:45:16.841" v="25"/>
          <ac:spMkLst>
            <pc:docMk/>
            <pc:sldMk cId="3815902493" sldId="1020"/>
            <ac:spMk id="5" creationId="{902C6935-18BD-2EDC-FB9B-847B1E45360C}"/>
          </ac:spMkLst>
        </pc:spChg>
      </pc:sldChg>
      <pc:sldChg chg="modSp mod">
        <pc:chgData name="Angelo Zhou" userId="f73b212efd78b3d1" providerId="LiveId" clId="{397FAB51-78F7-4E1F-8C40-69E78D614988}" dt="2023-07-01T07:15:16.611" v="73" actId="1076"/>
        <pc:sldMkLst>
          <pc:docMk/>
          <pc:sldMk cId="1180298921" sldId="1022"/>
        </pc:sldMkLst>
        <pc:spChg chg="mod">
          <ac:chgData name="Angelo Zhou" userId="f73b212efd78b3d1" providerId="LiveId" clId="{397FAB51-78F7-4E1F-8C40-69E78D614988}" dt="2023-07-01T07:14:23.210" v="65" actId="255"/>
          <ac:spMkLst>
            <pc:docMk/>
            <pc:sldMk cId="1180298921" sldId="1022"/>
            <ac:spMk id="2" creationId="{3206F586-667D-D1DF-5815-AEADC3AFA444}"/>
          </ac:spMkLst>
        </pc:spChg>
        <pc:spChg chg="mod">
          <ac:chgData name="Angelo Zhou" userId="f73b212efd78b3d1" providerId="LiveId" clId="{397FAB51-78F7-4E1F-8C40-69E78D614988}" dt="2023-07-01T06:45:16.841" v="25"/>
          <ac:spMkLst>
            <pc:docMk/>
            <pc:sldMk cId="1180298921" sldId="1022"/>
            <ac:spMk id="4" creationId="{AD729FF7-5297-A724-E4A2-7240F67C8B08}"/>
          </ac:spMkLst>
        </pc:spChg>
        <pc:spChg chg="mod">
          <ac:chgData name="Angelo Zhou" userId="f73b212efd78b3d1" providerId="LiveId" clId="{397FAB51-78F7-4E1F-8C40-69E78D614988}" dt="2023-07-01T06:45:16.841" v="25"/>
          <ac:spMkLst>
            <pc:docMk/>
            <pc:sldMk cId="1180298921" sldId="1022"/>
            <ac:spMk id="5" creationId="{AA64B5F3-05EA-B05E-0A28-7809B630D25A}"/>
          </ac:spMkLst>
        </pc:spChg>
        <pc:spChg chg="mod">
          <ac:chgData name="Angelo Zhou" userId="f73b212efd78b3d1" providerId="LiveId" clId="{397FAB51-78F7-4E1F-8C40-69E78D614988}" dt="2023-07-01T07:15:16.611" v="73" actId="1076"/>
          <ac:spMkLst>
            <pc:docMk/>
            <pc:sldMk cId="1180298921" sldId="1022"/>
            <ac:spMk id="13" creationId="{98F322B2-9BF5-408E-5778-C783CDA79491}"/>
          </ac:spMkLst>
        </pc:spChg>
        <pc:graphicFrameChg chg="mod modGraphic">
          <ac:chgData name="Angelo Zhou" userId="f73b212efd78b3d1" providerId="LiveId" clId="{397FAB51-78F7-4E1F-8C40-69E78D614988}" dt="2023-07-01T07:15:04.605" v="72" actId="1076"/>
          <ac:graphicFrameMkLst>
            <pc:docMk/>
            <pc:sldMk cId="1180298921" sldId="1022"/>
            <ac:graphicFrameMk id="7" creationId="{03135E97-B3C2-4ABC-C051-25B5FAB2F8BF}"/>
          </ac:graphicFrameMkLst>
        </pc:graphicFrameChg>
      </pc:sldChg>
      <pc:sldChg chg="modSp mod delCm">
        <pc:chgData name="Angelo Zhou" userId="f73b212efd78b3d1" providerId="LiveId" clId="{397FAB51-78F7-4E1F-8C40-69E78D614988}" dt="2023-07-01T07:16:12.454" v="74" actId="255"/>
        <pc:sldMkLst>
          <pc:docMk/>
          <pc:sldMk cId="1203955780" sldId="1023"/>
        </pc:sldMkLst>
        <pc:spChg chg="mod">
          <ac:chgData name="Angelo Zhou" userId="f73b212efd78b3d1" providerId="LiveId" clId="{397FAB51-78F7-4E1F-8C40-69E78D614988}" dt="2023-07-01T07:16:12.454" v="74" actId="255"/>
          <ac:spMkLst>
            <pc:docMk/>
            <pc:sldMk cId="1203955780" sldId="1023"/>
            <ac:spMk id="2" creationId="{7D758611-B27A-4B0D-36CC-187FC9B2B60F}"/>
          </ac:spMkLst>
        </pc:spChg>
        <pc:spChg chg="mod">
          <ac:chgData name="Angelo Zhou" userId="f73b212efd78b3d1" providerId="LiveId" clId="{397FAB51-78F7-4E1F-8C40-69E78D614988}" dt="2023-07-01T06:45:16.841" v="25"/>
          <ac:spMkLst>
            <pc:docMk/>
            <pc:sldMk cId="1203955780" sldId="1023"/>
            <ac:spMk id="4" creationId="{8CAF6742-3E6D-E685-F0BA-F46650893079}"/>
          </ac:spMkLst>
        </pc:spChg>
        <pc:spChg chg="mod">
          <ac:chgData name="Angelo Zhou" userId="f73b212efd78b3d1" providerId="LiveId" clId="{397FAB51-78F7-4E1F-8C40-69E78D614988}" dt="2023-07-01T06:45:16.841" v="25"/>
          <ac:spMkLst>
            <pc:docMk/>
            <pc:sldMk cId="1203955780" sldId="1023"/>
            <ac:spMk id="5" creationId="{844B7DA8-2E9D-022E-F697-EBBF101F9A9F}"/>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42:05.653" v="20"/>
              <pc2:cmMkLst xmlns:pc2="http://schemas.microsoft.com/office/powerpoint/2019/9/main/command">
                <pc:docMk/>
                <pc:sldMk cId="1203955780" sldId="1023"/>
                <pc2:cmMk id="{15353F9B-A13A-4672-A068-41FBC71CDB84}"/>
              </pc2:cmMkLst>
            </pc226:cmChg>
          </p:ext>
        </pc:extLst>
      </pc:sldChg>
      <pc:sldChg chg="modSp mod delCm">
        <pc:chgData name="Angelo Zhou" userId="f73b212efd78b3d1" providerId="LiveId" clId="{397FAB51-78F7-4E1F-8C40-69E78D614988}" dt="2023-07-01T07:24:25.685" v="78" actId="255"/>
        <pc:sldMkLst>
          <pc:docMk/>
          <pc:sldMk cId="4194844012" sldId="1024"/>
        </pc:sldMkLst>
        <pc:spChg chg="mod">
          <ac:chgData name="Angelo Zhou" userId="f73b212efd78b3d1" providerId="LiveId" clId="{397FAB51-78F7-4E1F-8C40-69E78D614988}" dt="2023-07-01T07:24:25.685" v="78" actId="255"/>
          <ac:spMkLst>
            <pc:docMk/>
            <pc:sldMk cId="4194844012" sldId="1024"/>
            <ac:spMk id="2" creationId="{A9A6C768-F135-BAEE-D7D8-DF48F8922A6C}"/>
          </ac:spMkLst>
        </pc:spChg>
        <pc:spChg chg="mod">
          <ac:chgData name="Angelo Zhou" userId="f73b212efd78b3d1" providerId="LiveId" clId="{397FAB51-78F7-4E1F-8C40-69E78D614988}" dt="2023-07-01T06:45:16.841" v="25"/>
          <ac:spMkLst>
            <pc:docMk/>
            <pc:sldMk cId="4194844012" sldId="1024"/>
            <ac:spMk id="4" creationId="{B645735D-3309-1D5B-5866-C8EB795C8764}"/>
          </ac:spMkLst>
        </pc:spChg>
        <pc:spChg chg="mod">
          <ac:chgData name="Angelo Zhou" userId="f73b212efd78b3d1" providerId="LiveId" clId="{397FAB51-78F7-4E1F-8C40-69E78D614988}" dt="2023-07-01T06:45:16.841" v="25"/>
          <ac:spMkLst>
            <pc:docMk/>
            <pc:sldMk cId="4194844012" sldId="1024"/>
            <ac:spMk id="5" creationId="{1503682C-243D-EC93-858B-1A03876A3D48}"/>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42:28.802" v="21"/>
              <pc2:cmMkLst xmlns:pc2="http://schemas.microsoft.com/office/powerpoint/2019/9/main/command">
                <pc:docMk/>
                <pc:sldMk cId="4194844012" sldId="1024"/>
                <pc2:cmMk id="{C5B0EF5E-D3DA-4EC7-94D4-CA164CB42D87}"/>
              </pc2:cmMkLst>
            </pc226:cmChg>
          </p:ext>
        </pc:extLst>
      </pc:sldChg>
      <pc:sldChg chg="modSp mod">
        <pc:chgData name="Angelo Zhou" userId="f73b212efd78b3d1" providerId="LiveId" clId="{397FAB51-78F7-4E1F-8C40-69E78D614988}" dt="2023-07-01T06:50:55.280" v="57" actId="255"/>
        <pc:sldMkLst>
          <pc:docMk/>
          <pc:sldMk cId="3450516123" sldId="1025"/>
        </pc:sldMkLst>
        <pc:spChg chg="mod">
          <ac:chgData name="Angelo Zhou" userId="f73b212efd78b3d1" providerId="LiveId" clId="{397FAB51-78F7-4E1F-8C40-69E78D614988}" dt="2023-07-01T06:50:55.280" v="57" actId="255"/>
          <ac:spMkLst>
            <pc:docMk/>
            <pc:sldMk cId="3450516123" sldId="1025"/>
            <ac:spMk id="2" creationId="{92EBC680-4561-27F5-867F-670A9F2164E1}"/>
          </ac:spMkLst>
        </pc:spChg>
        <pc:spChg chg="mod">
          <ac:chgData name="Angelo Zhou" userId="f73b212efd78b3d1" providerId="LiveId" clId="{397FAB51-78F7-4E1F-8C40-69E78D614988}" dt="2023-07-01T06:45:16.841" v="25"/>
          <ac:spMkLst>
            <pc:docMk/>
            <pc:sldMk cId="3450516123" sldId="1025"/>
            <ac:spMk id="4" creationId="{783F2C9E-833D-488A-F17D-FE359D47DA50}"/>
          </ac:spMkLst>
        </pc:spChg>
        <pc:spChg chg="mod">
          <ac:chgData name="Angelo Zhou" userId="f73b212efd78b3d1" providerId="LiveId" clId="{397FAB51-78F7-4E1F-8C40-69E78D614988}" dt="2023-07-01T06:45:16.841" v="25"/>
          <ac:spMkLst>
            <pc:docMk/>
            <pc:sldMk cId="3450516123" sldId="1025"/>
            <ac:spMk id="5" creationId="{5F267200-7D94-BF54-52F5-4AEB6F174B2D}"/>
          </ac:spMkLst>
        </pc:spChg>
      </pc:sldChg>
      <pc:sldChg chg="modSp mod delCm">
        <pc:chgData name="Angelo Zhou" userId="f73b212efd78b3d1" providerId="LiveId" clId="{397FAB51-78F7-4E1F-8C40-69E78D614988}" dt="2023-07-01T06:56:34.007" v="61" actId="255"/>
        <pc:sldMkLst>
          <pc:docMk/>
          <pc:sldMk cId="3962031424" sldId="1026"/>
        </pc:sldMkLst>
        <pc:spChg chg="mod">
          <ac:chgData name="Angelo Zhou" userId="f73b212efd78b3d1" providerId="LiveId" clId="{397FAB51-78F7-4E1F-8C40-69E78D614988}" dt="2023-07-01T06:56:34.007" v="61" actId="255"/>
          <ac:spMkLst>
            <pc:docMk/>
            <pc:sldMk cId="3962031424" sldId="1026"/>
            <ac:spMk id="2" creationId="{E1A978AC-7AD8-9635-0198-291C48F17A42}"/>
          </ac:spMkLst>
        </pc:spChg>
        <pc:spChg chg="mod">
          <ac:chgData name="Angelo Zhou" userId="f73b212efd78b3d1" providerId="LiveId" clId="{397FAB51-78F7-4E1F-8C40-69E78D614988}" dt="2023-07-01T06:45:16.841" v="25"/>
          <ac:spMkLst>
            <pc:docMk/>
            <pc:sldMk cId="3962031424" sldId="1026"/>
            <ac:spMk id="4" creationId="{72B6175A-4CB7-774A-0C7F-B7C5B9E943D9}"/>
          </ac:spMkLst>
        </pc:spChg>
        <pc:spChg chg="mod">
          <ac:chgData name="Angelo Zhou" userId="f73b212efd78b3d1" providerId="LiveId" clId="{397FAB51-78F7-4E1F-8C40-69E78D614988}" dt="2023-07-01T06:45:16.841" v="25"/>
          <ac:spMkLst>
            <pc:docMk/>
            <pc:sldMk cId="3962031424" sldId="1026"/>
            <ac:spMk id="5" creationId="{79251D06-5BCC-31E7-D8E9-49388203356E}"/>
          </ac:spMkLst>
        </pc:spChg>
        <pc:extLst>
          <p:ext xmlns:p="http://schemas.openxmlformats.org/presentationml/2006/main" uri="{D6D511B9-2390-475A-947B-AFAB55BFBCF1}">
            <pc226:cmChg xmlns:pc226="http://schemas.microsoft.com/office/powerpoint/2022/06/main/command" chg="del">
              <pc226:chgData name="Angelo Zhou" userId="f73b212efd78b3d1" providerId="LiveId" clId="{397FAB51-78F7-4E1F-8C40-69E78D614988}" dt="2023-07-01T06:35:25.896" v="17"/>
              <pc2:cmMkLst xmlns:pc2="http://schemas.microsoft.com/office/powerpoint/2019/9/main/command">
                <pc:docMk/>
                <pc:sldMk cId="3962031424" sldId="1026"/>
                <pc2:cmMk id="{18BFAF5D-C389-4B0D-8F9C-D384B73FEB62}"/>
              </pc2:cmMkLst>
            </pc226:cmChg>
            <pc226:cmChg xmlns:pc226="http://schemas.microsoft.com/office/powerpoint/2022/06/main/command" chg="del">
              <pc226:chgData name="Angelo Zhou" userId="f73b212efd78b3d1" providerId="LiveId" clId="{397FAB51-78F7-4E1F-8C40-69E78D614988}" dt="2023-07-01T06:35:27.398" v="18"/>
              <pc2:cmMkLst xmlns:pc2="http://schemas.microsoft.com/office/powerpoint/2019/9/main/command">
                <pc:docMk/>
                <pc:sldMk cId="3962031424" sldId="1026"/>
                <pc2:cmMk id="{48FC1A9C-F7C0-4178-989A-6B3D8CBA63ED}"/>
              </pc2:cmMkLst>
            </pc226:cmChg>
          </p:ext>
        </pc:extLst>
      </pc:sldChg>
      <pc:sldChg chg="addSp modSp new del">
        <pc:chgData name="Angelo Zhou" userId="f73b212efd78b3d1" providerId="LiveId" clId="{397FAB51-78F7-4E1F-8C40-69E78D614988}" dt="2023-07-01T06:33:49.477" v="8" actId="47"/>
        <pc:sldMkLst>
          <pc:docMk/>
          <pc:sldMk cId="3594275447" sldId="1027"/>
        </pc:sldMkLst>
        <pc:spChg chg="add mod">
          <ac:chgData name="Angelo Zhou" userId="f73b212efd78b3d1" providerId="LiveId" clId="{397FAB51-78F7-4E1F-8C40-69E78D614988}" dt="2023-07-01T06:31:47.886" v="1"/>
          <ac:spMkLst>
            <pc:docMk/>
            <pc:sldMk cId="3594275447" sldId="1027"/>
            <ac:spMk id="2" creationId="{025C1FA7-EB77-27C3-F64E-A5A6E8D87209}"/>
          </ac:spMkLst>
        </pc:spChg>
        <pc:spChg chg="add mod">
          <ac:chgData name="Angelo Zhou" userId="f73b212efd78b3d1" providerId="LiveId" clId="{397FAB51-78F7-4E1F-8C40-69E78D614988}" dt="2023-07-01T06:31:58.743" v="2"/>
          <ac:spMkLst>
            <pc:docMk/>
            <pc:sldMk cId="3594275447" sldId="1027"/>
            <ac:spMk id="3" creationId="{8F47F2BC-4778-25B2-FD1B-A1F571D8D086}"/>
          </ac:spMkLst>
        </pc:spChg>
      </pc:sldChg>
      <pc:sldMasterChg chg="addSp">
        <pc:chgData name="Angelo Zhou" userId="f73b212efd78b3d1" providerId="LiveId" clId="{397FAB51-78F7-4E1F-8C40-69E78D614988}" dt="2023-07-01T06:45:16.841" v="25"/>
        <pc:sldMasterMkLst>
          <pc:docMk/>
          <pc:sldMasterMk cId="2574855249" sldId="2147483677"/>
        </pc:sldMasterMkLst>
        <pc:cxnChg chg="add">
          <ac:chgData name="Angelo Zhou" userId="f73b212efd78b3d1" providerId="LiveId" clId="{397FAB51-78F7-4E1F-8C40-69E78D614988}" dt="2023-07-01T06:45:16.841" v="25"/>
          <ac:cxnSpMkLst>
            <pc:docMk/>
            <pc:sldMasterMk cId="2574855249" sldId="2147483677"/>
            <ac:cxnSpMk id="7" creationId="{B934F4D0-B33D-759E-3FAF-8FC0EDCC1C41}"/>
          </ac:cxnSpMkLst>
        </pc:cxnChg>
        <pc:cxnChg chg="add">
          <ac:chgData name="Angelo Zhou" userId="f73b212efd78b3d1" providerId="LiveId" clId="{397FAB51-78F7-4E1F-8C40-69E78D614988}" dt="2023-07-01T06:45:16.841" v="25"/>
          <ac:cxnSpMkLst>
            <pc:docMk/>
            <pc:sldMasterMk cId="2574855249" sldId="2147483677"/>
            <ac:cxnSpMk id="8" creationId="{CC54B674-C1AF-9ADD-E483-94D1A34405E6}"/>
          </ac:cxnSpMkLst>
        </pc:cxnChg>
      </pc:sldMasterChg>
      <pc:sldMasterChg chg="addSp">
        <pc:chgData name="Angelo Zhou" userId="f73b212efd78b3d1" providerId="LiveId" clId="{397FAB51-78F7-4E1F-8C40-69E78D614988}" dt="2023-07-01T06:44:45.682" v="23"/>
        <pc:sldMasterMkLst>
          <pc:docMk/>
          <pc:sldMasterMk cId="2806529426" sldId="2147483677"/>
        </pc:sldMasterMkLst>
        <pc:cxnChg chg="add">
          <ac:chgData name="Angelo Zhou" userId="f73b212efd78b3d1" providerId="LiveId" clId="{397FAB51-78F7-4E1F-8C40-69E78D614988}" dt="2023-07-01T06:44:45.682" v="23"/>
          <ac:cxnSpMkLst>
            <pc:docMk/>
            <pc:sldMasterMk cId="2806529426" sldId="2147483677"/>
            <ac:cxnSpMk id="7" creationId="{BAD14AB8-64E6-6827-510A-6EFF519BC49D}"/>
          </ac:cxnSpMkLst>
        </pc:cxnChg>
        <pc:cxnChg chg="add">
          <ac:chgData name="Angelo Zhou" userId="f73b212efd78b3d1" providerId="LiveId" clId="{397FAB51-78F7-4E1F-8C40-69E78D614988}" dt="2023-07-01T06:44:45.682" v="23"/>
          <ac:cxnSpMkLst>
            <pc:docMk/>
            <pc:sldMasterMk cId="2806529426" sldId="2147483677"/>
            <ac:cxnSpMk id="8" creationId="{5FD01CFD-49E2-0B6E-3ADA-76494B9D1F0A}"/>
          </ac:cxnSpMkLst>
        </pc:cxnChg>
      </pc:sldMasterChg>
      <pc:sldMasterChg chg="addSp">
        <pc:chgData name="Angelo Zhou" userId="f73b212efd78b3d1" providerId="LiveId" clId="{397FAB51-78F7-4E1F-8C40-69E78D614988}" dt="2023-07-01T06:33:27.109" v="6"/>
        <pc:sldMasterMkLst>
          <pc:docMk/>
          <pc:sldMasterMk cId="3432736117" sldId="2147483677"/>
        </pc:sldMasterMkLst>
        <pc:cxnChg chg="add">
          <ac:chgData name="Angelo Zhou" userId="f73b212efd78b3d1" providerId="LiveId" clId="{397FAB51-78F7-4E1F-8C40-69E78D614988}" dt="2023-07-01T06:33:27.109" v="6"/>
          <ac:cxnSpMkLst>
            <pc:docMk/>
            <pc:sldMasterMk cId="3432736117" sldId="2147483677"/>
            <ac:cxnSpMk id="11" creationId="{9804FE50-B42F-48DF-1071-C6DD1FFDD5F5}"/>
          </ac:cxnSpMkLst>
        </pc:cxnChg>
        <pc:cxnChg chg="add">
          <ac:chgData name="Angelo Zhou" userId="f73b212efd78b3d1" providerId="LiveId" clId="{397FAB51-78F7-4E1F-8C40-69E78D614988}" dt="2023-07-01T06:33:27.109" v="6"/>
          <ac:cxnSpMkLst>
            <pc:docMk/>
            <pc:sldMasterMk cId="3432736117" sldId="2147483677"/>
            <ac:cxnSpMk id="12" creationId="{8F24A2D0-52F2-0797-E147-2CB9C0B076FE}"/>
          </ac:cxnSpMkLst>
        </pc:cxn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23689-3524-D84E-96AD-B88FC6BC6EF3}" type="datetimeFigureOut">
              <a:rPr lang="en-US" smtClean="0"/>
              <a:t>7/1/2023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162E7-C47F-1146-9860-087D02006BC3}" type="slidenum">
              <a:rPr lang="en-US" smtClean="0"/>
              <a:t>‹#›</a:t>
            </a:fld>
            <a:endParaRPr lang="en-US"/>
          </a:p>
        </p:txBody>
      </p:sp>
    </p:spTree>
    <p:extLst>
      <p:ext uri="{BB962C8B-B14F-4D97-AF65-F5344CB8AC3E}">
        <p14:creationId xmlns:p14="http://schemas.microsoft.com/office/powerpoint/2010/main" val="314126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13162E7-C47F-1146-9860-087D02006BC3}" type="slidenum">
              <a:rPr lang="en-US" smtClean="0"/>
              <a:t>5</a:t>
            </a:fld>
            <a:endParaRPr lang="en-US"/>
          </a:p>
        </p:txBody>
      </p:sp>
    </p:spTree>
    <p:extLst>
      <p:ext uri="{BB962C8B-B14F-4D97-AF65-F5344CB8AC3E}">
        <p14:creationId xmlns:p14="http://schemas.microsoft.com/office/powerpoint/2010/main" val="59115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13162E7-C47F-1146-9860-087D02006BC3}" type="slidenum">
              <a:rPr lang="en-US" smtClean="0"/>
              <a:t>6</a:t>
            </a:fld>
            <a:endParaRPr lang="en-US"/>
          </a:p>
        </p:txBody>
      </p:sp>
    </p:spTree>
    <p:extLst>
      <p:ext uri="{BB962C8B-B14F-4D97-AF65-F5344CB8AC3E}">
        <p14:creationId xmlns:p14="http://schemas.microsoft.com/office/powerpoint/2010/main" val="2335584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AA63-87B8-0385-5162-4A83BB82D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A8BC932-6203-56FD-6E35-7A613AF71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E218F8B-CEB4-73A8-5453-FE13EA91F728}"/>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5" name="Footer Placeholder 4">
            <a:extLst>
              <a:ext uri="{FF2B5EF4-FFF2-40B4-BE49-F238E27FC236}">
                <a16:creationId xmlns:a16="http://schemas.microsoft.com/office/drawing/2014/main" id="{FB904301-6A67-938E-69C0-03A77873DFA7}"/>
              </a:ext>
            </a:extLst>
          </p:cNvPr>
          <p:cNvSpPr>
            <a:spLocks noGrp="1"/>
          </p:cNvSpPr>
          <p:nvPr>
            <p:ph type="ftr" sz="quarter" idx="11"/>
          </p:nvPr>
        </p:nvSpPr>
        <p:spPr/>
        <p:txBody>
          <a:bodyPr/>
          <a:lstStyle/>
          <a:p>
            <a:r>
              <a:rPr lang="en-US"/>
              <a:t>Backing the COVID Generation – Policy Pack</a:t>
            </a:r>
          </a:p>
        </p:txBody>
      </p:sp>
      <p:sp>
        <p:nvSpPr>
          <p:cNvPr id="6" name="Slide Number Placeholder 5">
            <a:extLst>
              <a:ext uri="{FF2B5EF4-FFF2-40B4-BE49-F238E27FC236}">
                <a16:creationId xmlns:a16="http://schemas.microsoft.com/office/drawing/2014/main" id="{AB7930CB-5478-BD56-32A9-0A4869D5CF5F}"/>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2711535711"/>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AB0C-8293-0FA8-76C1-44DA61CFAC9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DBDA671-A741-4959-A317-B61CE11EC3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7FA8CD8-B942-C154-C06D-43C05FCFF3AF}"/>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5" name="Footer Placeholder 4">
            <a:extLst>
              <a:ext uri="{FF2B5EF4-FFF2-40B4-BE49-F238E27FC236}">
                <a16:creationId xmlns:a16="http://schemas.microsoft.com/office/drawing/2014/main" id="{8BF91F19-4BA9-07B3-A769-F7EC4B3AA718}"/>
              </a:ext>
            </a:extLst>
          </p:cNvPr>
          <p:cNvSpPr>
            <a:spLocks noGrp="1"/>
          </p:cNvSpPr>
          <p:nvPr>
            <p:ph type="ftr" sz="quarter" idx="11"/>
          </p:nvPr>
        </p:nvSpPr>
        <p:spPr/>
        <p:txBody>
          <a:bodyPr/>
          <a:lstStyle/>
          <a:p>
            <a:r>
              <a:rPr lang="en-US"/>
              <a:t>Backing the COVID Generation – Policy Pack</a:t>
            </a:r>
          </a:p>
        </p:txBody>
      </p:sp>
      <p:sp>
        <p:nvSpPr>
          <p:cNvPr id="6" name="Slide Number Placeholder 5">
            <a:extLst>
              <a:ext uri="{FF2B5EF4-FFF2-40B4-BE49-F238E27FC236}">
                <a16:creationId xmlns:a16="http://schemas.microsoft.com/office/drawing/2014/main" id="{085F80A9-197F-F70D-7434-3FF94810F053}"/>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244590623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A955B8-A415-4CE1-DCE2-8B9110D75A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F85C128-CFBE-448F-939D-CA41D0F44E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80AAAD5-7BCB-C591-C744-252C9488B86A}"/>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5" name="Footer Placeholder 4">
            <a:extLst>
              <a:ext uri="{FF2B5EF4-FFF2-40B4-BE49-F238E27FC236}">
                <a16:creationId xmlns:a16="http://schemas.microsoft.com/office/drawing/2014/main" id="{11A49B43-7401-E847-8778-6E135EF02AC3}"/>
              </a:ext>
            </a:extLst>
          </p:cNvPr>
          <p:cNvSpPr>
            <a:spLocks noGrp="1"/>
          </p:cNvSpPr>
          <p:nvPr>
            <p:ph type="ftr" sz="quarter" idx="11"/>
          </p:nvPr>
        </p:nvSpPr>
        <p:spPr/>
        <p:txBody>
          <a:bodyPr/>
          <a:lstStyle/>
          <a:p>
            <a:r>
              <a:rPr lang="en-US"/>
              <a:t>Backing the COVID Generation – Policy Pack</a:t>
            </a:r>
          </a:p>
        </p:txBody>
      </p:sp>
      <p:sp>
        <p:nvSpPr>
          <p:cNvPr id="6" name="Slide Number Placeholder 5">
            <a:extLst>
              <a:ext uri="{FF2B5EF4-FFF2-40B4-BE49-F238E27FC236}">
                <a16:creationId xmlns:a16="http://schemas.microsoft.com/office/drawing/2014/main" id="{07233021-CDF1-DF9D-071B-E20F00397504}"/>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135142232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rporate - one-column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39014-73C1-324C-87BA-2333A51E558E}"/>
              </a:ext>
            </a:extLst>
          </p:cNvPr>
          <p:cNvSpPr>
            <a:spLocks noGrp="1"/>
          </p:cNvSpPr>
          <p:nvPr>
            <p:ph type="title"/>
          </p:nvPr>
        </p:nvSpPr>
        <p:spPr/>
        <p:txBody>
          <a:bodyPr>
            <a:noAutofit/>
          </a:bodyPr>
          <a:lstStyle>
            <a:lvl1pPr>
              <a:defRPr>
                <a:solidFill>
                  <a:schemeClr val="tx1"/>
                </a:solidFill>
              </a:defRPr>
            </a:lvl1pPr>
          </a:lstStyle>
          <a:p>
            <a:r>
              <a:rPr lang="en-GB"/>
              <a:t>Click to edit Master title style</a:t>
            </a:r>
            <a:endParaRPr lang="en-US"/>
          </a:p>
        </p:txBody>
      </p:sp>
      <p:sp>
        <p:nvSpPr>
          <p:cNvPr id="14" name="Content Placeholder 13">
            <a:extLst>
              <a:ext uri="{FF2B5EF4-FFF2-40B4-BE49-F238E27FC236}">
                <a16:creationId xmlns:a16="http://schemas.microsoft.com/office/drawing/2014/main" id="{D7F3A240-F8A6-1845-823B-36904E5516A7}"/>
              </a:ext>
            </a:extLst>
          </p:cNvPr>
          <p:cNvSpPr>
            <a:spLocks noGrp="1"/>
          </p:cNvSpPr>
          <p:nvPr>
            <p:ph sz="quarter" idx="13" hasCustomPrompt="1"/>
          </p:nvPr>
        </p:nvSpPr>
        <p:spPr>
          <a:xfrm>
            <a:off x="695325" y="1702205"/>
            <a:ext cx="8501063" cy="4227404"/>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
        <p:nvSpPr>
          <p:cNvPr id="6" name="Date Placeholder 5">
            <a:extLst>
              <a:ext uri="{FF2B5EF4-FFF2-40B4-BE49-F238E27FC236}">
                <a16:creationId xmlns:a16="http://schemas.microsoft.com/office/drawing/2014/main" id="{47AD1079-21DC-0F4F-8A19-DB2F22606FF3}"/>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11" name="Slide Number Placeholder 10">
            <a:extLst>
              <a:ext uri="{FF2B5EF4-FFF2-40B4-BE49-F238E27FC236}">
                <a16:creationId xmlns:a16="http://schemas.microsoft.com/office/drawing/2014/main" id="{95C65D2C-5DA6-0F4F-B246-E8FFECFE72E2}"/>
              </a:ext>
            </a:extLst>
          </p:cNvPr>
          <p:cNvSpPr>
            <a:spLocks noGrp="1"/>
          </p:cNvSpPr>
          <p:nvPr>
            <p:ph type="sldNum" sz="quarter" idx="16"/>
          </p:nvPr>
        </p:nvSpPr>
        <p:spPr/>
        <p:txBody>
          <a:bodyPr/>
          <a:lstStyle/>
          <a:p>
            <a:fld id="{D1401232-61CC-F744-B74D-BF4885D636FB}" type="slidenum">
              <a:rPr lang="en-US" smtClean="0"/>
              <a:pPr/>
              <a:t>‹#›</a:t>
            </a:fld>
            <a:endParaRPr lang="en-US"/>
          </a:p>
        </p:txBody>
      </p:sp>
      <p:sp>
        <p:nvSpPr>
          <p:cNvPr id="10" name="Footer Placeholder 9">
            <a:extLst>
              <a:ext uri="{FF2B5EF4-FFF2-40B4-BE49-F238E27FC236}">
                <a16:creationId xmlns:a16="http://schemas.microsoft.com/office/drawing/2014/main" id="{EA2861D7-3B57-3E47-BE43-650F7366DF00}"/>
              </a:ext>
            </a:extLst>
          </p:cNvPr>
          <p:cNvSpPr>
            <a:spLocks noGrp="1"/>
          </p:cNvSpPr>
          <p:nvPr>
            <p:ph type="ftr" sz="quarter" idx="15"/>
          </p:nvPr>
        </p:nvSpPr>
        <p:spPr>
          <a:xfrm>
            <a:off x="711637" y="6380841"/>
            <a:ext cx="4130704" cy="365125"/>
          </a:xfrm>
        </p:spPr>
        <p:txBody>
          <a:bodyPr/>
          <a:lstStyle>
            <a:lvl1pPr algn="l">
              <a:defRPr/>
            </a:lvl1pPr>
          </a:lstStyle>
          <a:p>
            <a:r>
              <a:rPr lang="en-US"/>
              <a:t>Backing the COVID Generation – Policy Pack</a:t>
            </a:r>
          </a:p>
        </p:txBody>
      </p:sp>
    </p:spTree>
    <p:extLst>
      <p:ext uri="{BB962C8B-B14F-4D97-AF65-F5344CB8AC3E}">
        <p14:creationId xmlns:p14="http://schemas.microsoft.com/office/powerpoint/2010/main" val="4004207101"/>
      </p:ext>
    </p:extLst>
  </p:cSld>
  <p:clrMapOvr>
    <a:masterClrMapping/>
  </p:clrMapOvr>
  <p:extLst>
    <p:ext uri="{DCECCB84-F9BA-43D5-87BE-67443E8EF086}">
      <p15:sldGuideLst xmlns:p15="http://schemas.microsoft.com/office/powerpoint/2012/main">
        <p15:guide id="1" orient="horz" pos="107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rporate - one-column content (option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39014-73C1-324C-87BA-2333A51E558E}"/>
              </a:ext>
            </a:extLst>
          </p:cNvPr>
          <p:cNvSpPr>
            <a:spLocks noGrp="1"/>
          </p:cNvSpPr>
          <p:nvPr>
            <p:ph type="title"/>
          </p:nvPr>
        </p:nvSpPr>
        <p:spPr/>
        <p:txBody>
          <a:bodyPr>
            <a:noAutofit/>
          </a:bodyPr>
          <a:lstStyle>
            <a:lvl1pPr>
              <a:defRPr>
                <a:solidFill>
                  <a:schemeClr val="accent1"/>
                </a:solidFill>
              </a:defRPr>
            </a:lvl1pPr>
          </a:lstStyle>
          <a:p>
            <a:r>
              <a:rPr lang="en-GB"/>
              <a:t>Click to edit Master title style</a:t>
            </a:r>
            <a:endParaRPr lang="en-US"/>
          </a:p>
        </p:txBody>
      </p:sp>
      <p:sp>
        <p:nvSpPr>
          <p:cNvPr id="6" name="Date Placeholder 5">
            <a:extLst>
              <a:ext uri="{FF2B5EF4-FFF2-40B4-BE49-F238E27FC236}">
                <a16:creationId xmlns:a16="http://schemas.microsoft.com/office/drawing/2014/main" id="{47AD1079-21DC-0F4F-8A19-DB2F22606FF3}"/>
              </a:ext>
            </a:extLst>
          </p:cNvPr>
          <p:cNvSpPr>
            <a:spLocks noGrp="1"/>
          </p:cNvSpPr>
          <p:nvPr>
            <p:ph type="dt" sz="half" idx="14"/>
          </p:nvPr>
        </p:nvSpPr>
        <p:spPr/>
        <p:txBody>
          <a:bodyPr/>
          <a:lstStyle/>
          <a:p>
            <a:fld id="{7F057A8C-EDB2-3040-8DE7-8DD6A492A6ED}" type="datetime4">
              <a:rPr lang="en-AU" smtClean="0"/>
              <a:t>1 July 2023</a:t>
            </a:fld>
            <a:endParaRPr lang="en-US"/>
          </a:p>
        </p:txBody>
      </p:sp>
      <p:sp>
        <p:nvSpPr>
          <p:cNvPr id="10" name="Footer Placeholder 9">
            <a:extLst>
              <a:ext uri="{FF2B5EF4-FFF2-40B4-BE49-F238E27FC236}">
                <a16:creationId xmlns:a16="http://schemas.microsoft.com/office/drawing/2014/main" id="{A1EC3628-5321-6C43-88AC-810CAD766499}"/>
              </a:ext>
            </a:extLst>
          </p:cNvPr>
          <p:cNvSpPr>
            <a:spLocks noGrp="1"/>
          </p:cNvSpPr>
          <p:nvPr>
            <p:ph type="ftr" sz="quarter" idx="15"/>
          </p:nvPr>
        </p:nvSpPr>
        <p:spPr/>
        <p:txBody>
          <a:bodyPr/>
          <a:lstStyle>
            <a:lvl1pPr algn="l">
              <a:defRPr/>
            </a:lvl1pPr>
          </a:lstStyle>
          <a:p>
            <a:r>
              <a:rPr lang="en-US"/>
              <a:t>Backing the COVID Generation – Policy Pack</a:t>
            </a:r>
          </a:p>
        </p:txBody>
      </p:sp>
      <p:sp>
        <p:nvSpPr>
          <p:cNvPr id="11" name="Slide Number Placeholder 10">
            <a:extLst>
              <a:ext uri="{FF2B5EF4-FFF2-40B4-BE49-F238E27FC236}">
                <a16:creationId xmlns:a16="http://schemas.microsoft.com/office/drawing/2014/main" id="{95C65D2C-5DA6-0F4F-B246-E8FFECFE72E2}"/>
              </a:ext>
            </a:extLst>
          </p:cNvPr>
          <p:cNvSpPr>
            <a:spLocks noGrp="1"/>
          </p:cNvSpPr>
          <p:nvPr>
            <p:ph type="sldNum" sz="quarter" idx="16"/>
          </p:nvPr>
        </p:nvSpPr>
        <p:spPr/>
        <p:txBody>
          <a:bodyPr/>
          <a:lstStyle/>
          <a:p>
            <a:fld id="{D1401232-61CC-F744-B74D-BF4885D636FB}" type="slidenum">
              <a:rPr lang="en-US" smtClean="0"/>
              <a:pPr/>
              <a:t>‹#›</a:t>
            </a:fld>
            <a:endParaRPr lang="en-US"/>
          </a:p>
        </p:txBody>
      </p:sp>
      <p:sp>
        <p:nvSpPr>
          <p:cNvPr id="12" name="Content Placeholder 13">
            <a:extLst>
              <a:ext uri="{FF2B5EF4-FFF2-40B4-BE49-F238E27FC236}">
                <a16:creationId xmlns:a16="http://schemas.microsoft.com/office/drawing/2014/main" id="{D5D2EF35-95E5-684C-96C3-C08025DD5458}"/>
              </a:ext>
            </a:extLst>
          </p:cNvPr>
          <p:cNvSpPr>
            <a:spLocks noGrp="1"/>
          </p:cNvSpPr>
          <p:nvPr>
            <p:ph sz="quarter" idx="13" hasCustomPrompt="1"/>
          </p:nvPr>
        </p:nvSpPr>
        <p:spPr>
          <a:xfrm>
            <a:off x="695325" y="1702205"/>
            <a:ext cx="5184775" cy="4227404"/>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Content Placeholder 13">
            <a:extLst>
              <a:ext uri="{FF2B5EF4-FFF2-40B4-BE49-F238E27FC236}">
                <a16:creationId xmlns:a16="http://schemas.microsoft.com/office/drawing/2014/main" id="{704E47E7-D940-9F42-9DE0-539F6C6FE4A4}"/>
              </a:ext>
            </a:extLst>
          </p:cNvPr>
          <p:cNvSpPr>
            <a:spLocks noGrp="1"/>
          </p:cNvSpPr>
          <p:nvPr>
            <p:ph sz="quarter" idx="17" hasCustomPrompt="1"/>
          </p:nvPr>
        </p:nvSpPr>
        <p:spPr>
          <a:xfrm>
            <a:off x="6323128" y="1702205"/>
            <a:ext cx="5184775" cy="4227404"/>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772872943"/>
      </p:ext>
    </p:extLst>
  </p:cSld>
  <p:clrMapOvr>
    <a:masterClrMapping/>
  </p:clrMapOvr>
  <p:extLst>
    <p:ext uri="{DCECCB84-F9BA-43D5-87BE-67443E8EF086}">
      <p15:sldGuideLst xmlns:p15="http://schemas.microsoft.com/office/powerpoint/2012/main">
        <p15:guide id="1" orient="horz" pos="107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rporate - two-column content (option 2)">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39014-73C1-324C-87BA-2333A51E558E}"/>
              </a:ext>
            </a:extLst>
          </p:cNvPr>
          <p:cNvSpPr>
            <a:spLocks noGrp="1"/>
          </p:cNvSpPr>
          <p:nvPr>
            <p:ph type="title"/>
          </p:nvPr>
        </p:nvSpPr>
        <p:spPr/>
        <p:txBody>
          <a:bodyPr>
            <a:noAutofit/>
          </a:bodyPr>
          <a:lstStyle>
            <a:lvl1pPr>
              <a:defRPr>
                <a:solidFill>
                  <a:schemeClr val="accent1"/>
                </a:solidFill>
              </a:defRPr>
            </a:lvl1pPr>
          </a:lstStyle>
          <a:p>
            <a:r>
              <a:rPr lang="en-GB"/>
              <a:t>Click to edit Master title style</a:t>
            </a:r>
            <a:endParaRPr lang="en-US"/>
          </a:p>
        </p:txBody>
      </p:sp>
      <p:sp>
        <p:nvSpPr>
          <p:cNvPr id="6" name="Date Placeholder 5">
            <a:extLst>
              <a:ext uri="{FF2B5EF4-FFF2-40B4-BE49-F238E27FC236}">
                <a16:creationId xmlns:a16="http://schemas.microsoft.com/office/drawing/2014/main" id="{47AD1079-21DC-0F4F-8A19-DB2F22606FF3}"/>
              </a:ext>
            </a:extLst>
          </p:cNvPr>
          <p:cNvSpPr>
            <a:spLocks noGrp="1"/>
          </p:cNvSpPr>
          <p:nvPr>
            <p:ph type="dt" sz="half" idx="14"/>
          </p:nvPr>
        </p:nvSpPr>
        <p:spPr/>
        <p:txBody>
          <a:bodyPr/>
          <a:lstStyle/>
          <a:p>
            <a:fld id="{62144454-9445-DF4B-A026-4580D8F04619}" type="datetime4">
              <a:rPr lang="en-AU" smtClean="0"/>
              <a:t>1 July 2023</a:t>
            </a:fld>
            <a:endParaRPr lang="en-US"/>
          </a:p>
        </p:txBody>
      </p:sp>
      <p:sp>
        <p:nvSpPr>
          <p:cNvPr id="10" name="Footer Placeholder 9">
            <a:extLst>
              <a:ext uri="{FF2B5EF4-FFF2-40B4-BE49-F238E27FC236}">
                <a16:creationId xmlns:a16="http://schemas.microsoft.com/office/drawing/2014/main" id="{A1EC3628-5321-6C43-88AC-810CAD766499}"/>
              </a:ext>
            </a:extLst>
          </p:cNvPr>
          <p:cNvSpPr>
            <a:spLocks noGrp="1"/>
          </p:cNvSpPr>
          <p:nvPr>
            <p:ph type="ftr" sz="quarter" idx="15"/>
          </p:nvPr>
        </p:nvSpPr>
        <p:spPr/>
        <p:txBody>
          <a:bodyPr/>
          <a:lstStyle>
            <a:lvl1pPr algn="l">
              <a:defRPr/>
            </a:lvl1pPr>
          </a:lstStyle>
          <a:p>
            <a:r>
              <a:rPr lang="en-US"/>
              <a:t>Backing the COVID Generation – Policy Pack</a:t>
            </a:r>
          </a:p>
        </p:txBody>
      </p:sp>
      <p:sp>
        <p:nvSpPr>
          <p:cNvPr id="11" name="Slide Number Placeholder 10">
            <a:extLst>
              <a:ext uri="{FF2B5EF4-FFF2-40B4-BE49-F238E27FC236}">
                <a16:creationId xmlns:a16="http://schemas.microsoft.com/office/drawing/2014/main" id="{95C65D2C-5DA6-0F4F-B246-E8FFECFE72E2}"/>
              </a:ext>
            </a:extLst>
          </p:cNvPr>
          <p:cNvSpPr>
            <a:spLocks noGrp="1"/>
          </p:cNvSpPr>
          <p:nvPr>
            <p:ph type="sldNum" sz="quarter" idx="16"/>
          </p:nvPr>
        </p:nvSpPr>
        <p:spPr/>
        <p:txBody>
          <a:bodyPr/>
          <a:lstStyle/>
          <a:p>
            <a:fld id="{D1401232-61CC-F744-B74D-BF4885D636FB}" type="slidenum">
              <a:rPr lang="en-US" smtClean="0"/>
              <a:pPr/>
              <a:t>‹#›</a:t>
            </a:fld>
            <a:endParaRPr lang="en-US"/>
          </a:p>
        </p:txBody>
      </p:sp>
      <p:sp>
        <p:nvSpPr>
          <p:cNvPr id="14" name="Content Placeholder 2">
            <a:extLst>
              <a:ext uri="{FF2B5EF4-FFF2-40B4-BE49-F238E27FC236}">
                <a16:creationId xmlns:a16="http://schemas.microsoft.com/office/drawing/2014/main" id="{71901476-60A7-3A41-9262-9C090B7E8E86}"/>
              </a:ext>
            </a:extLst>
          </p:cNvPr>
          <p:cNvSpPr>
            <a:spLocks noGrp="1"/>
          </p:cNvSpPr>
          <p:nvPr>
            <p:ph sz="half" idx="1" hasCustomPrompt="1"/>
          </p:nvPr>
        </p:nvSpPr>
        <p:spPr>
          <a:xfrm>
            <a:off x="695326" y="1702205"/>
            <a:ext cx="3302516" cy="4247745"/>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
        <p:nvSpPr>
          <p:cNvPr id="15" name="Content Placeholder 2">
            <a:extLst>
              <a:ext uri="{FF2B5EF4-FFF2-40B4-BE49-F238E27FC236}">
                <a16:creationId xmlns:a16="http://schemas.microsoft.com/office/drawing/2014/main" id="{D775CD20-159C-4F4E-A5E6-E41AB59F23C4}"/>
              </a:ext>
            </a:extLst>
          </p:cNvPr>
          <p:cNvSpPr>
            <a:spLocks noGrp="1"/>
          </p:cNvSpPr>
          <p:nvPr>
            <p:ph sz="half" idx="13" hasCustomPrompt="1"/>
          </p:nvPr>
        </p:nvSpPr>
        <p:spPr>
          <a:xfrm>
            <a:off x="4444741" y="1702205"/>
            <a:ext cx="7051933" cy="4247745"/>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988294284"/>
      </p:ext>
    </p:extLst>
  </p:cSld>
  <p:clrMapOvr>
    <a:masterClrMapping/>
  </p:clrMapOvr>
  <p:extLst>
    <p:ext uri="{DCECCB84-F9BA-43D5-87BE-67443E8EF086}">
      <p15:sldGuideLst xmlns:p15="http://schemas.microsoft.com/office/powerpoint/2012/main">
        <p15:guide id="1" orient="horz" pos="1071">
          <p15:clr>
            <a:srgbClr val="FBAE40"/>
          </p15:clr>
        </p15:guide>
        <p15:guide id="2" pos="2525">
          <p15:clr>
            <a:srgbClr val="FBAE40"/>
          </p15:clr>
        </p15:guide>
        <p15:guide id="3" pos="2797">
          <p15:clr>
            <a:srgbClr val="FBAE40"/>
          </p15:clr>
        </p15:guide>
        <p15:guide id="4" pos="4883">
          <p15:clr>
            <a:srgbClr val="FBAE40"/>
          </p15:clr>
        </p15:guide>
        <p15:guide id="5" pos="515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rporate - two-column content (option 3)">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39014-73C1-324C-87BA-2333A51E558E}"/>
              </a:ext>
            </a:extLst>
          </p:cNvPr>
          <p:cNvSpPr>
            <a:spLocks noGrp="1"/>
          </p:cNvSpPr>
          <p:nvPr>
            <p:ph type="title"/>
          </p:nvPr>
        </p:nvSpPr>
        <p:spPr/>
        <p:txBody>
          <a:bodyPr>
            <a:noAutofit/>
          </a:bodyPr>
          <a:lstStyle>
            <a:lvl1pPr>
              <a:defRPr>
                <a:solidFill>
                  <a:schemeClr val="accent1"/>
                </a:solidFill>
              </a:defRPr>
            </a:lvl1pPr>
          </a:lstStyle>
          <a:p>
            <a:r>
              <a:rPr lang="en-GB"/>
              <a:t>Click to edit Master title style</a:t>
            </a:r>
            <a:endParaRPr lang="en-US"/>
          </a:p>
        </p:txBody>
      </p:sp>
      <p:sp>
        <p:nvSpPr>
          <p:cNvPr id="6" name="Date Placeholder 5">
            <a:extLst>
              <a:ext uri="{FF2B5EF4-FFF2-40B4-BE49-F238E27FC236}">
                <a16:creationId xmlns:a16="http://schemas.microsoft.com/office/drawing/2014/main" id="{47AD1079-21DC-0F4F-8A19-DB2F22606FF3}"/>
              </a:ext>
            </a:extLst>
          </p:cNvPr>
          <p:cNvSpPr>
            <a:spLocks noGrp="1"/>
          </p:cNvSpPr>
          <p:nvPr>
            <p:ph type="dt" sz="half" idx="14"/>
          </p:nvPr>
        </p:nvSpPr>
        <p:spPr/>
        <p:txBody>
          <a:bodyPr/>
          <a:lstStyle/>
          <a:p>
            <a:fld id="{8AC33C9E-1D80-EE4E-A843-10D01913ADB2}" type="datetime4">
              <a:rPr lang="en-AU" smtClean="0"/>
              <a:t>1 July 2023</a:t>
            </a:fld>
            <a:endParaRPr lang="en-US"/>
          </a:p>
        </p:txBody>
      </p:sp>
      <p:sp>
        <p:nvSpPr>
          <p:cNvPr id="10" name="Footer Placeholder 9">
            <a:extLst>
              <a:ext uri="{FF2B5EF4-FFF2-40B4-BE49-F238E27FC236}">
                <a16:creationId xmlns:a16="http://schemas.microsoft.com/office/drawing/2014/main" id="{A1EC3628-5321-6C43-88AC-810CAD766499}"/>
              </a:ext>
            </a:extLst>
          </p:cNvPr>
          <p:cNvSpPr>
            <a:spLocks noGrp="1"/>
          </p:cNvSpPr>
          <p:nvPr>
            <p:ph type="ftr" sz="quarter" idx="15"/>
          </p:nvPr>
        </p:nvSpPr>
        <p:spPr/>
        <p:txBody>
          <a:bodyPr/>
          <a:lstStyle>
            <a:lvl1pPr algn="l">
              <a:defRPr/>
            </a:lvl1pPr>
          </a:lstStyle>
          <a:p>
            <a:r>
              <a:rPr lang="en-US"/>
              <a:t>Backing the COVID Generation – Policy Pack</a:t>
            </a:r>
          </a:p>
        </p:txBody>
      </p:sp>
      <p:sp>
        <p:nvSpPr>
          <p:cNvPr id="11" name="Slide Number Placeholder 10">
            <a:extLst>
              <a:ext uri="{FF2B5EF4-FFF2-40B4-BE49-F238E27FC236}">
                <a16:creationId xmlns:a16="http://schemas.microsoft.com/office/drawing/2014/main" id="{95C65D2C-5DA6-0F4F-B246-E8FFECFE72E2}"/>
              </a:ext>
            </a:extLst>
          </p:cNvPr>
          <p:cNvSpPr>
            <a:spLocks noGrp="1"/>
          </p:cNvSpPr>
          <p:nvPr>
            <p:ph type="sldNum" sz="quarter" idx="16"/>
          </p:nvPr>
        </p:nvSpPr>
        <p:spPr/>
        <p:txBody>
          <a:bodyPr/>
          <a:lstStyle/>
          <a:p>
            <a:fld id="{D1401232-61CC-F744-B74D-BF4885D636FB}" type="slidenum">
              <a:rPr lang="en-US" smtClean="0"/>
              <a:pPr/>
              <a:t>‹#›</a:t>
            </a:fld>
            <a:endParaRPr lang="en-US"/>
          </a:p>
        </p:txBody>
      </p:sp>
      <p:sp>
        <p:nvSpPr>
          <p:cNvPr id="14" name="Content Placeholder 2">
            <a:extLst>
              <a:ext uri="{FF2B5EF4-FFF2-40B4-BE49-F238E27FC236}">
                <a16:creationId xmlns:a16="http://schemas.microsoft.com/office/drawing/2014/main" id="{71901476-60A7-3A41-9262-9C090B7E8E86}"/>
              </a:ext>
            </a:extLst>
          </p:cNvPr>
          <p:cNvSpPr>
            <a:spLocks noGrp="1"/>
          </p:cNvSpPr>
          <p:nvPr>
            <p:ph sz="half" idx="1" hasCustomPrompt="1"/>
          </p:nvPr>
        </p:nvSpPr>
        <p:spPr>
          <a:xfrm>
            <a:off x="695325" y="1702205"/>
            <a:ext cx="7056437" cy="4247745"/>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
        <p:nvSpPr>
          <p:cNvPr id="15" name="Content Placeholder 2">
            <a:extLst>
              <a:ext uri="{FF2B5EF4-FFF2-40B4-BE49-F238E27FC236}">
                <a16:creationId xmlns:a16="http://schemas.microsoft.com/office/drawing/2014/main" id="{D775CD20-159C-4F4E-A5E6-E41AB59F23C4}"/>
              </a:ext>
            </a:extLst>
          </p:cNvPr>
          <p:cNvSpPr>
            <a:spLocks noGrp="1"/>
          </p:cNvSpPr>
          <p:nvPr>
            <p:ph sz="half" idx="13" hasCustomPrompt="1"/>
          </p:nvPr>
        </p:nvSpPr>
        <p:spPr>
          <a:xfrm>
            <a:off x="8183563" y="1702205"/>
            <a:ext cx="3313111" cy="4247745"/>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200954967"/>
      </p:ext>
    </p:extLst>
  </p:cSld>
  <p:clrMapOvr>
    <a:masterClrMapping/>
  </p:clrMapOvr>
  <p:extLst>
    <p:ext uri="{DCECCB84-F9BA-43D5-87BE-67443E8EF086}">
      <p15:sldGuideLst xmlns:p15="http://schemas.microsoft.com/office/powerpoint/2012/main">
        <p15:guide id="1" orient="horz" pos="1071">
          <p15:clr>
            <a:srgbClr val="FBAE40"/>
          </p15:clr>
        </p15:guide>
        <p15:guide id="2" pos="2525">
          <p15:clr>
            <a:srgbClr val="FBAE40"/>
          </p15:clr>
        </p15:guide>
        <p15:guide id="3" pos="2797">
          <p15:clr>
            <a:srgbClr val="FBAE40"/>
          </p15:clr>
        </p15:guide>
        <p15:guide id="4" pos="4883">
          <p15:clr>
            <a:srgbClr val="FBAE40"/>
          </p15:clr>
        </p15:guide>
        <p15:guide id="5" pos="515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rporate - three-column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39014-73C1-324C-87BA-2333A51E558E}"/>
              </a:ext>
            </a:extLst>
          </p:cNvPr>
          <p:cNvSpPr>
            <a:spLocks noGrp="1"/>
          </p:cNvSpPr>
          <p:nvPr>
            <p:ph type="title"/>
          </p:nvPr>
        </p:nvSpPr>
        <p:spPr/>
        <p:txBody>
          <a:bodyPr>
            <a:noAutofit/>
          </a:bodyPr>
          <a:lstStyle>
            <a:lvl1pPr>
              <a:defRPr>
                <a:solidFill>
                  <a:schemeClr val="accent1"/>
                </a:solidFill>
              </a:defRPr>
            </a:lvl1pPr>
          </a:lstStyle>
          <a:p>
            <a:r>
              <a:rPr lang="en-GB"/>
              <a:t>Click to edit Master title style</a:t>
            </a:r>
            <a:endParaRPr lang="en-US"/>
          </a:p>
        </p:txBody>
      </p:sp>
      <p:sp>
        <p:nvSpPr>
          <p:cNvPr id="14" name="Content Placeholder 2">
            <a:extLst>
              <a:ext uri="{FF2B5EF4-FFF2-40B4-BE49-F238E27FC236}">
                <a16:creationId xmlns:a16="http://schemas.microsoft.com/office/drawing/2014/main" id="{71901476-60A7-3A41-9262-9C090B7E8E86}"/>
              </a:ext>
            </a:extLst>
          </p:cNvPr>
          <p:cNvSpPr>
            <a:spLocks noGrp="1"/>
          </p:cNvSpPr>
          <p:nvPr>
            <p:ph sz="half" idx="1" hasCustomPrompt="1"/>
          </p:nvPr>
        </p:nvSpPr>
        <p:spPr>
          <a:xfrm>
            <a:off x="695326" y="1702205"/>
            <a:ext cx="3302516" cy="4247745"/>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
        <p:nvSpPr>
          <p:cNvPr id="15" name="Content Placeholder 2">
            <a:extLst>
              <a:ext uri="{FF2B5EF4-FFF2-40B4-BE49-F238E27FC236}">
                <a16:creationId xmlns:a16="http://schemas.microsoft.com/office/drawing/2014/main" id="{D775CD20-159C-4F4E-A5E6-E41AB59F23C4}"/>
              </a:ext>
            </a:extLst>
          </p:cNvPr>
          <p:cNvSpPr>
            <a:spLocks noGrp="1"/>
          </p:cNvSpPr>
          <p:nvPr>
            <p:ph sz="half" idx="13" hasCustomPrompt="1"/>
          </p:nvPr>
        </p:nvSpPr>
        <p:spPr>
          <a:xfrm>
            <a:off x="4444742" y="1702205"/>
            <a:ext cx="3302516" cy="4247745"/>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
        <p:nvSpPr>
          <p:cNvPr id="16" name="Content Placeholder 2">
            <a:extLst>
              <a:ext uri="{FF2B5EF4-FFF2-40B4-BE49-F238E27FC236}">
                <a16:creationId xmlns:a16="http://schemas.microsoft.com/office/drawing/2014/main" id="{C1BF939F-CEAC-0941-94D8-6E4D34423EC6}"/>
              </a:ext>
            </a:extLst>
          </p:cNvPr>
          <p:cNvSpPr>
            <a:spLocks noGrp="1"/>
          </p:cNvSpPr>
          <p:nvPr>
            <p:ph sz="half" idx="17" hasCustomPrompt="1"/>
          </p:nvPr>
        </p:nvSpPr>
        <p:spPr>
          <a:xfrm>
            <a:off x="8187402" y="1702205"/>
            <a:ext cx="3302516" cy="4247745"/>
          </a:xfrm>
        </p:spPr>
        <p:txBody>
          <a:bodyPr/>
          <a:lstStyle/>
          <a:p>
            <a:pPr lvl="0"/>
            <a:r>
              <a:rPr lang="en-GB"/>
              <a:t>Click to add heading</a:t>
            </a:r>
          </a:p>
          <a:p>
            <a:pPr lvl="1"/>
            <a:r>
              <a:rPr lang="en-GB"/>
              <a:t>Second level</a:t>
            </a:r>
          </a:p>
          <a:p>
            <a:pPr lvl="2"/>
            <a:r>
              <a:rPr lang="en-GB"/>
              <a:t>Third level</a:t>
            </a:r>
          </a:p>
          <a:p>
            <a:pPr lvl="3"/>
            <a:r>
              <a:rPr lang="en-GB"/>
              <a:t>Fourth level</a:t>
            </a:r>
          </a:p>
          <a:p>
            <a:pPr lvl="4"/>
            <a:r>
              <a:rPr lang="en-GB"/>
              <a:t>Fifth level</a:t>
            </a:r>
            <a:endParaRPr lang="en-US"/>
          </a:p>
        </p:txBody>
      </p:sp>
      <p:sp>
        <p:nvSpPr>
          <p:cNvPr id="2" name="Date Placeholder 1">
            <a:extLst>
              <a:ext uri="{FF2B5EF4-FFF2-40B4-BE49-F238E27FC236}">
                <a16:creationId xmlns:a16="http://schemas.microsoft.com/office/drawing/2014/main" id="{F1FE1F88-3987-B146-BEBB-06902B1A0FEB}"/>
              </a:ext>
            </a:extLst>
          </p:cNvPr>
          <p:cNvSpPr>
            <a:spLocks noGrp="1"/>
          </p:cNvSpPr>
          <p:nvPr>
            <p:ph type="dt" sz="half" idx="18"/>
          </p:nvPr>
        </p:nvSpPr>
        <p:spPr/>
        <p:txBody>
          <a:bodyPr/>
          <a:lstStyle/>
          <a:p>
            <a:fld id="{BD6C4B77-E026-5E4E-9DC9-2D6CE59A4F37}" type="datetime4">
              <a:rPr lang="en-AU" smtClean="0"/>
              <a:t>1 July 2023</a:t>
            </a:fld>
            <a:endParaRPr lang="en-US"/>
          </a:p>
        </p:txBody>
      </p:sp>
      <p:sp>
        <p:nvSpPr>
          <p:cNvPr id="3" name="Footer Placeholder 2">
            <a:extLst>
              <a:ext uri="{FF2B5EF4-FFF2-40B4-BE49-F238E27FC236}">
                <a16:creationId xmlns:a16="http://schemas.microsoft.com/office/drawing/2014/main" id="{A6F00B8E-0527-B44F-AEB7-494D3D13D63D}"/>
              </a:ext>
            </a:extLst>
          </p:cNvPr>
          <p:cNvSpPr>
            <a:spLocks noGrp="1"/>
          </p:cNvSpPr>
          <p:nvPr>
            <p:ph type="ftr" sz="quarter" idx="19"/>
          </p:nvPr>
        </p:nvSpPr>
        <p:spPr/>
        <p:txBody>
          <a:bodyPr/>
          <a:lstStyle/>
          <a:p>
            <a:r>
              <a:rPr lang="en-US"/>
              <a:t>Backing the COVID Generation – Policy Pack</a:t>
            </a:r>
          </a:p>
        </p:txBody>
      </p:sp>
      <p:sp>
        <p:nvSpPr>
          <p:cNvPr id="4" name="Slide Number Placeholder 3">
            <a:extLst>
              <a:ext uri="{FF2B5EF4-FFF2-40B4-BE49-F238E27FC236}">
                <a16:creationId xmlns:a16="http://schemas.microsoft.com/office/drawing/2014/main" id="{4BA88685-04AC-3940-8C1E-7D403C427A08}"/>
              </a:ext>
            </a:extLst>
          </p:cNvPr>
          <p:cNvSpPr>
            <a:spLocks noGrp="1"/>
          </p:cNvSpPr>
          <p:nvPr>
            <p:ph type="sldNum" sz="quarter" idx="20"/>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2192913096"/>
      </p:ext>
    </p:extLst>
  </p:cSld>
  <p:clrMapOvr>
    <a:masterClrMapping/>
  </p:clrMapOvr>
  <p:extLst>
    <p:ext uri="{DCECCB84-F9BA-43D5-87BE-67443E8EF086}">
      <p15:sldGuideLst xmlns:p15="http://schemas.microsoft.com/office/powerpoint/2012/main">
        <p15:guide id="1" orient="horz" pos="1071">
          <p15:clr>
            <a:srgbClr val="FBAE40"/>
          </p15:clr>
        </p15:guide>
        <p15:guide id="2" pos="2525" userDrawn="1">
          <p15:clr>
            <a:srgbClr val="FBAE40"/>
          </p15:clr>
        </p15:guide>
        <p15:guide id="3" pos="2797" userDrawn="1">
          <p15:clr>
            <a:srgbClr val="FBAE40"/>
          </p15:clr>
        </p15:guide>
        <p15:guide id="4" pos="4883" userDrawn="1">
          <p15:clr>
            <a:srgbClr val="FBAE40"/>
          </p15:clr>
        </p15:guide>
        <p15:guide id="5" pos="515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with footer">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D3B63D7-1F52-2848-9CE3-535BE2C3034A}"/>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4" name="Footer Placeholder 3">
            <a:extLst>
              <a:ext uri="{FF2B5EF4-FFF2-40B4-BE49-F238E27FC236}">
                <a16:creationId xmlns:a16="http://schemas.microsoft.com/office/drawing/2014/main" id="{DB73EA71-DAEA-8944-88F0-CFEC7FCBA7D8}"/>
              </a:ext>
            </a:extLst>
          </p:cNvPr>
          <p:cNvSpPr>
            <a:spLocks noGrp="1"/>
          </p:cNvSpPr>
          <p:nvPr>
            <p:ph type="ftr" sz="quarter" idx="11"/>
          </p:nvPr>
        </p:nvSpPr>
        <p:spPr/>
        <p:txBody>
          <a:bodyPr/>
          <a:lstStyle/>
          <a:p>
            <a:r>
              <a:rPr lang="en-US"/>
              <a:t>Backing the COVID Generation – Policy Pack</a:t>
            </a:r>
          </a:p>
        </p:txBody>
      </p:sp>
      <p:sp>
        <p:nvSpPr>
          <p:cNvPr id="5" name="Slide Number Placeholder 4">
            <a:extLst>
              <a:ext uri="{FF2B5EF4-FFF2-40B4-BE49-F238E27FC236}">
                <a16:creationId xmlns:a16="http://schemas.microsoft.com/office/drawing/2014/main" id="{D6455367-986E-F146-BE97-F5E076450461}"/>
              </a:ext>
            </a:extLst>
          </p:cNvPr>
          <p:cNvSpPr>
            <a:spLocks noGrp="1"/>
          </p:cNvSpPr>
          <p:nvPr>
            <p:ph type="sldNum" sz="quarter" idx="12"/>
          </p:nvPr>
        </p:nvSpPr>
        <p:spPr/>
        <p:txBody>
          <a:bodyPr/>
          <a:lstStyle/>
          <a:p>
            <a:fld id="{D1401232-61CC-F744-B74D-BF4885D636FB}" type="slidenum">
              <a:rPr lang="en-US" smtClean="0"/>
              <a:pPr/>
              <a:t>‹#›</a:t>
            </a:fld>
            <a:endParaRPr lang="en-US"/>
          </a:p>
        </p:txBody>
      </p:sp>
      <p:cxnSp>
        <p:nvCxnSpPr>
          <p:cNvPr id="6" name="Straight Connector 5">
            <a:extLst>
              <a:ext uri="{FF2B5EF4-FFF2-40B4-BE49-F238E27FC236}">
                <a16:creationId xmlns:a16="http://schemas.microsoft.com/office/drawing/2014/main" id="{41B6C520-9F8B-894A-8125-A51F91BC68BB}"/>
              </a:ext>
            </a:extLst>
          </p:cNvPr>
          <p:cNvCxnSpPr>
            <a:cxnSpLocks/>
          </p:cNvCxnSpPr>
          <p:nvPr userDrawn="1"/>
        </p:nvCxnSpPr>
        <p:spPr>
          <a:xfrm>
            <a:off x="695325" y="6340475"/>
            <a:ext cx="108013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19DC0F19-70A6-7F44-8D63-09ABA3F5A21E}"/>
              </a:ext>
            </a:extLst>
          </p:cNvPr>
          <p:cNvSpPr txBox="1">
            <a:spLocks/>
          </p:cNvSpPr>
          <p:nvPr userDrawn="1"/>
        </p:nvSpPr>
        <p:spPr>
          <a:xfrm>
            <a:off x="4310821" y="6387180"/>
            <a:ext cx="3570357" cy="308418"/>
          </a:xfrm>
          <a:prstGeom prst="rect">
            <a:avLst/>
          </a:prstGeom>
        </p:spPr>
        <p:txBody>
          <a:bodyPr vert="horz" lIns="0" tIns="45720" rIns="0" bIns="45720" rtlCol="0" anchor="ctr"/>
          <a:lstStyle>
            <a:defPPr>
              <a:defRPr lang="en-US"/>
            </a:defPPr>
            <a:lvl1pPr marL="0" algn="l" defTabSz="914400" rtl="0" eaLnBrk="1" latinLnBrk="0" hangingPunct="1">
              <a:defRPr sz="1000" b="0" i="0" kern="1200" spc="20" baseline="0">
                <a:solidFill>
                  <a:schemeClr val="accent1"/>
                </a:solidFill>
                <a:latin typeface="IBM Plex Sans" panose="020B0503050203000203" pitchFamily="34" charset="0"/>
                <a:ea typeface="+mn-ea"/>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0" i="0" spc="100" baseline="0">
                <a:solidFill>
                  <a:schemeClr val="bg2">
                    <a:lumMod val="50000"/>
                  </a:schemeClr>
                </a:solidFill>
                <a:latin typeface="IBM Plex Sans Medium" panose="020B0503050203000203" pitchFamily="34" charset="0"/>
              </a:rPr>
              <a:t>CONFIDENTIAL</a:t>
            </a:r>
            <a:r>
              <a:rPr lang="en-US" sz="1300" b="1" i="0" spc="100" baseline="0">
                <a:solidFill>
                  <a:schemeClr val="bg2">
                    <a:lumMod val="50000"/>
                  </a:schemeClr>
                </a:solidFill>
                <a:latin typeface="IBM Plex Sans SemiBold" panose="020B0503050203000203" pitchFamily="34" charset="0"/>
              </a:rPr>
              <a:t>   </a:t>
            </a:r>
            <a:r>
              <a:rPr lang="en-US" sz="900" b="0" i="0" spc="30" baseline="0">
                <a:solidFill>
                  <a:schemeClr val="bg2">
                    <a:lumMod val="50000"/>
                  </a:schemeClr>
                </a:solidFill>
                <a:latin typeface="IBM Plex Sans Medium" panose="020B0503050203000203" pitchFamily="34" charset="0"/>
              </a:rPr>
              <a:t>SENSITIVE: NSW CABINET</a:t>
            </a:r>
          </a:p>
        </p:txBody>
      </p:sp>
    </p:spTree>
    <p:extLst>
      <p:ext uri="{BB962C8B-B14F-4D97-AF65-F5344CB8AC3E}">
        <p14:creationId xmlns:p14="http://schemas.microsoft.com/office/powerpoint/2010/main" val="1615261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55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3912-EA69-5D15-2A14-9934948423F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3FD9966-7D42-2C84-E44B-F1A937C40B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5A08C09-8B7F-A469-3BF4-9160B1326787}"/>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5" name="Footer Placeholder 4">
            <a:extLst>
              <a:ext uri="{FF2B5EF4-FFF2-40B4-BE49-F238E27FC236}">
                <a16:creationId xmlns:a16="http://schemas.microsoft.com/office/drawing/2014/main" id="{079860E5-77B5-C964-E1DC-85FF692171E2}"/>
              </a:ext>
            </a:extLst>
          </p:cNvPr>
          <p:cNvSpPr>
            <a:spLocks noGrp="1"/>
          </p:cNvSpPr>
          <p:nvPr>
            <p:ph type="ftr" sz="quarter" idx="11"/>
          </p:nvPr>
        </p:nvSpPr>
        <p:spPr/>
        <p:txBody>
          <a:bodyPr/>
          <a:lstStyle/>
          <a:p>
            <a:r>
              <a:rPr lang="en-US"/>
              <a:t>Backing the COVID Generation – Policy Pack</a:t>
            </a:r>
          </a:p>
        </p:txBody>
      </p:sp>
      <p:sp>
        <p:nvSpPr>
          <p:cNvPr id="6" name="Slide Number Placeholder 5">
            <a:extLst>
              <a:ext uri="{FF2B5EF4-FFF2-40B4-BE49-F238E27FC236}">
                <a16:creationId xmlns:a16="http://schemas.microsoft.com/office/drawing/2014/main" id="{1B5EE222-663A-AE01-2BCA-EB9BD9DB47DD}"/>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186048862"/>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B1A5-18DA-76DA-0165-416EF8F67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2B46B4F-7374-7122-6EB7-967FF9A11D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1A3A8C-E531-C3D5-8382-4C97C28EF10C}"/>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5" name="Footer Placeholder 4">
            <a:extLst>
              <a:ext uri="{FF2B5EF4-FFF2-40B4-BE49-F238E27FC236}">
                <a16:creationId xmlns:a16="http://schemas.microsoft.com/office/drawing/2014/main" id="{3AF1B8F3-6190-F456-C286-CE7C08D8EC19}"/>
              </a:ext>
            </a:extLst>
          </p:cNvPr>
          <p:cNvSpPr>
            <a:spLocks noGrp="1"/>
          </p:cNvSpPr>
          <p:nvPr>
            <p:ph type="ftr" sz="quarter" idx="11"/>
          </p:nvPr>
        </p:nvSpPr>
        <p:spPr/>
        <p:txBody>
          <a:bodyPr/>
          <a:lstStyle/>
          <a:p>
            <a:r>
              <a:rPr lang="en-US"/>
              <a:t>Backing the COVID Generation – Policy Pack</a:t>
            </a:r>
          </a:p>
        </p:txBody>
      </p:sp>
      <p:sp>
        <p:nvSpPr>
          <p:cNvPr id="6" name="Slide Number Placeholder 5">
            <a:extLst>
              <a:ext uri="{FF2B5EF4-FFF2-40B4-BE49-F238E27FC236}">
                <a16:creationId xmlns:a16="http://schemas.microsoft.com/office/drawing/2014/main" id="{446DBF5D-D3D0-F487-4693-5CE6DBBBC8FD}"/>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354129136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40FF-9AEF-DFEF-750B-394EA6DE50C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1EDDDD0-8569-64D4-C90F-7317DA2821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7FA35FC-20B9-3DCB-0E2C-6450292545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CB8A510-99DB-BF1F-A665-CC602A8D3137}"/>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6" name="Footer Placeholder 5">
            <a:extLst>
              <a:ext uri="{FF2B5EF4-FFF2-40B4-BE49-F238E27FC236}">
                <a16:creationId xmlns:a16="http://schemas.microsoft.com/office/drawing/2014/main" id="{B2BC1312-4D3A-F609-7D8A-FF2C3C9A6096}"/>
              </a:ext>
            </a:extLst>
          </p:cNvPr>
          <p:cNvSpPr>
            <a:spLocks noGrp="1"/>
          </p:cNvSpPr>
          <p:nvPr>
            <p:ph type="ftr" sz="quarter" idx="11"/>
          </p:nvPr>
        </p:nvSpPr>
        <p:spPr/>
        <p:txBody>
          <a:bodyPr/>
          <a:lstStyle/>
          <a:p>
            <a:r>
              <a:rPr lang="en-US"/>
              <a:t>Backing the COVID Generation – Policy Pack</a:t>
            </a:r>
          </a:p>
        </p:txBody>
      </p:sp>
      <p:sp>
        <p:nvSpPr>
          <p:cNvPr id="7" name="Slide Number Placeholder 6">
            <a:extLst>
              <a:ext uri="{FF2B5EF4-FFF2-40B4-BE49-F238E27FC236}">
                <a16:creationId xmlns:a16="http://schemas.microsoft.com/office/drawing/2014/main" id="{EBAA0019-F1B3-4D32-FAD6-2C72000792DF}"/>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295230684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16FE-7129-7360-AA5A-FF157AF08D9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BDD90EE-697F-1D51-22C1-A3EB07FE8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44CFE7-84B2-D644-9A69-6B87177566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80DE64C-29B9-752F-0AC9-CFB959BA97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C902C2-5A1E-67A1-75C4-5BF092FBAD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FADC70E-10A1-FBA5-16A8-6630D3F9F7F8}"/>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8" name="Footer Placeholder 7">
            <a:extLst>
              <a:ext uri="{FF2B5EF4-FFF2-40B4-BE49-F238E27FC236}">
                <a16:creationId xmlns:a16="http://schemas.microsoft.com/office/drawing/2014/main" id="{909DCE4D-FD33-D127-B2DA-C721C9F1CA4A}"/>
              </a:ext>
            </a:extLst>
          </p:cNvPr>
          <p:cNvSpPr>
            <a:spLocks noGrp="1"/>
          </p:cNvSpPr>
          <p:nvPr>
            <p:ph type="ftr" sz="quarter" idx="11"/>
          </p:nvPr>
        </p:nvSpPr>
        <p:spPr/>
        <p:txBody>
          <a:bodyPr/>
          <a:lstStyle/>
          <a:p>
            <a:r>
              <a:rPr lang="en-US"/>
              <a:t>Backing the COVID Generation – Policy Pack</a:t>
            </a:r>
          </a:p>
        </p:txBody>
      </p:sp>
      <p:sp>
        <p:nvSpPr>
          <p:cNvPr id="9" name="Slide Number Placeholder 8">
            <a:extLst>
              <a:ext uri="{FF2B5EF4-FFF2-40B4-BE49-F238E27FC236}">
                <a16:creationId xmlns:a16="http://schemas.microsoft.com/office/drawing/2014/main" id="{F2729608-3FC5-E065-691B-BE3097EB2429}"/>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127792719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2ED5-3375-2AE0-2F2B-FFC95F4FA74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899C4B9-68DD-AE6C-BF98-1AC66FB057DD}"/>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4" name="Footer Placeholder 3">
            <a:extLst>
              <a:ext uri="{FF2B5EF4-FFF2-40B4-BE49-F238E27FC236}">
                <a16:creationId xmlns:a16="http://schemas.microsoft.com/office/drawing/2014/main" id="{F8CC0DA0-EC61-5DE0-F90B-F6251F50EF8B}"/>
              </a:ext>
            </a:extLst>
          </p:cNvPr>
          <p:cNvSpPr>
            <a:spLocks noGrp="1"/>
          </p:cNvSpPr>
          <p:nvPr>
            <p:ph type="ftr" sz="quarter" idx="11"/>
          </p:nvPr>
        </p:nvSpPr>
        <p:spPr/>
        <p:txBody>
          <a:bodyPr/>
          <a:lstStyle/>
          <a:p>
            <a:r>
              <a:rPr lang="en-US"/>
              <a:t>Backing the COVID Generation – Policy Pack</a:t>
            </a:r>
          </a:p>
        </p:txBody>
      </p:sp>
      <p:sp>
        <p:nvSpPr>
          <p:cNvPr id="5" name="Slide Number Placeholder 4">
            <a:extLst>
              <a:ext uri="{FF2B5EF4-FFF2-40B4-BE49-F238E27FC236}">
                <a16:creationId xmlns:a16="http://schemas.microsoft.com/office/drawing/2014/main" id="{0DEBC535-7F25-51CC-6EDB-DCE88FCF4543}"/>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316093028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AA010-300D-934D-6817-AECED820A143}"/>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3" name="Footer Placeholder 2">
            <a:extLst>
              <a:ext uri="{FF2B5EF4-FFF2-40B4-BE49-F238E27FC236}">
                <a16:creationId xmlns:a16="http://schemas.microsoft.com/office/drawing/2014/main" id="{89987507-55DA-FD28-A5E0-F271BFD8B3C6}"/>
              </a:ext>
            </a:extLst>
          </p:cNvPr>
          <p:cNvSpPr>
            <a:spLocks noGrp="1"/>
          </p:cNvSpPr>
          <p:nvPr>
            <p:ph type="ftr" sz="quarter" idx="11"/>
          </p:nvPr>
        </p:nvSpPr>
        <p:spPr/>
        <p:txBody>
          <a:bodyPr/>
          <a:lstStyle/>
          <a:p>
            <a:r>
              <a:rPr lang="en-US"/>
              <a:t>Backing the COVID Generation – Policy Pack</a:t>
            </a:r>
          </a:p>
        </p:txBody>
      </p:sp>
      <p:sp>
        <p:nvSpPr>
          <p:cNvPr id="4" name="Slide Number Placeholder 3">
            <a:extLst>
              <a:ext uri="{FF2B5EF4-FFF2-40B4-BE49-F238E27FC236}">
                <a16:creationId xmlns:a16="http://schemas.microsoft.com/office/drawing/2014/main" id="{E382F501-FB05-B0AD-EAD4-60D5444C9FE7}"/>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252271107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B260-104D-8450-CC06-92CE6CB84A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FDE0532-3018-2FD2-CD5A-4DA37B2B94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0562BC6-0637-F635-BE0F-F250619D5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99FDB6-D1E1-A12A-E3D2-2697BC1DFD8E}"/>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6" name="Footer Placeholder 5">
            <a:extLst>
              <a:ext uri="{FF2B5EF4-FFF2-40B4-BE49-F238E27FC236}">
                <a16:creationId xmlns:a16="http://schemas.microsoft.com/office/drawing/2014/main" id="{74572E09-8213-00DB-CC5F-3FE251993DE0}"/>
              </a:ext>
            </a:extLst>
          </p:cNvPr>
          <p:cNvSpPr>
            <a:spLocks noGrp="1"/>
          </p:cNvSpPr>
          <p:nvPr>
            <p:ph type="ftr" sz="quarter" idx="11"/>
          </p:nvPr>
        </p:nvSpPr>
        <p:spPr/>
        <p:txBody>
          <a:bodyPr/>
          <a:lstStyle/>
          <a:p>
            <a:r>
              <a:rPr lang="en-US"/>
              <a:t>Backing the COVID Generation – Policy Pack</a:t>
            </a:r>
          </a:p>
        </p:txBody>
      </p:sp>
      <p:sp>
        <p:nvSpPr>
          <p:cNvPr id="7" name="Slide Number Placeholder 6">
            <a:extLst>
              <a:ext uri="{FF2B5EF4-FFF2-40B4-BE49-F238E27FC236}">
                <a16:creationId xmlns:a16="http://schemas.microsoft.com/office/drawing/2014/main" id="{E5F7ADA8-8EDD-3E4A-947D-48431B32EA95}"/>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392378685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5C59C-7F78-5312-77F3-03D7365DF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36306BF-25DB-32C9-B222-6A9AA8E14D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BD7E496-1253-B222-AB34-398E85EAD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C6AE0-0346-702F-CF8E-3F43E2AF7B58}"/>
              </a:ext>
            </a:extLst>
          </p:cNvPr>
          <p:cNvSpPr>
            <a:spLocks noGrp="1"/>
          </p:cNvSpPr>
          <p:nvPr>
            <p:ph type="dt" sz="half" idx="10"/>
          </p:nvPr>
        </p:nvSpPr>
        <p:spPr/>
        <p:txBody>
          <a:bodyPr/>
          <a:lstStyle/>
          <a:p>
            <a:fld id="{BD6C4B77-E026-5E4E-9DC9-2D6CE59A4F37}" type="datetime4">
              <a:rPr lang="en-AU" smtClean="0"/>
              <a:t>1 July 2023</a:t>
            </a:fld>
            <a:endParaRPr lang="en-US"/>
          </a:p>
        </p:txBody>
      </p:sp>
      <p:sp>
        <p:nvSpPr>
          <p:cNvPr id="6" name="Footer Placeholder 5">
            <a:extLst>
              <a:ext uri="{FF2B5EF4-FFF2-40B4-BE49-F238E27FC236}">
                <a16:creationId xmlns:a16="http://schemas.microsoft.com/office/drawing/2014/main" id="{1FCF2967-08B8-6860-C8D4-EB0EBF7D2AAD}"/>
              </a:ext>
            </a:extLst>
          </p:cNvPr>
          <p:cNvSpPr>
            <a:spLocks noGrp="1"/>
          </p:cNvSpPr>
          <p:nvPr>
            <p:ph type="ftr" sz="quarter" idx="11"/>
          </p:nvPr>
        </p:nvSpPr>
        <p:spPr/>
        <p:txBody>
          <a:bodyPr/>
          <a:lstStyle/>
          <a:p>
            <a:r>
              <a:rPr lang="en-US"/>
              <a:t>Backing the COVID Generation – Policy Pack</a:t>
            </a:r>
          </a:p>
        </p:txBody>
      </p:sp>
      <p:sp>
        <p:nvSpPr>
          <p:cNvPr id="7" name="Slide Number Placeholder 6">
            <a:extLst>
              <a:ext uri="{FF2B5EF4-FFF2-40B4-BE49-F238E27FC236}">
                <a16:creationId xmlns:a16="http://schemas.microsoft.com/office/drawing/2014/main" id="{D6015AA3-4BC0-62DD-5630-EB22EAADEDC8}"/>
              </a:ext>
            </a:extLst>
          </p:cNvPr>
          <p:cNvSpPr>
            <a:spLocks noGrp="1"/>
          </p:cNvSpPr>
          <p:nvPr>
            <p:ph type="sldNum" sz="quarter" idx="12"/>
          </p:nvPr>
        </p:nvSpPr>
        <p:spPr/>
        <p:txBody>
          <a:bodyPr/>
          <a:lstStyle/>
          <a:p>
            <a:fld id="{D1401232-61CC-F744-B74D-BF4885D636FB}" type="slidenum">
              <a:rPr lang="en-US" smtClean="0"/>
              <a:pPr/>
              <a:t>‹#›</a:t>
            </a:fld>
            <a:endParaRPr lang="en-US"/>
          </a:p>
        </p:txBody>
      </p:sp>
    </p:spTree>
    <p:extLst>
      <p:ext uri="{BB962C8B-B14F-4D97-AF65-F5344CB8AC3E}">
        <p14:creationId xmlns:p14="http://schemas.microsoft.com/office/powerpoint/2010/main" val="113744900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D9147A-B625-E3EA-D207-D94D7E298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1C950A9-D711-BC1A-7196-B6ADA2DB8B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280638A-FF06-AF0F-966B-3A579E3FF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C4B77-E026-5E4E-9DC9-2D6CE59A4F37}" type="datetime4">
              <a:rPr lang="en-AU" smtClean="0"/>
              <a:t>1 July 2023</a:t>
            </a:fld>
            <a:endParaRPr lang="en-US"/>
          </a:p>
        </p:txBody>
      </p:sp>
      <p:sp>
        <p:nvSpPr>
          <p:cNvPr id="5" name="Footer Placeholder 4">
            <a:extLst>
              <a:ext uri="{FF2B5EF4-FFF2-40B4-BE49-F238E27FC236}">
                <a16:creationId xmlns:a16="http://schemas.microsoft.com/office/drawing/2014/main" id="{1925A269-51F1-7E67-DA77-883ADB50E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Backing the COVID Generation – Policy Pack</a:t>
            </a:r>
          </a:p>
        </p:txBody>
      </p:sp>
      <p:sp>
        <p:nvSpPr>
          <p:cNvPr id="6" name="Slide Number Placeholder 5">
            <a:extLst>
              <a:ext uri="{FF2B5EF4-FFF2-40B4-BE49-F238E27FC236}">
                <a16:creationId xmlns:a16="http://schemas.microsoft.com/office/drawing/2014/main" id="{299F1425-0A36-43FB-FC2E-7FA76AA336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01232-61CC-F744-B74D-BF4885D636FB}" type="slidenum">
              <a:rPr lang="en-US" smtClean="0"/>
              <a:pPr/>
              <a:t>‹#›</a:t>
            </a:fld>
            <a:endParaRPr lang="en-US"/>
          </a:p>
        </p:txBody>
      </p:sp>
      <p:cxnSp>
        <p:nvCxnSpPr>
          <p:cNvPr id="7" name="Straight Connector 6">
            <a:extLst>
              <a:ext uri="{FF2B5EF4-FFF2-40B4-BE49-F238E27FC236}">
                <a16:creationId xmlns:a16="http://schemas.microsoft.com/office/drawing/2014/main" id="{B934F4D0-B33D-759E-3FAF-8FC0EDCC1C41}"/>
              </a:ext>
            </a:extLst>
          </p:cNvPr>
          <p:cNvCxnSpPr>
            <a:cxnSpLocks/>
          </p:cNvCxnSpPr>
          <p:nvPr userDrawn="1"/>
        </p:nvCxnSpPr>
        <p:spPr>
          <a:xfrm>
            <a:off x="695325" y="6340475"/>
            <a:ext cx="108013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C54B674-C1AF-9ADD-E483-94D1A34405E6}"/>
              </a:ext>
            </a:extLst>
          </p:cNvPr>
          <p:cNvCxnSpPr>
            <a:cxnSpLocks/>
          </p:cNvCxnSpPr>
          <p:nvPr userDrawn="1"/>
        </p:nvCxnSpPr>
        <p:spPr>
          <a:xfrm>
            <a:off x="695325" y="1556076"/>
            <a:ext cx="108013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8552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71" r:id="rId13"/>
    <p:sldLayoutId id="2147483673" r:id="rId14"/>
    <p:sldLayoutId id="2147483674" r:id="rId15"/>
    <p:sldLayoutId id="2147483672" r:id="rId16"/>
    <p:sldLayoutId id="2147483676" r:id="rId17"/>
    <p:sldLayoutId id="2147483675" r:id="rId1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roads-waterways.transport.nsw.gov.au/sydney-motorways/toll-calculator/index.html" TargetMode="External"/><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8" Type="http://schemas.openxmlformats.org/officeDocument/2006/relationships/hyperlink" Target="https://reports.foodbank.org.au/foodbank-hunger-report-2022/" TargetMode="External"/><Relationship Id="rId3" Type="http://schemas.openxmlformats.org/officeDocument/2006/relationships/hyperlink" Target="https://www.abs.gov.au/AUSSTATS/abs@.nsf/Lookup/6541.0.30.001Main+Features12013-14" TargetMode="External"/><Relationship Id="rId7" Type="http://schemas.openxmlformats.org/officeDocument/2006/relationships/hyperlink" Target="https://data.aaa.asn.au/transport-affordability/" TargetMode="External"/><Relationship Id="rId2" Type="http://schemas.openxmlformats.org/officeDocument/2006/relationships/hyperlink" Target="https://tablebuilder.abs.gov.au/webapi/jsf/tableView/tableView.xhtml" TargetMode="External"/><Relationship Id="rId1" Type="http://schemas.openxmlformats.org/officeDocument/2006/relationships/slideLayout" Target="../slideLayouts/slideLayout12.xml"/><Relationship Id="rId6" Type="http://schemas.openxmlformats.org/officeDocument/2006/relationships/hyperlink" Target="https://www.finder.com.au/average-grocery-bill" TargetMode="External"/><Relationship Id="rId5" Type="http://schemas.openxmlformats.org/officeDocument/2006/relationships/hyperlink" Target="https://www.rrh.org.au/journal/article/1938#:~:text=Results%3A%20Compared%20with%20metropolitan%20areas,higher%20in%20more%20remote%20areas" TargetMode="External"/><Relationship Id="rId10" Type="http://schemas.openxmlformats.org/officeDocument/2006/relationships/hyperlink" Target="https://roads-waterways.transport.nsw.gov.au/sydney-motorways/toll-calculator/index.html" TargetMode="External"/><Relationship Id="rId4" Type="http://schemas.openxmlformats.org/officeDocument/2006/relationships/hyperlink" Target="https://www.abs.gov.au/statistics/economy/finance/household-expenditure-survey-australia-summary-results/latest-release" TargetMode="External"/><Relationship Id="rId9" Type="http://schemas.openxmlformats.org/officeDocument/2006/relationships/hyperlink" Target="https://www.anu.edu.au/news/all-news/australians-under-increasing-financial-stres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finder.com.au/average-grocery-bill"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79BE-2964-DA47-8625-BA6C9A684DF3}"/>
              </a:ext>
            </a:extLst>
          </p:cNvPr>
          <p:cNvSpPr>
            <a:spLocks noGrp="1"/>
          </p:cNvSpPr>
          <p:nvPr>
            <p:ph type="ctrTitle"/>
          </p:nvPr>
        </p:nvSpPr>
        <p:spPr>
          <a:xfrm>
            <a:off x="1524000" y="1614732"/>
            <a:ext cx="9144000" cy="2387600"/>
          </a:xfrm>
        </p:spPr>
        <p:txBody>
          <a:bodyPr/>
          <a:lstStyle/>
          <a:p>
            <a:r>
              <a:rPr lang="en-US" dirty="0"/>
              <a:t>Cost of living analysis on food , transport and health</a:t>
            </a:r>
            <a:endParaRPr lang="en-US" sz="2400" dirty="0"/>
          </a:p>
        </p:txBody>
      </p:sp>
      <p:sp>
        <p:nvSpPr>
          <p:cNvPr id="3" name="Subtitle 2">
            <a:extLst>
              <a:ext uri="{FF2B5EF4-FFF2-40B4-BE49-F238E27FC236}">
                <a16:creationId xmlns:a16="http://schemas.microsoft.com/office/drawing/2014/main" id="{A0D33ECC-AE34-FF45-B484-246DAC5105E6}"/>
              </a:ext>
            </a:extLst>
          </p:cNvPr>
          <p:cNvSpPr>
            <a:spLocks noGrp="1"/>
          </p:cNvSpPr>
          <p:nvPr>
            <p:ph type="subTitle" idx="1"/>
          </p:nvPr>
        </p:nvSpPr>
        <p:spPr>
          <a:xfrm>
            <a:off x="1524000" y="4389829"/>
            <a:ext cx="9144000" cy="1655762"/>
          </a:xfrm>
        </p:spPr>
        <p:txBody>
          <a:bodyPr/>
          <a:lstStyle/>
          <a:p>
            <a:r>
              <a:rPr lang="en-US" dirty="0"/>
              <a:t>Made on 17/03/2023</a:t>
            </a:r>
          </a:p>
        </p:txBody>
      </p:sp>
    </p:spTree>
    <p:extLst>
      <p:ext uri="{BB962C8B-B14F-4D97-AF65-F5344CB8AC3E}">
        <p14:creationId xmlns:p14="http://schemas.microsoft.com/office/powerpoint/2010/main" val="3368001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78AC-7AD8-9635-0198-291C48F17A42}"/>
              </a:ext>
            </a:extLst>
          </p:cNvPr>
          <p:cNvSpPr>
            <a:spLocks noGrp="1"/>
          </p:cNvSpPr>
          <p:nvPr>
            <p:ph type="title"/>
          </p:nvPr>
        </p:nvSpPr>
        <p:spPr/>
        <p:txBody>
          <a:bodyPr/>
          <a:lstStyle/>
          <a:p>
            <a:pPr algn="ctr"/>
            <a:r>
              <a:rPr lang="en-AU" sz="3200" dirty="0">
                <a:latin typeface="IBM Plex Sans SemiBold"/>
              </a:rPr>
              <a:t>Income is most important factor</a:t>
            </a:r>
            <a:endParaRPr lang="en-US" sz="3200" dirty="0"/>
          </a:p>
        </p:txBody>
      </p:sp>
      <p:sp>
        <p:nvSpPr>
          <p:cNvPr id="4" name="Date Placeholder 3">
            <a:extLst>
              <a:ext uri="{FF2B5EF4-FFF2-40B4-BE49-F238E27FC236}">
                <a16:creationId xmlns:a16="http://schemas.microsoft.com/office/drawing/2014/main" id="{72B6175A-4CB7-774A-0C7F-B7C5B9E943D9}"/>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79251D06-5BCC-31E7-D8E9-49388203356E}"/>
              </a:ext>
            </a:extLst>
          </p:cNvPr>
          <p:cNvSpPr>
            <a:spLocks noGrp="1"/>
          </p:cNvSpPr>
          <p:nvPr>
            <p:ph type="sldNum" sz="quarter" idx="16"/>
          </p:nvPr>
        </p:nvSpPr>
        <p:spPr/>
        <p:txBody>
          <a:bodyPr/>
          <a:lstStyle/>
          <a:p>
            <a:fld id="{D1401232-61CC-F744-B74D-BF4885D636FB}" type="slidenum">
              <a:rPr lang="en-US" smtClean="0"/>
              <a:pPr/>
              <a:t>10</a:t>
            </a:fld>
            <a:endParaRPr lang="en-US"/>
          </a:p>
        </p:txBody>
      </p:sp>
      <p:sp>
        <p:nvSpPr>
          <p:cNvPr id="16" name="TextBox 15">
            <a:extLst>
              <a:ext uri="{FF2B5EF4-FFF2-40B4-BE49-F238E27FC236}">
                <a16:creationId xmlns:a16="http://schemas.microsoft.com/office/drawing/2014/main" id="{D183DBE7-4140-FADA-4147-B2E7471247A8}"/>
              </a:ext>
            </a:extLst>
          </p:cNvPr>
          <p:cNvSpPr txBox="1"/>
          <p:nvPr/>
        </p:nvSpPr>
        <p:spPr>
          <a:xfrm>
            <a:off x="755751" y="5478538"/>
            <a:ext cx="5515451" cy="369332"/>
          </a:xfrm>
          <a:prstGeom prst="rect">
            <a:avLst/>
          </a:prstGeom>
          <a:noFill/>
        </p:spPr>
        <p:txBody>
          <a:bodyPr wrap="square" rtlCol="0">
            <a:spAutoFit/>
          </a:bodyPr>
          <a:lstStyle/>
          <a:p>
            <a:r>
              <a:rPr lang="en-AU"/>
              <a:t>Source: ABS Household Expenditure Survey (2015 -2016)</a:t>
            </a:r>
          </a:p>
        </p:txBody>
      </p:sp>
      <p:sp>
        <p:nvSpPr>
          <p:cNvPr id="6" name="TextBox 5">
            <a:extLst>
              <a:ext uri="{FF2B5EF4-FFF2-40B4-BE49-F238E27FC236}">
                <a16:creationId xmlns:a16="http://schemas.microsoft.com/office/drawing/2014/main" id="{78570011-62B7-E3D3-2A47-FEECB53D8804}"/>
              </a:ext>
            </a:extLst>
          </p:cNvPr>
          <p:cNvSpPr txBox="1"/>
          <p:nvPr/>
        </p:nvSpPr>
        <p:spPr>
          <a:xfrm>
            <a:off x="6209886" y="2175517"/>
            <a:ext cx="5146903" cy="2800767"/>
          </a:xfrm>
          <a:prstGeom prst="rect">
            <a:avLst/>
          </a:prstGeom>
          <a:noFill/>
        </p:spPr>
        <p:txBody>
          <a:bodyPr wrap="square" lIns="91440" tIns="45720" rIns="91440" bIns="45720" rtlCol="0" anchor="t">
            <a:spAutoFit/>
          </a:bodyPr>
          <a:lstStyle/>
          <a:p>
            <a:pPr marL="285750" indent="-285750">
              <a:buFont typeface="Arial"/>
              <a:buChar char="•"/>
            </a:pPr>
            <a:r>
              <a:rPr lang="en-AU" sz="1600" dirty="0">
                <a:solidFill>
                  <a:srgbClr val="1C4493"/>
                </a:solidFill>
                <a:latin typeface="Segoe UI"/>
                <a:cs typeface="Segoe UI"/>
              </a:rPr>
              <a:t>Income tends to </a:t>
            </a:r>
            <a:r>
              <a:rPr lang="en-AU" sz="1600" dirty="0">
                <a:solidFill>
                  <a:srgbClr val="F26C52"/>
                </a:solidFill>
                <a:latin typeface="Segoe UI"/>
                <a:cs typeface="Segoe UI"/>
              </a:rPr>
              <a:t>increase exponentially</a:t>
            </a:r>
            <a:r>
              <a:rPr lang="en-AU" sz="1600" dirty="0">
                <a:solidFill>
                  <a:srgbClr val="1C4493"/>
                </a:solidFill>
                <a:latin typeface="Segoe UI"/>
                <a:cs typeface="Segoe UI"/>
              </a:rPr>
              <a:t>. The 2</a:t>
            </a:r>
            <a:r>
              <a:rPr lang="en-AU" sz="1600" baseline="30000" dirty="0">
                <a:solidFill>
                  <a:srgbClr val="1C4493"/>
                </a:solidFill>
                <a:latin typeface="Segoe UI"/>
                <a:cs typeface="Segoe UI"/>
              </a:rPr>
              <a:t>nd</a:t>
            </a:r>
            <a:r>
              <a:rPr lang="en-AU" sz="1600" dirty="0">
                <a:solidFill>
                  <a:srgbClr val="1C4493"/>
                </a:solidFill>
                <a:latin typeface="Segoe UI"/>
                <a:cs typeface="Segoe UI"/>
              </a:rPr>
              <a:t> lowest quintile earns more than twice the bottom quintile. The top quintile earns 9 times the bottom quintile and more than bottom 60% combined.</a:t>
            </a:r>
            <a:endParaRPr lang="en-AU" sz="1600" dirty="0">
              <a:latin typeface="Segoe UI"/>
              <a:cs typeface="Segoe UI"/>
            </a:endParaRPr>
          </a:p>
          <a:p>
            <a:pPr>
              <a:buFont typeface="Arial" panose="020B0604020202020204" pitchFamily="34" charset="0"/>
              <a:buChar char="•"/>
            </a:pPr>
            <a:endParaRPr lang="en-AU" sz="1600">
              <a:cs typeface="Calibri"/>
            </a:endParaRPr>
          </a:p>
          <a:p>
            <a:pPr marL="285750" indent="-285750">
              <a:buFont typeface="Arial"/>
              <a:buChar char="•"/>
            </a:pPr>
            <a:r>
              <a:rPr lang="en-AU" sz="1600" dirty="0">
                <a:solidFill>
                  <a:srgbClr val="1C4493"/>
                </a:solidFill>
                <a:latin typeface="Segoe UI"/>
                <a:cs typeface="Segoe UI"/>
              </a:rPr>
              <a:t>Often </a:t>
            </a:r>
            <a:r>
              <a:rPr lang="en-AU" sz="1600" dirty="0">
                <a:solidFill>
                  <a:srgbClr val="F26C52"/>
                </a:solidFill>
                <a:latin typeface="Segoe UI"/>
                <a:cs typeface="Segoe UI"/>
              </a:rPr>
              <a:t>income is more important than location</a:t>
            </a:r>
            <a:r>
              <a:rPr lang="en-AU" sz="1600" dirty="0">
                <a:solidFill>
                  <a:schemeClr val="accent1"/>
                </a:solidFill>
                <a:latin typeface="Segoe UI"/>
                <a:cs typeface="Segoe UI"/>
              </a:rPr>
              <a:t>. Food prices may vary with location but will almost never cost multiple times as much relative to Sydney. On the other hand, the 2nd quintile has more than twice the income of the bottom quintile.</a:t>
            </a:r>
          </a:p>
          <a:p>
            <a:pPr marL="285750" indent="-285750">
              <a:buFont typeface="Arial" panose="020B0604020202020204" pitchFamily="34" charset="0"/>
              <a:buChar char="•"/>
            </a:pPr>
            <a:endParaRPr lang="en-AU" sz="1600">
              <a:latin typeface="Segoe UI" panose="020B0502040204020203" pitchFamily="34" charset="0"/>
              <a:cs typeface="Segoe UI" panose="020B0502040204020203" pitchFamily="34" charset="0"/>
            </a:endParaRPr>
          </a:p>
        </p:txBody>
      </p:sp>
      <p:pic>
        <p:nvPicPr>
          <p:cNvPr id="3" name="Picture 7" descr="Chart&#10;&#10;Description automatically generated">
            <a:extLst>
              <a:ext uri="{FF2B5EF4-FFF2-40B4-BE49-F238E27FC236}">
                <a16:creationId xmlns:a16="http://schemas.microsoft.com/office/drawing/2014/main" id="{410C2970-FC61-2F73-B210-0DCF461B0A15}"/>
              </a:ext>
            </a:extLst>
          </p:cNvPr>
          <p:cNvPicPr>
            <a:picLocks noChangeAspect="1"/>
          </p:cNvPicPr>
          <p:nvPr/>
        </p:nvPicPr>
        <p:blipFill>
          <a:blip r:embed="rId2"/>
          <a:stretch>
            <a:fillRect/>
          </a:stretch>
        </p:blipFill>
        <p:spPr>
          <a:xfrm>
            <a:off x="815009" y="1811233"/>
            <a:ext cx="5404677" cy="3721444"/>
          </a:xfrm>
          <a:prstGeom prst="rect">
            <a:avLst/>
          </a:prstGeom>
        </p:spPr>
      </p:pic>
    </p:spTree>
    <p:extLst>
      <p:ext uri="{BB962C8B-B14F-4D97-AF65-F5344CB8AC3E}">
        <p14:creationId xmlns:p14="http://schemas.microsoft.com/office/powerpoint/2010/main" val="3962031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F586-667D-D1DF-5815-AEADC3AFA444}"/>
              </a:ext>
            </a:extLst>
          </p:cNvPr>
          <p:cNvSpPr>
            <a:spLocks noGrp="1"/>
          </p:cNvSpPr>
          <p:nvPr>
            <p:ph type="title"/>
          </p:nvPr>
        </p:nvSpPr>
        <p:spPr/>
        <p:txBody>
          <a:bodyPr/>
          <a:lstStyle/>
          <a:p>
            <a:pPr algn="ctr"/>
            <a:r>
              <a:rPr lang="en-AU" sz="3200" dirty="0">
                <a:latin typeface="IBM Plex Sans SemiBold"/>
                <a:cs typeface="Calibri"/>
              </a:rPr>
              <a:t>Sydney residents spend more on transport</a:t>
            </a:r>
          </a:p>
        </p:txBody>
      </p:sp>
      <p:pic>
        <p:nvPicPr>
          <p:cNvPr id="9" name="Picture 9" descr="Chart, bar chart&#10;&#10;Description automatically generated">
            <a:extLst>
              <a:ext uri="{FF2B5EF4-FFF2-40B4-BE49-F238E27FC236}">
                <a16:creationId xmlns:a16="http://schemas.microsoft.com/office/drawing/2014/main" id="{EC7D56F1-3C9A-0504-EAC2-634F3475D255}"/>
              </a:ext>
            </a:extLst>
          </p:cNvPr>
          <p:cNvPicPr>
            <a:picLocks noGrp="1" noChangeAspect="1"/>
          </p:cNvPicPr>
          <p:nvPr>
            <p:ph sz="quarter" idx="13"/>
          </p:nvPr>
        </p:nvPicPr>
        <p:blipFill>
          <a:blip r:embed="rId2"/>
          <a:stretch>
            <a:fillRect/>
          </a:stretch>
        </p:blipFill>
        <p:spPr>
          <a:xfrm>
            <a:off x="695348" y="1715233"/>
            <a:ext cx="6775609" cy="3681494"/>
          </a:xfrm>
        </p:spPr>
      </p:pic>
      <p:sp>
        <p:nvSpPr>
          <p:cNvPr id="4" name="Date Placeholder 3">
            <a:extLst>
              <a:ext uri="{FF2B5EF4-FFF2-40B4-BE49-F238E27FC236}">
                <a16:creationId xmlns:a16="http://schemas.microsoft.com/office/drawing/2014/main" id="{AD729FF7-5297-A724-E4A2-7240F67C8B08}"/>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AA64B5F3-05EA-B05E-0A28-7809B630D25A}"/>
              </a:ext>
            </a:extLst>
          </p:cNvPr>
          <p:cNvSpPr>
            <a:spLocks noGrp="1"/>
          </p:cNvSpPr>
          <p:nvPr>
            <p:ph type="sldNum" sz="quarter" idx="16"/>
          </p:nvPr>
        </p:nvSpPr>
        <p:spPr/>
        <p:txBody>
          <a:bodyPr/>
          <a:lstStyle/>
          <a:p>
            <a:fld id="{D1401232-61CC-F744-B74D-BF4885D636FB}" type="slidenum">
              <a:rPr lang="en-US" smtClean="0"/>
              <a:pPr/>
              <a:t>11</a:t>
            </a:fld>
            <a:endParaRPr lang="en-US"/>
          </a:p>
        </p:txBody>
      </p:sp>
      <p:sp>
        <p:nvSpPr>
          <p:cNvPr id="13" name="TextBox 12">
            <a:extLst>
              <a:ext uri="{FF2B5EF4-FFF2-40B4-BE49-F238E27FC236}">
                <a16:creationId xmlns:a16="http://schemas.microsoft.com/office/drawing/2014/main" id="{98F322B2-9BF5-408E-5778-C783CDA79491}"/>
              </a:ext>
            </a:extLst>
          </p:cNvPr>
          <p:cNvSpPr txBox="1"/>
          <p:nvPr/>
        </p:nvSpPr>
        <p:spPr>
          <a:xfrm>
            <a:off x="697358" y="5397437"/>
            <a:ext cx="7122809" cy="646331"/>
          </a:xfrm>
          <a:prstGeom prst="rect">
            <a:avLst/>
          </a:prstGeom>
          <a:noFill/>
        </p:spPr>
        <p:txBody>
          <a:bodyPr wrap="square" rtlCol="0">
            <a:spAutoFit/>
          </a:bodyPr>
          <a:lstStyle/>
          <a:p>
            <a:r>
              <a:rPr lang="en-AU" dirty="0"/>
              <a:t>Source: Australian Automobile Association transport affordability dashboard. (2022)</a:t>
            </a:r>
          </a:p>
        </p:txBody>
      </p:sp>
      <p:sp>
        <p:nvSpPr>
          <p:cNvPr id="3" name="TextBox 2">
            <a:extLst>
              <a:ext uri="{FF2B5EF4-FFF2-40B4-BE49-F238E27FC236}">
                <a16:creationId xmlns:a16="http://schemas.microsoft.com/office/drawing/2014/main" id="{BF461D7C-D72F-DD7F-E6B7-63876FF57844}"/>
              </a:ext>
            </a:extLst>
          </p:cNvPr>
          <p:cNvSpPr txBox="1"/>
          <p:nvPr/>
        </p:nvSpPr>
        <p:spPr>
          <a:xfrm>
            <a:off x="8049437" y="1714791"/>
            <a:ext cx="3543005" cy="526297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dirty="0">
                <a:solidFill>
                  <a:schemeClr val="accent1"/>
                </a:solidFill>
                <a:latin typeface="Segoe UI"/>
                <a:cs typeface="Segoe UI"/>
              </a:rPr>
              <a:t>Transport includes fuel, toll, servicing, registration, insurance, public transport and road fees but not car loans or parking.</a:t>
            </a:r>
          </a:p>
          <a:p>
            <a:pPr marL="285750" indent="-285750">
              <a:buFont typeface="Arial" panose="020B0604020202020204" pitchFamily="34" charset="0"/>
              <a:buChar char="•"/>
            </a:pPr>
            <a:endParaRPr lang="en-AU" sz="1600" dirty="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dirty="0">
                <a:solidFill>
                  <a:schemeClr val="accent1"/>
                </a:solidFill>
                <a:latin typeface="Segoe UI"/>
                <a:cs typeface="Segoe UI"/>
              </a:rPr>
              <a:t>According to the Australian Automobile Association, </a:t>
            </a:r>
            <a:r>
              <a:rPr lang="en-AU" sz="1600" dirty="0">
                <a:solidFill>
                  <a:schemeClr val="accent2"/>
                </a:solidFill>
                <a:latin typeface="Segoe UI"/>
                <a:cs typeface="Segoe UI"/>
              </a:rPr>
              <a:t>Sydney has the highest transport cost</a:t>
            </a:r>
            <a:r>
              <a:rPr lang="en-AU" sz="1600" dirty="0">
                <a:solidFill>
                  <a:schemeClr val="accent1"/>
                </a:solidFill>
                <a:latin typeface="Segoe UI"/>
                <a:cs typeface="Segoe UI"/>
              </a:rPr>
              <a:t> of any city in Australia.</a:t>
            </a:r>
          </a:p>
          <a:p>
            <a:pPr marL="285750" indent="-285750">
              <a:buFont typeface="Arial" panose="020B0604020202020204" pitchFamily="34" charset="0"/>
              <a:buChar char="•"/>
            </a:pPr>
            <a:endParaRPr lang="en-AU" sz="1600" dirty="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dirty="0">
                <a:solidFill>
                  <a:schemeClr val="accent1"/>
                </a:solidFill>
                <a:latin typeface="Segoe UI"/>
                <a:cs typeface="Segoe UI"/>
              </a:rPr>
              <a:t>The narrative that  areas outside of Sydney drive more so spend more on transport isn't entirely true. There are </a:t>
            </a:r>
            <a:r>
              <a:rPr lang="en-AU" sz="1600" dirty="0">
                <a:solidFill>
                  <a:schemeClr val="accent2"/>
                </a:solidFill>
                <a:latin typeface="Segoe UI"/>
                <a:cs typeface="Segoe UI"/>
              </a:rPr>
              <a:t>other major costs, especially public transport and tolls</a:t>
            </a:r>
            <a:r>
              <a:rPr lang="en-AU" sz="1600" dirty="0">
                <a:solidFill>
                  <a:schemeClr val="accent1"/>
                </a:solidFill>
                <a:latin typeface="Segoe UI"/>
                <a:cs typeface="Segoe UI"/>
              </a:rPr>
              <a:t>.</a:t>
            </a:r>
            <a:endParaRPr lang="en-AU" sz="1600" dirty="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dirty="0">
              <a:solidFill>
                <a:srgbClr val="1C4493"/>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dirty="0">
              <a:solidFill>
                <a:srgbClr val="1C4493"/>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dirty="0">
              <a:solidFill>
                <a:srgbClr val="1C4493"/>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dirty="0">
              <a:solidFill>
                <a:srgbClr val="1C4493"/>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42167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F586-667D-D1DF-5815-AEADC3AFA444}"/>
              </a:ext>
            </a:extLst>
          </p:cNvPr>
          <p:cNvSpPr>
            <a:spLocks noGrp="1"/>
          </p:cNvSpPr>
          <p:nvPr>
            <p:ph type="title"/>
          </p:nvPr>
        </p:nvSpPr>
        <p:spPr/>
        <p:txBody>
          <a:bodyPr/>
          <a:lstStyle/>
          <a:p>
            <a:pPr algn="ctr"/>
            <a:r>
              <a:rPr lang="en-AU" sz="3200" dirty="0">
                <a:latin typeface="IBM Plex Sans SemiBold"/>
                <a:cs typeface="Calibri"/>
              </a:rPr>
              <a:t>Toll and public transport costs make Sydney’s transport  more expensive than rest of NSW</a:t>
            </a:r>
            <a:endParaRPr lang="en-US" sz="3200" dirty="0"/>
          </a:p>
        </p:txBody>
      </p:sp>
      <p:sp>
        <p:nvSpPr>
          <p:cNvPr id="4" name="Date Placeholder 3">
            <a:extLst>
              <a:ext uri="{FF2B5EF4-FFF2-40B4-BE49-F238E27FC236}">
                <a16:creationId xmlns:a16="http://schemas.microsoft.com/office/drawing/2014/main" id="{AD729FF7-5297-A724-E4A2-7240F67C8B08}"/>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AA64B5F3-05EA-B05E-0A28-7809B630D25A}"/>
              </a:ext>
            </a:extLst>
          </p:cNvPr>
          <p:cNvSpPr>
            <a:spLocks noGrp="1"/>
          </p:cNvSpPr>
          <p:nvPr>
            <p:ph type="sldNum" sz="quarter" idx="16"/>
          </p:nvPr>
        </p:nvSpPr>
        <p:spPr/>
        <p:txBody>
          <a:bodyPr/>
          <a:lstStyle/>
          <a:p>
            <a:fld id="{D1401232-61CC-F744-B74D-BF4885D636FB}" type="slidenum">
              <a:rPr lang="en-US" smtClean="0"/>
              <a:pPr/>
              <a:t>12</a:t>
            </a:fld>
            <a:endParaRPr lang="en-US"/>
          </a:p>
        </p:txBody>
      </p:sp>
      <p:sp>
        <p:nvSpPr>
          <p:cNvPr id="13" name="TextBox 12">
            <a:extLst>
              <a:ext uri="{FF2B5EF4-FFF2-40B4-BE49-F238E27FC236}">
                <a16:creationId xmlns:a16="http://schemas.microsoft.com/office/drawing/2014/main" id="{98F322B2-9BF5-408E-5778-C783CDA79491}"/>
              </a:ext>
            </a:extLst>
          </p:cNvPr>
          <p:cNvSpPr txBox="1"/>
          <p:nvPr/>
        </p:nvSpPr>
        <p:spPr>
          <a:xfrm>
            <a:off x="2108352" y="4446606"/>
            <a:ext cx="7975296" cy="369332"/>
          </a:xfrm>
          <a:prstGeom prst="rect">
            <a:avLst/>
          </a:prstGeom>
          <a:noFill/>
        </p:spPr>
        <p:txBody>
          <a:bodyPr wrap="square" rtlCol="0">
            <a:spAutoFit/>
          </a:bodyPr>
          <a:lstStyle/>
          <a:p>
            <a:r>
              <a:rPr lang="en-AU" dirty="0"/>
              <a:t>Source: Australian Automobile Association transport affordability dashboard. (2022)</a:t>
            </a:r>
          </a:p>
        </p:txBody>
      </p:sp>
      <p:graphicFrame>
        <p:nvGraphicFramePr>
          <p:cNvPr id="7" name="Table 8">
            <a:extLst>
              <a:ext uri="{FF2B5EF4-FFF2-40B4-BE49-F238E27FC236}">
                <a16:creationId xmlns:a16="http://schemas.microsoft.com/office/drawing/2014/main" id="{03135E97-B3C2-4ABC-C051-25B5FAB2F8BF}"/>
              </a:ext>
            </a:extLst>
          </p:cNvPr>
          <p:cNvGraphicFramePr>
            <a:graphicFrameLocks noGrp="1"/>
          </p:cNvGraphicFramePr>
          <p:nvPr>
            <p:extLst>
              <p:ext uri="{D42A27DB-BD31-4B8C-83A1-F6EECF244321}">
                <p14:modId xmlns:p14="http://schemas.microsoft.com/office/powerpoint/2010/main" val="1796940680"/>
              </p:ext>
            </p:extLst>
          </p:nvPr>
        </p:nvGraphicFramePr>
        <p:xfrm>
          <a:off x="838200" y="1650821"/>
          <a:ext cx="10904492" cy="2834640"/>
        </p:xfrm>
        <a:graphic>
          <a:graphicData uri="http://schemas.openxmlformats.org/drawingml/2006/table">
            <a:tbl>
              <a:tblPr firstRow="1" bandRow="1">
                <a:tableStyleId>{5C22544A-7EE6-4342-B048-85BDC9FD1C3A}</a:tableStyleId>
              </a:tblPr>
              <a:tblGrid>
                <a:gridCol w="1584488">
                  <a:extLst>
                    <a:ext uri="{9D8B030D-6E8A-4147-A177-3AD203B41FA5}">
                      <a16:colId xmlns:a16="http://schemas.microsoft.com/office/drawing/2014/main" val="1728703199"/>
                    </a:ext>
                  </a:extLst>
                </a:gridCol>
                <a:gridCol w="1553359">
                  <a:extLst>
                    <a:ext uri="{9D8B030D-6E8A-4147-A177-3AD203B41FA5}">
                      <a16:colId xmlns:a16="http://schemas.microsoft.com/office/drawing/2014/main" val="2993519016"/>
                    </a:ext>
                  </a:extLst>
                </a:gridCol>
                <a:gridCol w="912469">
                  <a:extLst>
                    <a:ext uri="{9D8B030D-6E8A-4147-A177-3AD203B41FA5}">
                      <a16:colId xmlns:a16="http://schemas.microsoft.com/office/drawing/2014/main" val="1378793131"/>
                    </a:ext>
                  </a:extLst>
                </a:gridCol>
                <a:gridCol w="1350103">
                  <a:extLst>
                    <a:ext uri="{9D8B030D-6E8A-4147-A177-3AD203B41FA5}">
                      <a16:colId xmlns:a16="http://schemas.microsoft.com/office/drawing/2014/main" val="3371403088"/>
                    </a:ext>
                  </a:extLst>
                </a:gridCol>
                <a:gridCol w="1350103">
                  <a:extLst>
                    <a:ext uri="{9D8B030D-6E8A-4147-A177-3AD203B41FA5}">
                      <a16:colId xmlns:a16="http://schemas.microsoft.com/office/drawing/2014/main" val="2755467660"/>
                    </a:ext>
                  </a:extLst>
                </a:gridCol>
                <a:gridCol w="1350103">
                  <a:extLst>
                    <a:ext uri="{9D8B030D-6E8A-4147-A177-3AD203B41FA5}">
                      <a16:colId xmlns:a16="http://schemas.microsoft.com/office/drawing/2014/main" val="770168723"/>
                    </a:ext>
                  </a:extLst>
                </a:gridCol>
                <a:gridCol w="1497892">
                  <a:extLst>
                    <a:ext uri="{9D8B030D-6E8A-4147-A177-3AD203B41FA5}">
                      <a16:colId xmlns:a16="http://schemas.microsoft.com/office/drawing/2014/main" val="1008104579"/>
                    </a:ext>
                  </a:extLst>
                </a:gridCol>
                <a:gridCol w="1305975">
                  <a:extLst>
                    <a:ext uri="{9D8B030D-6E8A-4147-A177-3AD203B41FA5}">
                      <a16:colId xmlns:a16="http://schemas.microsoft.com/office/drawing/2014/main" val="2432712972"/>
                    </a:ext>
                  </a:extLst>
                </a:gridCol>
              </a:tblGrid>
              <a:tr h="519806">
                <a:tc>
                  <a:txBody>
                    <a:bodyPr/>
                    <a:lstStyle/>
                    <a:p>
                      <a:r>
                        <a:rPr lang="en-AU"/>
                        <a:t>Location</a:t>
                      </a:r>
                    </a:p>
                  </a:txBody>
                  <a:tcPr/>
                </a:tc>
                <a:tc>
                  <a:txBody>
                    <a:bodyPr/>
                    <a:lstStyle/>
                    <a:p>
                      <a:r>
                        <a:rPr lang="en-AU"/>
                        <a:t>Fuel</a:t>
                      </a:r>
                    </a:p>
                  </a:txBody>
                  <a:tcPr/>
                </a:tc>
                <a:tc>
                  <a:txBody>
                    <a:bodyPr/>
                    <a:lstStyle/>
                    <a:p>
                      <a:r>
                        <a:rPr lang="en-AU"/>
                        <a:t>Tolls</a:t>
                      </a:r>
                    </a:p>
                  </a:txBody>
                  <a:tcPr/>
                </a:tc>
                <a:tc>
                  <a:txBody>
                    <a:bodyPr/>
                    <a:lstStyle/>
                    <a:p>
                      <a:r>
                        <a:rPr lang="en-AU"/>
                        <a:t>Servicing</a:t>
                      </a:r>
                    </a:p>
                  </a:txBody>
                  <a:tcPr/>
                </a:tc>
                <a:tc>
                  <a:txBody>
                    <a:bodyPr/>
                    <a:lstStyle/>
                    <a:p>
                      <a:r>
                        <a:rPr lang="en-AU" dirty="0"/>
                        <a:t>Insurance</a:t>
                      </a:r>
                    </a:p>
                  </a:txBody>
                  <a:tcPr/>
                </a:tc>
                <a:tc>
                  <a:txBody>
                    <a:bodyPr/>
                    <a:lstStyle/>
                    <a:p>
                      <a:r>
                        <a:rPr lang="en-AU"/>
                        <a:t>Registration</a:t>
                      </a:r>
                    </a:p>
                  </a:txBody>
                  <a:tcPr/>
                </a:tc>
                <a:tc>
                  <a:txBody>
                    <a:bodyPr/>
                    <a:lstStyle/>
                    <a:p>
                      <a:r>
                        <a:rPr lang="en-AU"/>
                        <a:t>Public Transport</a:t>
                      </a:r>
                    </a:p>
                  </a:txBody>
                  <a:tcPr/>
                </a:tc>
                <a:tc>
                  <a:txBody>
                    <a:bodyPr/>
                    <a:lstStyle/>
                    <a:p>
                      <a:r>
                        <a:rPr lang="en-AU"/>
                        <a:t>Road Assist</a:t>
                      </a:r>
                    </a:p>
                  </a:txBody>
                  <a:tcPr/>
                </a:tc>
                <a:extLst>
                  <a:ext uri="{0D108BD9-81ED-4DB2-BD59-A6C34878D82A}">
                    <a16:rowId xmlns:a16="http://schemas.microsoft.com/office/drawing/2014/main" val="1602677258"/>
                  </a:ext>
                </a:extLst>
              </a:tr>
              <a:tr h="297032">
                <a:tc>
                  <a:txBody>
                    <a:bodyPr/>
                    <a:lstStyle/>
                    <a:p>
                      <a:r>
                        <a:rPr lang="en-AU">
                          <a:solidFill>
                            <a:schemeClr val="bg2">
                              <a:lumMod val="10000"/>
                            </a:schemeClr>
                          </a:solidFill>
                        </a:rPr>
                        <a:t>Sydney</a:t>
                      </a:r>
                    </a:p>
                  </a:txBody>
                  <a:tcPr/>
                </a:tc>
                <a:tc>
                  <a:txBody>
                    <a:bodyPr/>
                    <a:lstStyle/>
                    <a:p>
                      <a:r>
                        <a:rPr lang="en-AU" b="1">
                          <a:solidFill>
                            <a:schemeClr val="bg2">
                              <a:lumMod val="10000"/>
                            </a:schemeClr>
                          </a:solidFill>
                        </a:rPr>
                        <a:t>$96.59</a:t>
                      </a:r>
                    </a:p>
                  </a:txBody>
                  <a:tcPr/>
                </a:tc>
                <a:tc>
                  <a:txBody>
                    <a:bodyPr/>
                    <a:lstStyle/>
                    <a:p>
                      <a:r>
                        <a:rPr lang="en-AU" b="1">
                          <a:solidFill>
                            <a:schemeClr val="bg2">
                              <a:lumMod val="10000"/>
                            </a:schemeClr>
                          </a:solidFill>
                        </a:rPr>
                        <a:t>$94</a:t>
                      </a:r>
                    </a:p>
                  </a:txBody>
                  <a:tcPr/>
                </a:tc>
                <a:tc>
                  <a:txBody>
                    <a:bodyPr/>
                    <a:lstStyle/>
                    <a:p>
                      <a:r>
                        <a:rPr lang="en-AU">
                          <a:solidFill>
                            <a:schemeClr val="bg2">
                              <a:lumMod val="50000"/>
                            </a:schemeClr>
                          </a:solidFill>
                        </a:rPr>
                        <a:t>$33.06</a:t>
                      </a:r>
                    </a:p>
                  </a:txBody>
                  <a:tcPr/>
                </a:tc>
                <a:tc>
                  <a:txBody>
                    <a:bodyPr/>
                    <a:lstStyle/>
                    <a:p>
                      <a:r>
                        <a:rPr lang="en-AU">
                          <a:solidFill>
                            <a:schemeClr val="bg2">
                              <a:lumMod val="50000"/>
                            </a:schemeClr>
                          </a:solidFill>
                        </a:rPr>
                        <a:t>$35.34</a:t>
                      </a:r>
                    </a:p>
                  </a:txBody>
                  <a:tcPr/>
                </a:tc>
                <a:tc>
                  <a:txBody>
                    <a:bodyPr/>
                    <a:lstStyle/>
                    <a:p>
                      <a:r>
                        <a:rPr lang="en-AU">
                          <a:solidFill>
                            <a:schemeClr val="bg2">
                              <a:lumMod val="50000"/>
                            </a:schemeClr>
                          </a:solidFill>
                        </a:rPr>
                        <a:t>$24.17</a:t>
                      </a:r>
                    </a:p>
                  </a:txBody>
                  <a:tcPr/>
                </a:tc>
                <a:tc>
                  <a:txBody>
                    <a:bodyPr/>
                    <a:lstStyle/>
                    <a:p>
                      <a:r>
                        <a:rPr lang="en-AU" b="1">
                          <a:solidFill>
                            <a:schemeClr val="bg2">
                              <a:lumMod val="10000"/>
                            </a:schemeClr>
                          </a:solidFill>
                        </a:rPr>
                        <a:t>$50</a:t>
                      </a:r>
                    </a:p>
                  </a:txBody>
                  <a:tcPr/>
                </a:tc>
                <a:tc>
                  <a:txBody>
                    <a:bodyPr/>
                    <a:lstStyle/>
                    <a:p>
                      <a:r>
                        <a:rPr lang="en-AU">
                          <a:solidFill>
                            <a:schemeClr val="bg2">
                              <a:lumMod val="50000"/>
                            </a:schemeClr>
                          </a:solidFill>
                        </a:rPr>
                        <a:t>$2.33</a:t>
                      </a:r>
                    </a:p>
                  </a:txBody>
                  <a:tcPr/>
                </a:tc>
                <a:extLst>
                  <a:ext uri="{0D108BD9-81ED-4DB2-BD59-A6C34878D82A}">
                    <a16:rowId xmlns:a16="http://schemas.microsoft.com/office/drawing/2014/main" val="3368053124"/>
                  </a:ext>
                </a:extLst>
              </a:tr>
              <a:tr h="742580">
                <a:tc>
                  <a:txBody>
                    <a:bodyPr/>
                    <a:lstStyle/>
                    <a:p>
                      <a:r>
                        <a:rPr lang="en-AU">
                          <a:solidFill>
                            <a:schemeClr val="bg2">
                              <a:lumMod val="10000"/>
                            </a:schemeClr>
                          </a:solidFill>
                        </a:rPr>
                        <a:t>Australia Regional City Average</a:t>
                      </a:r>
                    </a:p>
                  </a:txBody>
                  <a:tcPr/>
                </a:tc>
                <a:tc>
                  <a:txBody>
                    <a:bodyPr/>
                    <a:lstStyle/>
                    <a:p>
                      <a:r>
                        <a:rPr lang="en-AU" b="1">
                          <a:solidFill>
                            <a:schemeClr val="bg2">
                              <a:lumMod val="10000"/>
                            </a:schemeClr>
                          </a:solidFill>
                        </a:rPr>
                        <a:t>$100.84</a:t>
                      </a:r>
                    </a:p>
                  </a:txBody>
                  <a:tcPr/>
                </a:tc>
                <a:tc>
                  <a:txBody>
                    <a:bodyPr/>
                    <a:lstStyle/>
                    <a:p>
                      <a:r>
                        <a:rPr lang="en-AU" b="1">
                          <a:solidFill>
                            <a:schemeClr val="bg2">
                              <a:lumMod val="10000"/>
                            </a:schemeClr>
                          </a:solidFill>
                        </a:rPr>
                        <a:t>$0</a:t>
                      </a:r>
                    </a:p>
                  </a:txBody>
                  <a:tcPr/>
                </a:tc>
                <a:tc>
                  <a:txBody>
                    <a:bodyPr/>
                    <a:lstStyle/>
                    <a:p>
                      <a:r>
                        <a:rPr lang="en-AU">
                          <a:solidFill>
                            <a:schemeClr val="bg2">
                              <a:lumMod val="50000"/>
                            </a:schemeClr>
                          </a:solidFill>
                        </a:rPr>
                        <a:t>$30.53</a:t>
                      </a:r>
                    </a:p>
                  </a:txBody>
                  <a:tcPr/>
                </a:tc>
                <a:tc>
                  <a:txBody>
                    <a:bodyPr/>
                    <a:lstStyle/>
                    <a:p>
                      <a:r>
                        <a:rPr lang="en-AU">
                          <a:solidFill>
                            <a:schemeClr val="bg2">
                              <a:lumMod val="50000"/>
                            </a:schemeClr>
                          </a:solidFill>
                        </a:rPr>
                        <a:t>$28.75</a:t>
                      </a:r>
                    </a:p>
                  </a:txBody>
                  <a:tcPr/>
                </a:tc>
                <a:tc>
                  <a:txBody>
                    <a:bodyPr/>
                    <a:lstStyle/>
                    <a:p>
                      <a:r>
                        <a:rPr lang="en-AU">
                          <a:solidFill>
                            <a:schemeClr val="bg2">
                              <a:lumMod val="50000"/>
                            </a:schemeClr>
                          </a:solidFill>
                        </a:rPr>
                        <a:t>$29.36</a:t>
                      </a:r>
                    </a:p>
                  </a:txBody>
                  <a:tcPr/>
                </a:tc>
                <a:tc>
                  <a:txBody>
                    <a:bodyPr/>
                    <a:lstStyle/>
                    <a:p>
                      <a:r>
                        <a:rPr lang="en-AU" b="1">
                          <a:solidFill>
                            <a:schemeClr val="bg2">
                              <a:lumMod val="10000"/>
                            </a:schemeClr>
                          </a:solidFill>
                        </a:rPr>
                        <a:t>$0</a:t>
                      </a:r>
                    </a:p>
                  </a:txBody>
                  <a:tcPr/>
                </a:tc>
                <a:tc>
                  <a:txBody>
                    <a:bodyPr/>
                    <a:lstStyle/>
                    <a:p>
                      <a:r>
                        <a:rPr lang="en-AU">
                          <a:solidFill>
                            <a:schemeClr val="bg2">
                              <a:lumMod val="50000"/>
                            </a:schemeClr>
                          </a:solidFill>
                        </a:rPr>
                        <a:t>$2.22</a:t>
                      </a:r>
                    </a:p>
                  </a:txBody>
                  <a:tcPr/>
                </a:tc>
                <a:extLst>
                  <a:ext uri="{0D108BD9-81ED-4DB2-BD59-A6C34878D82A}">
                    <a16:rowId xmlns:a16="http://schemas.microsoft.com/office/drawing/2014/main" val="1664227059"/>
                  </a:ext>
                </a:extLst>
              </a:tr>
              <a:tr h="742580">
                <a:tc>
                  <a:txBody>
                    <a:bodyPr/>
                    <a:lstStyle/>
                    <a:p>
                      <a:r>
                        <a:rPr lang="en-AU">
                          <a:solidFill>
                            <a:schemeClr val="bg2">
                              <a:lumMod val="10000"/>
                            </a:schemeClr>
                          </a:solidFill>
                        </a:rPr>
                        <a:t>Australia Capital Cities Average</a:t>
                      </a:r>
                    </a:p>
                  </a:txBody>
                  <a:tcPr/>
                </a:tc>
                <a:tc>
                  <a:txBody>
                    <a:bodyPr/>
                    <a:lstStyle/>
                    <a:p>
                      <a:r>
                        <a:rPr lang="en-AU" b="1">
                          <a:solidFill>
                            <a:schemeClr val="bg2">
                              <a:lumMod val="10000"/>
                            </a:schemeClr>
                          </a:solidFill>
                        </a:rPr>
                        <a:t>$96.10</a:t>
                      </a:r>
                    </a:p>
                  </a:txBody>
                  <a:tcPr/>
                </a:tc>
                <a:tc>
                  <a:txBody>
                    <a:bodyPr/>
                    <a:lstStyle/>
                    <a:p>
                      <a:r>
                        <a:rPr lang="en-AU" b="1" dirty="0">
                          <a:solidFill>
                            <a:schemeClr val="bg2">
                              <a:lumMod val="10000"/>
                            </a:schemeClr>
                          </a:solidFill>
                        </a:rPr>
                        <a:t>$26.08</a:t>
                      </a:r>
                    </a:p>
                  </a:txBody>
                  <a:tcPr/>
                </a:tc>
                <a:tc>
                  <a:txBody>
                    <a:bodyPr/>
                    <a:lstStyle/>
                    <a:p>
                      <a:r>
                        <a:rPr lang="en-AU">
                          <a:solidFill>
                            <a:schemeClr val="bg2">
                              <a:lumMod val="50000"/>
                            </a:schemeClr>
                          </a:solidFill>
                        </a:rPr>
                        <a:t>$32.31</a:t>
                      </a:r>
                    </a:p>
                  </a:txBody>
                  <a:tcPr/>
                </a:tc>
                <a:tc>
                  <a:txBody>
                    <a:bodyPr/>
                    <a:lstStyle/>
                    <a:p>
                      <a:r>
                        <a:rPr lang="en-AU">
                          <a:solidFill>
                            <a:schemeClr val="bg2">
                              <a:lumMod val="50000"/>
                            </a:schemeClr>
                          </a:solidFill>
                        </a:rPr>
                        <a:t>$34.22</a:t>
                      </a:r>
                    </a:p>
                  </a:txBody>
                  <a:tcPr/>
                </a:tc>
                <a:tc>
                  <a:txBody>
                    <a:bodyPr/>
                    <a:lstStyle/>
                    <a:p>
                      <a:r>
                        <a:rPr lang="en-AU" dirty="0">
                          <a:solidFill>
                            <a:schemeClr val="bg2">
                              <a:lumMod val="50000"/>
                            </a:schemeClr>
                          </a:solidFill>
                        </a:rPr>
                        <a:t>$30.88</a:t>
                      </a:r>
                    </a:p>
                  </a:txBody>
                  <a:tcPr/>
                </a:tc>
                <a:tc>
                  <a:txBody>
                    <a:bodyPr/>
                    <a:lstStyle/>
                    <a:p>
                      <a:r>
                        <a:rPr lang="en-AU" b="1">
                          <a:solidFill>
                            <a:schemeClr val="bg2">
                              <a:lumMod val="10000"/>
                            </a:schemeClr>
                          </a:solidFill>
                        </a:rPr>
                        <a:t>$39.65</a:t>
                      </a:r>
                    </a:p>
                  </a:txBody>
                  <a:tcPr/>
                </a:tc>
                <a:tc>
                  <a:txBody>
                    <a:bodyPr/>
                    <a:lstStyle/>
                    <a:p>
                      <a:r>
                        <a:rPr lang="en-AU" dirty="0">
                          <a:solidFill>
                            <a:schemeClr val="bg2">
                              <a:lumMod val="50000"/>
                            </a:schemeClr>
                          </a:solidFill>
                        </a:rPr>
                        <a:t>$2.23</a:t>
                      </a:r>
                    </a:p>
                  </a:txBody>
                  <a:tcPr/>
                </a:tc>
                <a:extLst>
                  <a:ext uri="{0D108BD9-81ED-4DB2-BD59-A6C34878D82A}">
                    <a16:rowId xmlns:a16="http://schemas.microsoft.com/office/drawing/2014/main" val="1062119047"/>
                  </a:ext>
                </a:extLst>
              </a:tr>
            </a:tbl>
          </a:graphicData>
        </a:graphic>
      </p:graphicFrame>
      <p:sp>
        <p:nvSpPr>
          <p:cNvPr id="6" name="TextBox 5">
            <a:extLst>
              <a:ext uri="{FF2B5EF4-FFF2-40B4-BE49-F238E27FC236}">
                <a16:creationId xmlns:a16="http://schemas.microsoft.com/office/drawing/2014/main" id="{4C2AFB63-7A18-7103-0070-92FB6C35D488}"/>
              </a:ext>
            </a:extLst>
          </p:cNvPr>
          <p:cNvSpPr txBox="1"/>
          <p:nvPr/>
        </p:nvSpPr>
        <p:spPr>
          <a:xfrm>
            <a:off x="698304" y="4708981"/>
            <a:ext cx="10894644" cy="156966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dirty="0">
                <a:solidFill>
                  <a:schemeClr val="accent1"/>
                </a:solidFill>
                <a:latin typeface="Segoe UI"/>
                <a:cs typeface="Segoe UI"/>
              </a:rPr>
              <a:t>Although Sydney households may drive less distance than more regional areas, they experience more traffic jams. As a result, the </a:t>
            </a:r>
            <a:r>
              <a:rPr lang="en-AU" sz="1600" dirty="0">
                <a:solidFill>
                  <a:schemeClr val="accent2"/>
                </a:solidFill>
                <a:latin typeface="Segoe UI"/>
                <a:cs typeface="Segoe UI"/>
              </a:rPr>
              <a:t>amount spent on fuel by Sydney household is not significantly less</a:t>
            </a:r>
            <a:r>
              <a:rPr lang="en-AU" sz="1600" dirty="0">
                <a:solidFill>
                  <a:schemeClr val="accent1"/>
                </a:solidFill>
                <a:latin typeface="Segoe UI"/>
                <a:cs typeface="Segoe UI"/>
              </a:rPr>
              <a:t>.</a:t>
            </a:r>
            <a:endParaRPr lang="en-AU" sz="1600" dirty="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dirty="0">
              <a:solidFill>
                <a:schemeClr val="accent1"/>
              </a:solidFill>
              <a:latin typeface="Segoe UI"/>
              <a:cs typeface="Segoe UI"/>
            </a:endParaRPr>
          </a:p>
          <a:p>
            <a:pPr marL="285750" indent="-285750">
              <a:buFont typeface="Arial" panose="020B0604020202020204" pitchFamily="34" charset="0"/>
              <a:buChar char="•"/>
            </a:pPr>
            <a:r>
              <a:rPr lang="en-AU" sz="1600" dirty="0">
                <a:solidFill>
                  <a:schemeClr val="accent1"/>
                </a:solidFill>
                <a:latin typeface="Segoe UI"/>
                <a:cs typeface="Segoe UI"/>
              </a:rPr>
              <a:t>Sydney is the </a:t>
            </a:r>
            <a:r>
              <a:rPr lang="en-AU" sz="1600" dirty="0">
                <a:solidFill>
                  <a:schemeClr val="accent2"/>
                </a:solidFill>
                <a:latin typeface="Segoe UI"/>
                <a:cs typeface="Segoe UI"/>
              </a:rPr>
              <a:t>most tolled city in Australia</a:t>
            </a:r>
            <a:r>
              <a:rPr lang="en-AU" sz="1600" dirty="0">
                <a:solidFill>
                  <a:schemeClr val="accent1"/>
                </a:solidFill>
                <a:latin typeface="Segoe UI"/>
                <a:cs typeface="Segoe UI"/>
              </a:rPr>
              <a:t>. Sydney households spend almost as much on toll as fuel.</a:t>
            </a:r>
          </a:p>
          <a:p>
            <a:pPr marL="285750" indent="-285750">
              <a:buFont typeface="Arial" panose="020B0604020202020204" pitchFamily="34" charset="0"/>
              <a:buChar char="•"/>
            </a:pPr>
            <a:endParaRPr lang="en-AU" sz="1600" dirty="0">
              <a:solidFill>
                <a:schemeClr val="accent1"/>
              </a:solidFill>
              <a:latin typeface="Segoe UI"/>
              <a:cs typeface="Segoe UI"/>
            </a:endParaRPr>
          </a:p>
          <a:p>
            <a:pPr marL="285750" indent="-285750">
              <a:buFont typeface="Arial" panose="020B0604020202020204" pitchFamily="34" charset="0"/>
              <a:buChar char="•"/>
            </a:pPr>
            <a:r>
              <a:rPr lang="en-AU" sz="1600" dirty="0">
                <a:solidFill>
                  <a:schemeClr val="accent1"/>
                </a:solidFill>
                <a:latin typeface="Segoe UI"/>
                <a:cs typeface="Segoe UI"/>
              </a:rPr>
              <a:t>Despite regional cities spending more on fuel, due to</a:t>
            </a:r>
            <a:r>
              <a:rPr lang="en-AU" sz="1600" dirty="0">
                <a:solidFill>
                  <a:schemeClr val="accent2"/>
                </a:solidFill>
                <a:latin typeface="Segoe UI"/>
                <a:cs typeface="Segoe UI"/>
              </a:rPr>
              <a:t> tolls and public transport costs</a:t>
            </a:r>
            <a:r>
              <a:rPr lang="en-AU" sz="1600" dirty="0">
                <a:solidFill>
                  <a:schemeClr val="accent1"/>
                </a:solidFill>
                <a:latin typeface="Segoe UI"/>
                <a:cs typeface="Segoe UI"/>
              </a:rPr>
              <a:t>, Sydney still spends more.</a:t>
            </a:r>
          </a:p>
        </p:txBody>
      </p:sp>
    </p:spTree>
    <p:extLst>
      <p:ext uri="{BB962C8B-B14F-4D97-AF65-F5344CB8AC3E}">
        <p14:creationId xmlns:p14="http://schemas.microsoft.com/office/powerpoint/2010/main" val="1180298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8611-B27A-4B0D-36CC-187FC9B2B60F}"/>
              </a:ext>
            </a:extLst>
          </p:cNvPr>
          <p:cNvSpPr>
            <a:spLocks noGrp="1"/>
          </p:cNvSpPr>
          <p:nvPr>
            <p:ph type="title"/>
          </p:nvPr>
        </p:nvSpPr>
        <p:spPr/>
        <p:txBody>
          <a:bodyPr/>
          <a:lstStyle/>
          <a:p>
            <a:pPr algn="ctr"/>
            <a:r>
              <a:rPr lang="en-AU" sz="3200" dirty="0">
                <a:latin typeface="IBM Plex Sans SemiBold"/>
                <a:cs typeface="Calibri"/>
              </a:rPr>
              <a:t>People disproportionately impacted by toll costs based on location</a:t>
            </a:r>
          </a:p>
        </p:txBody>
      </p:sp>
      <p:pic>
        <p:nvPicPr>
          <p:cNvPr id="8" name="Content Placeholder 7" descr="A picture containing map, text, atlas&#10;&#10;Description automatically generated">
            <a:extLst>
              <a:ext uri="{FF2B5EF4-FFF2-40B4-BE49-F238E27FC236}">
                <a16:creationId xmlns:a16="http://schemas.microsoft.com/office/drawing/2014/main" id="{5EA93576-7BFB-5010-630F-B38F6A76794B}"/>
              </a:ext>
            </a:extLst>
          </p:cNvPr>
          <p:cNvPicPr>
            <a:picLocks noGrp="1" noChangeAspect="1"/>
          </p:cNvPicPr>
          <p:nvPr>
            <p:ph sz="quarter" idx="13"/>
          </p:nvPr>
        </p:nvPicPr>
        <p:blipFill>
          <a:blip r:embed="rId2"/>
          <a:stretch>
            <a:fillRect/>
          </a:stretch>
        </p:blipFill>
        <p:spPr>
          <a:xfrm>
            <a:off x="694551" y="2134615"/>
            <a:ext cx="4228793" cy="2611558"/>
          </a:xfrm>
        </p:spPr>
      </p:pic>
      <p:sp>
        <p:nvSpPr>
          <p:cNvPr id="4" name="Date Placeholder 3">
            <a:extLst>
              <a:ext uri="{FF2B5EF4-FFF2-40B4-BE49-F238E27FC236}">
                <a16:creationId xmlns:a16="http://schemas.microsoft.com/office/drawing/2014/main" id="{8CAF6742-3E6D-E685-F0BA-F46650893079}"/>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844B7DA8-2E9D-022E-F697-EBBF101F9A9F}"/>
              </a:ext>
            </a:extLst>
          </p:cNvPr>
          <p:cNvSpPr>
            <a:spLocks noGrp="1"/>
          </p:cNvSpPr>
          <p:nvPr>
            <p:ph type="sldNum" sz="quarter" idx="16"/>
          </p:nvPr>
        </p:nvSpPr>
        <p:spPr/>
        <p:txBody>
          <a:bodyPr/>
          <a:lstStyle/>
          <a:p>
            <a:fld id="{D1401232-61CC-F744-B74D-BF4885D636FB}" type="slidenum">
              <a:rPr lang="en-US" smtClean="0"/>
              <a:pPr/>
              <a:t>13</a:t>
            </a:fld>
            <a:endParaRPr lang="en-US"/>
          </a:p>
        </p:txBody>
      </p:sp>
      <p:sp>
        <p:nvSpPr>
          <p:cNvPr id="10" name="TextBox 9">
            <a:extLst>
              <a:ext uri="{FF2B5EF4-FFF2-40B4-BE49-F238E27FC236}">
                <a16:creationId xmlns:a16="http://schemas.microsoft.com/office/drawing/2014/main" id="{27CBF879-3A46-159C-EBA0-DC75CA6B7FDA}"/>
              </a:ext>
            </a:extLst>
          </p:cNvPr>
          <p:cNvSpPr txBox="1"/>
          <p:nvPr/>
        </p:nvSpPr>
        <p:spPr>
          <a:xfrm>
            <a:off x="695325" y="4964989"/>
            <a:ext cx="6084014" cy="369332"/>
          </a:xfrm>
          <a:prstGeom prst="rect">
            <a:avLst/>
          </a:prstGeom>
          <a:noFill/>
        </p:spPr>
        <p:txBody>
          <a:bodyPr wrap="square" lIns="91440" tIns="45720" rIns="91440" bIns="45720" rtlCol="0" anchor="t">
            <a:spAutoFit/>
          </a:bodyPr>
          <a:lstStyle/>
          <a:p>
            <a:r>
              <a:rPr lang="en-AU"/>
              <a:t>Source: </a:t>
            </a:r>
            <a:r>
              <a:rPr lang="en-AU">
                <a:hlinkClick r:id="rId3"/>
              </a:rPr>
              <a:t>Sydney Motorways Toll Calculator | Transport for NSW</a:t>
            </a:r>
            <a:endParaRPr lang="en-AU"/>
          </a:p>
        </p:txBody>
      </p:sp>
      <p:sp>
        <p:nvSpPr>
          <p:cNvPr id="7" name="TextBox 6">
            <a:extLst>
              <a:ext uri="{FF2B5EF4-FFF2-40B4-BE49-F238E27FC236}">
                <a16:creationId xmlns:a16="http://schemas.microsoft.com/office/drawing/2014/main" id="{29DC319C-6CF7-7C34-92C9-4928660419FD}"/>
              </a:ext>
            </a:extLst>
          </p:cNvPr>
          <p:cNvSpPr txBox="1"/>
          <p:nvPr/>
        </p:nvSpPr>
        <p:spPr>
          <a:xfrm>
            <a:off x="8236710" y="2127359"/>
            <a:ext cx="3844786" cy="304698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a:solidFill>
                  <a:schemeClr val="accent1"/>
                </a:solidFill>
                <a:latin typeface="Segoe UI"/>
                <a:cs typeface="Segoe UI"/>
              </a:rPr>
              <a:t>Two places can be </a:t>
            </a:r>
            <a:r>
              <a:rPr lang="en-AU" sz="1600">
                <a:solidFill>
                  <a:schemeClr val="accent2"/>
                </a:solidFill>
                <a:latin typeface="Segoe UI"/>
                <a:cs typeface="Segoe UI"/>
              </a:rPr>
              <a:t>similar distance</a:t>
            </a:r>
            <a:r>
              <a:rPr lang="en-AU" sz="1600">
                <a:solidFill>
                  <a:schemeClr val="accent1"/>
                </a:solidFill>
                <a:latin typeface="Segoe UI"/>
                <a:cs typeface="Segoe UI"/>
              </a:rPr>
              <a:t> from Barangaroo but have</a:t>
            </a:r>
            <a:r>
              <a:rPr lang="en-AU" sz="1600">
                <a:solidFill>
                  <a:schemeClr val="accent2"/>
                </a:solidFill>
                <a:latin typeface="Segoe UI"/>
                <a:cs typeface="Segoe UI"/>
              </a:rPr>
              <a:t> vastly different tolls</a:t>
            </a:r>
            <a:r>
              <a:rPr lang="en-AU" sz="1600">
                <a:solidFill>
                  <a:schemeClr val="accent1"/>
                </a:solidFill>
                <a:latin typeface="Segoe UI"/>
                <a:cs typeface="Segoe UI"/>
              </a:rPr>
              <a:t>.  i.e., Bankstown costs twice as much as Cronulla. Therefore, toll isn't always distributed fairly based on distance.</a:t>
            </a:r>
          </a:p>
          <a:p>
            <a:pPr marL="285750" indent="-285750">
              <a:buFont typeface="Arial" panose="020B0604020202020204" pitchFamily="34" charset="0"/>
              <a:buChar char="•"/>
            </a:pPr>
            <a:endParaRPr lang="en-AU" sz="1600">
              <a:solidFill>
                <a:schemeClr val="accent1"/>
              </a:solidFill>
              <a:latin typeface="Segoe UI"/>
              <a:cs typeface="Segoe UI"/>
            </a:endParaRPr>
          </a:p>
          <a:p>
            <a:pPr marL="285750" indent="-285750">
              <a:buFont typeface="Arial" panose="020B0604020202020204" pitchFamily="34" charset="0"/>
              <a:buChar char="•"/>
            </a:pPr>
            <a:r>
              <a:rPr lang="en-AU" sz="1600">
                <a:solidFill>
                  <a:schemeClr val="accent1"/>
                </a:solidFill>
                <a:latin typeface="Segoe UI"/>
                <a:cs typeface="Segoe UI"/>
              </a:rPr>
              <a:t>The map shows</a:t>
            </a:r>
            <a:r>
              <a:rPr lang="en-AU" sz="1600">
                <a:solidFill>
                  <a:schemeClr val="accent2"/>
                </a:solidFill>
                <a:latin typeface="Segoe UI"/>
                <a:cs typeface="Segoe UI"/>
              </a:rPr>
              <a:t> western suburb households tend to pay more on tolls</a:t>
            </a:r>
            <a:r>
              <a:rPr lang="en-AU" sz="1600">
                <a:solidFill>
                  <a:schemeClr val="accent1"/>
                </a:solidFill>
                <a:latin typeface="Segoe UI"/>
                <a:cs typeface="Segoe UI"/>
              </a:rPr>
              <a:t>. This is because toll roads tend to branch out west instead of north or south.</a:t>
            </a:r>
            <a:endParaRPr lang="en-AU" sz="1600">
              <a:solidFill>
                <a:schemeClr val="accent1"/>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4975ED5C-1157-5538-0E1B-F0E8B587D5B1}"/>
              </a:ext>
            </a:extLst>
          </p:cNvPr>
          <p:cNvSpPr txBox="1"/>
          <p:nvPr/>
        </p:nvSpPr>
        <p:spPr>
          <a:xfrm>
            <a:off x="692149" y="1714500"/>
            <a:ext cx="3136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Toll cost to travel to Barangaroo</a:t>
            </a:r>
          </a:p>
        </p:txBody>
      </p:sp>
      <p:pic>
        <p:nvPicPr>
          <p:cNvPr id="6" name="Picture 8" descr="Map&#10;&#10;Description automatically generated">
            <a:extLst>
              <a:ext uri="{FF2B5EF4-FFF2-40B4-BE49-F238E27FC236}">
                <a16:creationId xmlns:a16="http://schemas.microsoft.com/office/drawing/2014/main" id="{7EACB813-5CCE-B446-8BCD-D99A4CC7D84F}"/>
              </a:ext>
            </a:extLst>
          </p:cNvPr>
          <p:cNvPicPr>
            <a:picLocks noChangeAspect="1"/>
          </p:cNvPicPr>
          <p:nvPr/>
        </p:nvPicPr>
        <p:blipFill>
          <a:blip r:embed="rId4"/>
          <a:stretch>
            <a:fillRect/>
          </a:stretch>
        </p:blipFill>
        <p:spPr>
          <a:xfrm>
            <a:off x="5003800" y="2132443"/>
            <a:ext cx="3149600" cy="2618515"/>
          </a:xfrm>
          <a:prstGeom prst="rect">
            <a:avLst/>
          </a:prstGeom>
        </p:spPr>
      </p:pic>
      <p:sp>
        <p:nvSpPr>
          <p:cNvPr id="9" name="TextBox 8">
            <a:extLst>
              <a:ext uri="{FF2B5EF4-FFF2-40B4-BE49-F238E27FC236}">
                <a16:creationId xmlns:a16="http://schemas.microsoft.com/office/drawing/2014/main" id="{A61F2351-E269-AABF-8DC0-4F5D786FCBFE}"/>
              </a:ext>
            </a:extLst>
          </p:cNvPr>
          <p:cNvSpPr txBox="1"/>
          <p:nvPr/>
        </p:nvSpPr>
        <p:spPr>
          <a:xfrm>
            <a:off x="5568950" y="1714500"/>
            <a:ext cx="198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Sydney's toll roads</a:t>
            </a:r>
            <a:endParaRPr lang="en-US"/>
          </a:p>
        </p:txBody>
      </p:sp>
    </p:spTree>
    <p:extLst>
      <p:ext uri="{BB962C8B-B14F-4D97-AF65-F5344CB8AC3E}">
        <p14:creationId xmlns:p14="http://schemas.microsoft.com/office/powerpoint/2010/main" val="1203955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2FDB-72C9-364A-CE0D-A04BFF75AD02}"/>
              </a:ext>
            </a:extLst>
          </p:cNvPr>
          <p:cNvSpPr>
            <a:spLocks noGrp="1"/>
          </p:cNvSpPr>
          <p:nvPr>
            <p:ph type="title"/>
          </p:nvPr>
        </p:nvSpPr>
        <p:spPr>
          <a:xfrm>
            <a:off x="848192" y="143790"/>
            <a:ext cx="10515600" cy="1325563"/>
          </a:xfrm>
        </p:spPr>
        <p:txBody>
          <a:bodyPr/>
          <a:lstStyle/>
          <a:p>
            <a:pPr algn="ctr"/>
            <a:br>
              <a:rPr lang="en-AU" dirty="0"/>
            </a:br>
            <a:r>
              <a:rPr lang="en-AU" sz="3200" dirty="0">
                <a:latin typeface="IBM Plex Sans SemiBold"/>
                <a:cs typeface="Calibri"/>
              </a:rPr>
              <a:t>Sydney households spend more on transport even as a percent of income</a:t>
            </a:r>
          </a:p>
        </p:txBody>
      </p:sp>
      <p:sp>
        <p:nvSpPr>
          <p:cNvPr id="4" name="Date Placeholder 3">
            <a:extLst>
              <a:ext uri="{FF2B5EF4-FFF2-40B4-BE49-F238E27FC236}">
                <a16:creationId xmlns:a16="http://schemas.microsoft.com/office/drawing/2014/main" id="{AD0E9A19-1492-AF23-35A1-F4942EDFF5F6}"/>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3F04A2A8-FD3A-99ED-179B-696E3C8EF906}"/>
              </a:ext>
            </a:extLst>
          </p:cNvPr>
          <p:cNvSpPr>
            <a:spLocks noGrp="1"/>
          </p:cNvSpPr>
          <p:nvPr>
            <p:ph type="sldNum" sz="quarter" idx="16"/>
          </p:nvPr>
        </p:nvSpPr>
        <p:spPr/>
        <p:txBody>
          <a:bodyPr/>
          <a:lstStyle/>
          <a:p>
            <a:fld id="{D1401232-61CC-F744-B74D-BF4885D636FB}" type="slidenum">
              <a:rPr lang="en-US" smtClean="0"/>
              <a:pPr/>
              <a:t>14</a:t>
            </a:fld>
            <a:endParaRPr lang="en-US"/>
          </a:p>
        </p:txBody>
      </p:sp>
      <p:sp>
        <p:nvSpPr>
          <p:cNvPr id="15" name="TextBox 14">
            <a:extLst>
              <a:ext uri="{FF2B5EF4-FFF2-40B4-BE49-F238E27FC236}">
                <a16:creationId xmlns:a16="http://schemas.microsoft.com/office/drawing/2014/main" id="{951A9940-07A0-75F7-9CA6-BF426D138BDA}"/>
              </a:ext>
            </a:extLst>
          </p:cNvPr>
          <p:cNvSpPr txBox="1"/>
          <p:nvPr/>
        </p:nvSpPr>
        <p:spPr>
          <a:xfrm>
            <a:off x="848192" y="5214507"/>
            <a:ext cx="5604341" cy="923330"/>
          </a:xfrm>
          <a:prstGeom prst="rect">
            <a:avLst/>
          </a:prstGeom>
          <a:noFill/>
        </p:spPr>
        <p:txBody>
          <a:bodyPr wrap="square" rtlCol="0">
            <a:spAutoFit/>
          </a:bodyPr>
          <a:lstStyle/>
          <a:p>
            <a:r>
              <a:rPr lang="en-AU" dirty="0"/>
              <a:t>Source: ABS Household Expenditure Survey (2015-2016) adjusted with Australian Automobile Association transport affordability dashboard. (2022)</a:t>
            </a:r>
          </a:p>
        </p:txBody>
      </p:sp>
      <p:sp>
        <p:nvSpPr>
          <p:cNvPr id="3" name="TextBox 2">
            <a:extLst>
              <a:ext uri="{FF2B5EF4-FFF2-40B4-BE49-F238E27FC236}">
                <a16:creationId xmlns:a16="http://schemas.microsoft.com/office/drawing/2014/main" id="{94145EDF-8E62-AED9-100F-00C3A3A59048}"/>
              </a:ext>
            </a:extLst>
          </p:cNvPr>
          <p:cNvSpPr txBox="1"/>
          <p:nvPr/>
        </p:nvSpPr>
        <p:spPr>
          <a:xfrm>
            <a:off x="6687753" y="1578610"/>
            <a:ext cx="4805261" cy="4801314"/>
          </a:xfrm>
          <a:prstGeom prst="rect">
            <a:avLst/>
          </a:prstGeom>
          <a:noFill/>
        </p:spPr>
        <p:txBody>
          <a:bodyPr wrap="square" lIns="91440" tIns="45720" rIns="91440" bIns="45720" rtlCol="0" anchor="t">
            <a:spAutoFit/>
          </a:bodyPr>
          <a:lstStyle/>
          <a:p>
            <a:endParaRPr lang="en-AU" sz="1600" dirty="0">
              <a:solidFill>
                <a:schemeClr val="accent1"/>
              </a:solidFill>
              <a:latin typeface="Segoe UI"/>
              <a:cs typeface="Calibri"/>
            </a:endParaRPr>
          </a:p>
          <a:p>
            <a:pPr marL="285750" indent="-285750">
              <a:buFont typeface="Arial" panose="020B0604020202020204" pitchFamily="34" charset="0"/>
              <a:buChar char="•"/>
            </a:pPr>
            <a:r>
              <a:rPr lang="en-AU" sz="1600" dirty="0">
                <a:solidFill>
                  <a:schemeClr val="accent1"/>
                </a:solidFill>
                <a:latin typeface="Segoe UI"/>
                <a:cs typeface="Calibri"/>
              </a:rPr>
              <a:t>Transport costs have </a:t>
            </a:r>
            <a:r>
              <a:rPr lang="en-AU" sz="1600" dirty="0">
                <a:solidFill>
                  <a:schemeClr val="accent2"/>
                </a:solidFill>
                <a:latin typeface="Segoe UI"/>
                <a:cs typeface="Calibri"/>
              </a:rPr>
              <a:t>increased in NSW by approximately 30% on average since 2016</a:t>
            </a:r>
            <a:r>
              <a:rPr lang="en-AU" sz="1600" dirty="0">
                <a:solidFill>
                  <a:schemeClr val="accent1"/>
                </a:solidFill>
                <a:latin typeface="Segoe UI"/>
                <a:cs typeface="Calibri"/>
              </a:rPr>
              <a:t>.</a:t>
            </a:r>
          </a:p>
          <a:p>
            <a:pPr marL="285750" indent="-285750">
              <a:buFont typeface="Arial" panose="020B0604020202020204" pitchFamily="34" charset="0"/>
              <a:buChar char="•"/>
            </a:pPr>
            <a:endParaRPr lang="en-AU" sz="1600" dirty="0">
              <a:solidFill>
                <a:schemeClr val="accent1"/>
              </a:solidFill>
              <a:latin typeface="Segoe UI"/>
              <a:cs typeface="Segoe UI"/>
            </a:endParaRPr>
          </a:p>
          <a:p>
            <a:pPr marL="285750" indent="-285750">
              <a:buFont typeface="Arial" panose="020B0604020202020204" pitchFamily="34" charset="0"/>
              <a:buChar char="•"/>
            </a:pPr>
            <a:r>
              <a:rPr lang="en-AU" sz="1600" dirty="0">
                <a:solidFill>
                  <a:schemeClr val="accent1"/>
                </a:solidFill>
                <a:latin typeface="Segoe UI"/>
                <a:cs typeface="Segoe UI"/>
              </a:rPr>
              <a:t>Despite </a:t>
            </a:r>
            <a:r>
              <a:rPr lang="en-AU" sz="1600" dirty="0">
                <a:solidFill>
                  <a:schemeClr val="accent2"/>
                </a:solidFill>
                <a:latin typeface="Segoe UI"/>
                <a:cs typeface="Segoe UI"/>
              </a:rPr>
              <a:t>Sydney households</a:t>
            </a:r>
            <a:r>
              <a:rPr lang="en-AU" sz="1600" dirty="0">
                <a:solidFill>
                  <a:schemeClr val="accent1"/>
                </a:solidFill>
                <a:latin typeface="Segoe UI"/>
                <a:cs typeface="Segoe UI"/>
              </a:rPr>
              <a:t> earning significantly more than the rest of NSW, they still </a:t>
            </a:r>
            <a:r>
              <a:rPr lang="en-AU" sz="1600" dirty="0">
                <a:solidFill>
                  <a:schemeClr val="accent2"/>
                </a:solidFill>
                <a:latin typeface="Segoe UI"/>
                <a:cs typeface="Segoe UI"/>
              </a:rPr>
              <a:t>spend a greater percentage of their income on transport</a:t>
            </a:r>
            <a:r>
              <a:rPr lang="en-AU" sz="1600" dirty="0">
                <a:solidFill>
                  <a:schemeClr val="accent1"/>
                </a:solidFill>
                <a:latin typeface="Segoe UI"/>
                <a:cs typeface="Segoe UI"/>
              </a:rPr>
              <a:t>.</a:t>
            </a:r>
          </a:p>
          <a:p>
            <a:pPr marL="285750" indent="-285750">
              <a:buFont typeface="Arial" panose="020B0604020202020204" pitchFamily="34" charset="0"/>
              <a:buChar char="•"/>
            </a:pPr>
            <a:endParaRPr lang="en-AU" sz="1600" dirty="0">
              <a:solidFill>
                <a:schemeClr val="accent1"/>
              </a:solidFill>
              <a:latin typeface="Segoe UI"/>
              <a:cs typeface="Segoe UI"/>
            </a:endParaRPr>
          </a:p>
          <a:p>
            <a:pPr marL="285750" indent="-285750">
              <a:buFont typeface="Arial" panose="020B0604020202020204" pitchFamily="34" charset="0"/>
              <a:buChar char="•"/>
            </a:pPr>
            <a:r>
              <a:rPr lang="en-AU" sz="1600" dirty="0">
                <a:solidFill>
                  <a:schemeClr val="accent1"/>
                </a:solidFill>
                <a:latin typeface="Segoe UI"/>
                <a:cs typeface="Segoe UI"/>
              </a:rPr>
              <a:t>A </a:t>
            </a:r>
            <a:r>
              <a:rPr lang="en-AU" sz="1600" dirty="0">
                <a:solidFill>
                  <a:schemeClr val="accent2"/>
                </a:solidFill>
                <a:latin typeface="Segoe UI"/>
                <a:cs typeface="Segoe UI"/>
              </a:rPr>
              <a:t>reduction in toll or public transport will help Sydney households</a:t>
            </a:r>
            <a:r>
              <a:rPr lang="en-AU" sz="1600" dirty="0">
                <a:solidFill>
                  <a:schemeClr val="accent1"/>
                </a:solidFill>
                <a:latin typeface="Segoe UI"/>
                <a:cs typeface="Segoe UI"/>
              </a:rPr>
              <a:t> but be of little benefit to more rural places.</a:t>
            </a:r>
          </a:p>
          <a:p>
            <a:pPr marL="285750" indent="-285750">
              <a:buFont typeface="Arial" panose="020B0604020202020204" pitchFamily="34" charset="0"/>
              <a:buChar char="•"/>
            </a:pPr>
            <a:endParaRPr lang="en-AU" sz="1600" dirty="0">
              <a:solidFill>
                <a:schemeClr val="accent1"/>
              </a:solidFill>
              <a:latin typeface="Segoe UI"/>
              <a:cs typeface="Segoe UI"/>
            </a:endParaRPr>
          </a:p>
          <a:p>
            <a:pPr marL="285750" indent="-285750">
              <a:buFont typeface="Arial" panose="020B0604020202020204" pitchFamily="34" charset="0"/>
              <a:buChar char="•"/>
            </a:pPr>
            <a:r>
              <a:rPr lang="en-AU" sz="1600" dirty="0">
                <a:solidFill>
                  <a:schemeClr val="accent1"/>
                </a:solidFill>
                <a:latin typeface="Segoe UI"/>
                <a:cs typeface="Segoe UI"/>
              </a:rPr>
              <a:t>Costs were calculated by scaling numbers in housing expenditure survey with increase in transport costs according to </a:t>
            </a:r>
            <a:r>
              <a:rPr lang="en-AU" dirty="0">
                <a:solidFill>
                  <a:schemeClr val="accent1"/>
                </a:solidFill>
                <a:latin typeface="Calibri"/>
                <a:cs typeface="Calibri"/>
              </a:rPr>
              <a:t> </a:t>
            </a:r>
            <a:r>
              <a:rPr lang="en-AU" sz="1600" dirty="0">
                <a:solidFill>
                  <a:schemeClr val="accent1"/>
                </a:solidFill>
                <a:latin typeface="Segoe UI"/>
                <a:cs typeface="Segoe UI"/>
              </a:rPr>
              <a:t>Australian Automobile Association transport affordability dashboard.</a:t>
            </a:r>
          </a:p>
          <a:p>
            <a:pPr marL="285750" indent="-285750">
              <a:buFont typeface="Arial" panose="020B0604020202020204" pitchFamily="34" charset="0"/>
              <a:buChar char="•"/>
            </a:pPr>
            <a:endParaRPr lang="en-AU" sz="1600" dirty="0">
              <a:latin typeface="Segoe UI"/>
              <a:cs typeface="Segoe UI"/>
            </a:endParaRPr>
          </a:p>
          <a:p>
            <a:pPr marL="285750" indent="-285750">
              <a:buFont typeface="Arial" panose="020B0604020202020204" pitchFamily="34" charset="0"/>
              <a:buChar char="•"/>
            </a:pPr>
            <a:endParaRPr lang="en-AU" sz="1600" dirty="0">
              <a:latin typeface="Segoe UI"/>
              <a:cs typeface="Segoe UI"/>
            </a:endParaRPr>
          </a:p>
        </p:txBody>
      </p:sp>
      <p:pic>
        <p:nvPicPr>
          <p:cNvPr id="6" name="Picture 6" descr="Chart, bar chart&#10;&#10;Description automatically generated">
            <a:extLst>
              <a:ext uri="{FF2B5EF4-FFF2-40B4-BE49-F238E27FC236}">
                <a16:creationId xmlns:a16="http://schemas.microsoft.com/office/drawing/2014/main" id="{ED51F4C7-5112-45D3-16F6-76D62440F070}"/>
              </a:ext>
            </a:extLst>
          </p:cNvPr>
          <p:cNvPicPr>
            <a:picLocks noChangeAspect="1"/>
          </p:cNvPicPr>
          <p:nvPr/>
        </p:nvPicPr>
        <p:blipFill>
          <a:blip r:embed="rId2"/>
          <a:stretch>
            <a:fillRect/>
          </a:stretch>
        </p:blipFill>
        <p:spPr>
          <a:xfrm>
            <a:off x="688300" y="1583175"/>
            <a:ext cx="5911514" cy="3635269"/>
          </a:xfrm>
          <a:prstGeom prst="rect">
            <a:avLst/>
          </a:prstGeom>
        </p:spPr>
      </p:pic>
    </p:spTree>
    <p:extLst>
      <p:ext uri="{BB962C8B-B14F-4D97-AF65-F5344CB8AC3E}">
        <p14:creationId xmlns:p14="http://schemas.microsoft.com/office/powerpoint/2010/main" val="2275854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8320-0C6B-AA13-F0AD-14B8CD4BB0C3}"/>
              </a:ext>
            </a:extLst>
          </p:cNvPr>
          <p:cNvSpPr>
            <a:spLocks noGrp="1"/>
          </p:cNvSpPr>
          <p:nvPr>
            <p:ph type="title"/>
          </p:nvPr>
        </p:nvSpPr>
        <p:spPr/>
        <p:txBody>
          <a:bodyPr/>
          <a:lstStyle/>
          <a:p>
            <a:pPr algn="ctr"/>
            <a:r>
              <a:rPr lang="en-AU" sz="3200" dirty="0">
                <a:latin typeface="IBM Plex Sans SemiBold"/>
                <a:cs typeface="Calibri"/>
              </a:rPr>
              <a:t>Lowering health costs are unlikely to significantly reduce financial pressure for most households</a:t>
            </a:r>
          </a:p>
        </p:txBody>
      </p:sp>
      <p:sp>
        <p:nvSpPr>
          <p:cNvPr id="4" name="Date Placeholder 3">
            <a:extLst>
              <a:ext uri="{FF2B5EF4-FFF2-40B4-BE49-F238E27FC236}">
                <a16:creationId xmlns:a16="http://schemas.microsoft.com/office/drawing/2014/main" id="{6D5DE32A-0A15-1982-03D3-4856F3F6E222}"/>
              </a:ext>
            </a:extLst>
          </p:cNvPr>
          <p:cNvSpPr>
            <a:spLocks noGrp="1"/>
          </p:cNvSpPr>
          <p:nvPr>
            <p:ph type="dt" sz="half" idx="14"/>
          </p:nvPr>
        </p:nvSpPr>
        <p:spPr>
          <a:xfrm>
            <a:off x="9872798" y="6492875"/>
            <a:ext cx="1384793" cy="365125"/>
          </a:xfrm>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A62C71FF-F6C8-E6E9-E9BE-503153298BD8}"/>
              </a:ext>
            </a:extLst>
          </p:cNvPr>
          <p:cNvSpPr>
            <a:spLocks noGrp="1"/>
          </p:cNvSpPr>
          <p:nvPr>
            <p:ph type="sldNum" sz="quarter" idx="16"/>
          </p:nvPr>
        </p:nvSpPr>
        <p:spPr/>
        <p:txBody>
          <a:bodyPr/>
          <a:lstStyle/>
          <a:p>
            <a:fld id="{D1401232-61CC-F744-B74D-BF4885D636FB}" type="slidenum">
              <a:rPr lang="en-US" smtClean="0"/>
              <a:pPr/>
              <a:t>15</a:t>
            </a:fld>
            <a:endParaRPr lang="en-US"/>
          </a:p>
        </p:txBody>
      </p:sp>
      <p:sp>
        <p:nvSpPr>
          <p:cNvPr id="6" name="Footer Placeholder 5">
            <a:extLst>
              <a:ext uri="{FF2B5EF4-FFF2-40B4-BE49-F238E27FC236}">
                <a16:creationId xmlns:a16="http://schemas.microsoft.com/office/drawing/2014/main" id="{52D27579-1B4C-0CF2-AFF3-0696C0D2FF3A}"/>
              </a:ext>
            </a:extLst>
          </p:cNvPr>
          <p:cNvSpPr>
            <a:spLocks noGrp="1"/>
          </p:cNvSpPr>
          <p:nvPr>
            <p:ph type="ftr" sz="quarter" idx="15"/>
          </p:nvPr>
        </p:nvSpPr>
        <p:spPr>
          <a:xfrm>
            <a:off x="775021" y="5582484"/>
            <a:ext cx="5428810" cy="563908"/>
          </a:xfrm>
        </p:spPr>
        <p:txBody>
          <a:bodyPr/>
          <a:lstStyle/>
          <a:p>
            <a:r>
              <a:rPr lang="en-US" sz="1800">
                <a:solidFill>
                  <a:schemeClr val="tx2"/>
                </a:solidFill>
                <a:latin typeface="+mn-lt"/>
                <a:cs typeface="Calibri Light"/>
              </a:rPr>
              <a:t>Source: Australia institute of Health and Welfare Health Expenditure (2018-2019) and</a:t>
            </a:r>
            <a:r>
              <a:rPr lang="en-AU" sz="1800">
                <a:solidFill>
                  <a:schemeClr val="tx2"/>
                </a:solidFill>
                <a:latin typeface="+mn-lt"/>
                <a:cs typeface="Calibri Light"/>
              </a:rPr>
              <a:t> ABS Table builder 2021 census of population and housing </a:t>
            </a:r>
            <a:endParaRPr lang="en-US" sz="1400">
              <a:solidFill>
                <a:schemeClr val="tx2"/>
              </a:solidFill>
              <a:latin typeface="+mn-lt"/>
            </a:endParaRPr>
          </a:p>
        </p:txBody>
      </p:sp>
      <p:sp>
        <p:nvSpPr>
          <p:cNvPr id="7" name="TextBox 6">
            <a:extLst>
              <a:ext uri="{FF2B5EF4-FFF2-40B4-BE49-F238E27FC236}">
                <a16:creationId xmlns:a16="http://schemas.microsoft.com/office/drawing/2014/main" id="{D3136A6C-AF9A-8F2A-66E4-F195E3E3F745}"/>
              </a:ext>
            </a:extLst>
          </p:cNvPr>
          <p:cNvSpPr txBox="1"/>
          <p:nvPr/>
        </p:nvSpPr>
        <p:spPr>
          <a:xfrm>
            <a:off x="6454275" y="1889776"/>
            <a:ext cx="4412430" cy="403187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a:solidFill>
                  <a:schemeClr val="accent1"/>
                </a:solidFill>
                <a:latin typeface="Segoe UI"/>
                <a:cs typeface="Segoe UI"/>
              </a:rPr>
              <a:t>Average person in NSW spends $1169 a year on out-of-pocket medical costs.</a:t>
            </a:r>
          </a:p>
          <a:p>
            <a:pPr marL="285750" indent="-285750">
              <a:buFont typeface="Arial" panose="020B0604020202020204" pitchFamily="34" charset="0"/>
              <a:buChar char="•"/>
            </a:pPr>
            <a:endParaRPr lang="en-AU" sz="1600">
              <a:solidFill>
                <a:schemeClr val="accent1"/>
              </a:solidFill>
              <a:latin typeface="Segoe UI"/>
              <a:cs typeface="Segoe UI"/>
            </a:endParaRPr>
          </a:p>
          <a:p>
            <a:pPr marL="285750" indent="-285750">
              <a:buFont typeface="Arial" panose="020B0604020202020204" pitchFamily="34" charset="0"/>
              <a:buChar char="•"/>
            </a:pPr>
            <a:r>
              <a:rPr lang="en-AU" sz="1600">
                <a:solidFill>
                  <a:schemeClr val="accent1"/>
                </a:solidFill>
                <a:latin typeface="Segoe UI"/>
                <a:cs typeface="Segoe UI"/>
              </a:rPr>
              <a:t>Far </a:t>
            </a:r>
            <a:r>
              <a:rPr lang="en-AU" sz="1600">
                <a:solidFill>
                  <a:schemeClr val="accent2"/>
                </a:solidFill>
                <a:latin typeface="Segoe UI"/>
                <a:cs typeface="Segoe UI"/>
              </a:rPr>
              <a:t>smaller expenditure than rent, food or transport</a:t>
            </a:r>
            <a:r>
              <a:rPr lang="en-AU" sz="1600">
                <a:solidFill>
                  <a:schemeClr val="accent1"/>
                </a:solidFill>
                <a:latin typeface="Segoe UI"/>
                <a:cs typeface="Segoe UI"/>
              </a:rPr>
              <a:t>. This is because health bills tend to be largely subsidised by the government via Medicare.</a:t>
            </a: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a:solidFill>
                <a:schemeClr val="accent1"/>
              </a:solidFill>
              <a:latin typeface="Segoe UI"/>
              <a:cs typeface="Segoe UI"/>
            </a:endParaRPr>
          </a:p>
          <a:p>
            <a:pPr marL="285750" indent="-285750">
              <a:buFont typeface="Arial" panose="020B0604020202020204" pitchFamily="34" charset="0"/>
              <a:buChar char="•"/>
            </a:pPr>
            <a:r>
              <a:rPr lang="en-AU" sz="1600">
                <a:solidFill>
                  <a:schemeClr val="accent1"/>
                </a:solidFill>
                <a:latin typeface="Segoe UI"/>
                <a:cs typeface="Segoe UI"/>
              </a:rPr>
              <a:t>Households with low per person income pay a greater proportion of household income.</a:t>
            </a:r>
          </a:p>
          <a:p>
            <a:pPr marL="285750" indent="-285750">
              <a:buFont typeface="Arial" panose="020B0604020202020204" pitchFamily="34" charset="0"/>
              <a:buChar char="•"/>
            </a:pPr>
            <a:endParaRPr lang="en-AU" sz="1600">
              <a:solidFill>
                <a:schemeClr val="accent1"/>
              </a:solidFill>
              <a:latin typeface="Segoe UI"/>
              <a:cs typeface="Segoe UI"/>
            </a:endParaRPr>
          </a:p>
          <a:p>
            <a:pPr marL="285750" indent="-285750">
              <a:buFont typeface="Arial" panose="020B0604020202020204" pitchFamily="34" charset="0"/>
              <a:buChar char="•"/>
            </a:pPr>
            <a:r>
              <a:rPr lang="en-AU" sz="1600">
                <a:solidFill>
                  <a:schemeClr val="accent1"/>
                </a:solidFill>
                <a:latin typeface="Segoe UI"/>
                <a:cs typeface="Segoe UI"/>
              </a:rPr>
              <a:t>Only costs where the individual pays are included. It covers most medical expenses such as pharmacies, hospitals ,dentistry , physiotherapy and more.</a:t>
            </a:r>
          </a:p>
        </p:txBody>
      </p:sp>
      <p:pic>
        <p:nvPicPr>
          <p:cNvPr id="10" name="Picture 10" descr="Chart, bar chart&#10;&#10;Description automatically generated">
            <a:extLst>
              <a:ext uri="{FF2B5EF4-FFF2-40B4-BE49-F238E27FC236}">
                <a16:creationId xmlns:a16="http://schemas.microsoft.com/office/drawing/2014/main" id="{B084C852-5842-517F-C0BC-078E6644EA16}"/>
              </a:ext>
            </a:extLst>
          </p:cNvPr>
          <p:cNvPicPr>
            <a:picLocks noChangeAspect="1"/>
          </p:cNvPicPr>
          <p:nvPr/>
        </p:nvPicPr>
        <p:blipFill>
          <a:blip r:embed="rId2"/>
          <a:stretch>
            <a:fillRect/>
          </a:stretch>
        </p:blipFill>
        <p:spPr>
          <a:xfrm>
            <a:off x="700506" y="1592143"/>
            <a:ext cx="5563938" cy="3834136"/>
          </a:xfrm>
          <a:prstGeom prst="rect">
            <a:avLst/>
          </a:prstGeom>
        </p:spPr>
      </p:pic>
    </p:spTree>
    <p:extLst>
      <p:ext uri="{BB962C8B-B14F-4D97-AF65-F5344CB8AC3E}">
        <p14:creationId xmlns:p14="http://schemas.microsoft.com/office/powerpoint/2010/main" val="4247738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C768-F135-BAEE-D7D8-DF48F8922A6C}"/>
              </a:ext>
            </a:extLst>
          </p:cNvPr>
          <p:cNvSpPr>
            <a:spLocks noGrp="1"/>
          </p:cNvSpPr>
          <p:nvPr>
            <p:ph type="title"/>
          </p:nvPr>
        </p:nvSpPr>
        <p:spPr/>
        <p:txBody>
          <a:bodyPr/>
          <a:lstStyle/>
          <a:p>
            <a:pPr algn="ctr"/>
            <a:r>
              <a:rPr lang="en-AU" sz="3200" dirty="0">
                <a:latin typeface="IBM Plex Sans SemiBold"/>
                <a:cs typeface="Calibri"/>
              </a:rPr>
              <a:t>People with certain medical conditions disproportionately impacted</a:t>
            </a:r>
          </a:p>
        </p:txBody>
      </p:sp>
      <p:sp>
        <p:nvSpPr>
          <p:cNvPr id="4" name="Date Placeholder 3">
            <a:extLst>
              <a:ext uri="{FF2B5EF4-FFF2-40B4-BE49-F238E27FC236}">
                <a16:creationId xmlns:a16="http://schemas.microsoft.com/office/drawing/2014/main" id="{B645735D-3309-1D5B-5866-C8EB795C8764}"/>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1503682C-243D-EC93-858B-1A03876A3D48}"/>
              </a:ext>
            </a:extLst>
          </p:cNvPr>
          <p:cNvSpPr>
            <a:spLocks noGrp="1"/>
          </p:cNvSpPr>
          <p:nvPr>
            <p:ph type="sldNum" sz="quarter" idx="16"/>
          </p:nvPr>
        </p:nvSpPr>
        <p:spPr/>
        <p:txBody>
          <a:bodyPr/>
          <a:lstStyle/>
          <a:p>
            <a:fld id="{D1401232-61CC-F744-B74D-BF4885D636FB}" type="slidenum">
              <a:rPr lang="en-US" smtClean="0"/>
              <a:pPr/>
              <a:t>16</a:t>
            </a:fld>
            <a:endParaRPr lang="en-US"/>
          </a:p>
        </p:txBody>
      </p:sp>
      <p:sp>
        <p:nvSpPr>
          <p:cNvPr id="10" name="TextBox 9">
            <a:extLst>
              <a:ext uri="{FF2B5EF4-FFF2-40B4-BE49-F238E27FC236}">
                <a16:creationId xmlns:a16="http://schemas.microsoft.com/office/drawing/2014/main" id="{E005FAFB-0950-3657-FF7B-F4504EE9FBBF}"/>
              </a:ext>
            </a:extLst>
          </p:cNvPr>
          <p:cNvSpPr txBox="1"/>
          <p:nvPr/>
        </p:nvSpPr>
        <p:spPr>
          <a:xfrm>
            <a:off x="390525" y="5919434"/>
            <a:ext cx="7803641" cy="369332"/>
          </a:xfrm>
          <a:prstGeom prst="rect">
            <a:avLst/>
          </a:prstGeom>
          <a:noFill/>
        </p:spPr>
        <p:txBody>
          <a:bodyPr wrap="square">
            <a:spAutoFit/>
          </a:bodyPr>
          <a:lstStyle/>
          <a:p>
            <a:r>
              <a:rPr lang="en-US" sz="1800">
                <a:solidFill>
                  <a:schemeClr val="tx2"/>
                </a:solidFill>
                <a:latin typeface="+mn-lt"/>
              </a:rPr>
              <a:t>Source: Australia institute of Health and Welfare Health Expenditure (2018-2019) </a:t>
            </a:r>
            <a:endParaRPr lang="en-AU"/>
          </a:p>
        </p:txBody>
      </p:sp>
      <p:sp>
        <p:nvSpPr>
          <p:cNvPr id="7" name="TextBox 6">
            <a:extLst>
              <a:ext uri="{FF2B5EF4-FFF2-40B4-BE49-F238E27FC236}">
                <a16:creationId xmlns:a16="http://schemas.microsoft.com/office/drawing/2014/main" id="{43FD08A9-6D7C-3B7E-8005-742A5014B0E1}"/>
              </a:ext>
            </a:extLst>
          </p:cNvPr>
          <p:cNvSpPr txBox="1"/>
          <p:nvPr/>
        </p:nvSpPr>
        <p:spPr>
          <a:xfrm>
            <a:off x="8248864" y="1881957"/>
            <a:ext cx="2879333" cy="403187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a:solidFill>
                  <a:schemeClr val="accent1"/>
                </a:solidFill>
                <a:latin typeface="Segoe UI"/>
                <a:cs typeface="Segoe UI"/>
              </a:rPr>
              <a:t>The</a:t>
            </a:r>
            <a:r>
              <a:rPr lang="en-AU" sz="1600">
                <a:solidFill>
                  <a:schemeClr val="accent2"/>
                </a:solidFill>
                <a:latin typeface="Segoe UI"/>
                <a:cs typeface="Segoe UI"/>
              </a:rPr>
              <a:t> medicine, dentistry and referred medical made up for about 60%</a:t>
            </a:r>
            <a:r>
              <a:rPr lang="en-AU" sz="1600">
                <a:solidFill>
                  <a:schemeClr val="accent1"/>
                </a:solidFill>
                <a:latin typeface="Segoe UI"/>
                <a:cs typeface="Segoe UI"/>
              </a:rPr>
              <a:t> of out-of-pocket expenses.</a:t>
            </a:r>
          </a:p>
          <a:p>
            <a:pPr marL="285750" indent="-285750">
              <a:buFont typeface="Arial" panose="020B0604020202020204" pitchFamily="34" charset="0"/>
              <a:buChar char="•"/>
            </a:pPr>
            <a:endParaRPr lang="en-AU" sz="1600">
              <a:latin typeface="Segoe UI"/>
              <a:cs typeface="Segoe UI"/>
            </a:endParaRPr>
          </a:p>
          <a:p>
            <a:pPr marL="285750" indent="-285750">
              <a:buFont typeface="Arial" panose="020B0604020202020204" pitchFamily="34" charset="0"/>
              <a:buChar char="•"/>
            </a:pPr>
            <a:r>
              <a:rPr lang="en-AU" sz="1600">
                <a:solidFill>
                  <a:schemeClr val="accent1"/>
                </a:solidFill>
                <a:latin typeface="Segoe UI"/>
                <a:cs typeface="Segoe UI"/>
              </a:rPr>
              <a:t>Majority of people might not pay $1169 a year on medical expenses but a </a:t>
            </a:r>
            <a:r>
              <a:rPr lang="en-AU" sz="1600">
                <a:solidFill>
                  <a:schemeClr val="accent2"/>
                </a:solidFill>
                <a:latin typeface="Segoe UI"/>
                <a:cs typeface="Segoe UI"/>
              </a:rPr>
              <a:t>minority pay significantly more</a:t>
            </a:r>
            <a:r>
              <a:rPr lang="en-AU" sz="1600">
                <a:solidFill>
                  <a:schemeClr val="accent1"/>
                </a:solidFill>
                <a:latin typeface="Segoe UI"/>
                <a:cs typeface="Segoe UI"/>
              </a:rPr>
              <a:t>. I.e., someone who needs to see the physio regularly due to a chronic issue or someone who regularly needs supplements for a deficiency.</a:t>
            </a:r>
          </a:p>
        </p:txBody>
      </p:sp>
      <p:pic>
        <p:nvPicPr>
          <p:cNvPr id="9" name="Picture 10" descr="Chart, pie chart&#10;&#10;Description automatically generated">
            <a:extLst>
              <a:ext uri="{FF2B5EF4-FFF2-40B4-BE49-F238E27FC236}">
                <a16:creationId xmlns:a16="http://schemas.microsoft.com/office/drawing/2014/main" id="{39728F6A-36C3-B856-5402-E47031311B93}"/>
              </a:ext>
            </a:extLst>
          </p:cNvPr>
          <p:cNvPicPr>
            <a:picLocks noChangeAspect="1"/>
          </p:cNvPicPr>
          <p:nvPr/>
        </p:nvPicPr>
        <p:blipFill>
          <a:blip r:embed="rId2"/>
          <a:stretch>
            <a:fillRect/>
          </a:stretch>
        </p:blipFill>
        <p:spPr>
          <a:xfrm>
            <a:off x="698500" y="1580880"/>
            <a:ext cx="7188200" cy="4331241"/>
          </a:xfrm>
          <a:prstGeom prst="rect">
            <a:avLst/>
          </a:prstGeom>
        </p:spPr>
      </p:pic>
    </p:spTree>
    <p:extLst>
      <p:ext uri="{BB962C8B-B14F-4D97-AF65-F5344CB8AC3E}">
        <p14:creationId xmlns:p14="http://schemas.microsoft.com/office/powerpoint/2010/main" val="419484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63B1-25EA-F794-920F-5F17F926D25B}"/>
              </a:ext>
            </a:extLst>
          </p:cNvPr>
          <p:cNvSpPr>
            <a:spLocks noGrp="1"/>
          </p:cNvSpPr>
          <p:nvPr>
            <p:ph type="title"/>
          </p:nvPr>
        </p:nvSpPr>
        <p:spPr/>
        <p:txBody>
          <a:bodyPr/>
          <a:lstStyle/>
          <a:p>
            <a:pPr algn="ctr"/>
            <a:r>
              <a:rPr lang="en-AU" sz="3200" dirty="0">
                <a:latin typeface="IBM Plex Sans SemiBold"/>
                <a:cs typeface="Calibri"/>
              </a:rPr>
              <a:t>Elderly families more impacted by health costs</a:t>
            </a:r>
          </a:p>
        </p:txBody>
      </p:sp>
      <p:sp>
        <p:nvSpPr>
          <p:cNvPr id="4" name="Date Placeholder 3">
            <a:extLst>
              <a:ext uri="{FF2B5EF4-FFF2-40B4-BE49-F238E27FC236}">
                <a16:creationId xmlns:a16="http://schemas.microsoft.com/office/drawing/2014/main" id="{122FAC1D-0003-85DE-F6EC-BFC2D135FEE7}"/>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101BBD28-4B81-5019-B524-DB3D65D97FCB}"/>
              </a:ext>
            </a:extLst>
          </p:cNvPr>
          <p:cNvSpPr>
            <a:spLocks noGrp="1"/>
          </p:cNvSpPr>
          <p:nvPr>
            <p:ph type="sldNum" sz="quarter" idx="16"/>
          </p:nvPr>
        </p:nvSpPr>
        <p:spPr/>
        <p:txBody>
          <a:bodyPr/>
          <a:lstStyle/>
          <a:p>
            <a:fld id="{D1401232-61CC-F744-B74D-BF4885D636FB}" type="slidenum">
              <a:rPr lang="en-US" smtClean="0"/>
              <a:pPr/>
              <a:t>17</a:t>
            </a:fld>
            <a:endParaRPr lang="en-US"/>
          </a:p>
        </p:txBody>
      </p:sp>
      <p:sp>
        <p:nvSpPr>
          <p:cNvPr id="7" name="TextBox 6">
            <a:extLst>
              <a:ext uri="{FF2B5EF4-FFF2-40B4-BE49-F238E27FC236}">
                <a16:creationId xmlns:a16="http://schemas.microsoft.com/office/drawing/2014/main" id="{2CBF8062-33FA-615B-83BB-28D7812D3874}"/>
              </a:ext>
            </a:extLst>
          </p:cNvPr>
          <p:cNvSpPr txBox="1"/>
          <p:nvPr/>
        </p:nvSpPr>
        <p:spPr>
          <a:xfrm>
            <a:off x="7838053" y="1758122"/>
            <a:ext cx="4142765"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a:solidFill>
                  <a:schemeClr val="accent1"/>
                </a:solidFill>
                <a:latin typeface="Segoe UI"/>
                <a:cs typeface="Segoe UI"/>
              </a:rPr>
              <a:t>Medical expense in this instance refers to</a:t>
            </a:r>
            <a:r>
              <a:rPr lang="en-AU" sz="1600">
                <a:solidFill>
                  <a:schemeClr val="accent2"/>
                </a:solidFill>
                <a:latin typeface="Segoe UI"/>
                <a:cs typeface="Segoe UI"/>
              </a:rPr>
              <a:t> public and private hospitals, primary health care and referred services</a:t>
            </a:r>
            <a:r>
              <a:rPr lang="en-AU" sz="1600">
                <a:solidFill>
                  <a:schemeClr val="accent1"/>
                </a:solidFill>
                <a:latin typeface="Segoe UI"/>
                <a:cs typeface="Segoe UI"/>
              </a:rPr>
              <a:t>. It includes both government and out of pocket expenses.</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Medical </a:t>
            </a:r>
            <a:r>
              <a:rPr lang="en-AU" sz="1600">
                <a:solidFill>
                  <a:schemeClr val="accent2"/>
                </a:solidFill>
                <a:latin typeface="Segoe UI"/>
                <a:cs typeface="Segoe UI"/>
              </a:rPr>
              <a:t>expenses tend to increase exponentially with age</a:t>
            </a:r>
            <a:r>
              <a:rPr lang="en-AU" sz="1600">
                <a:solidFill>
                  <a:schemeClr val="accent1"/>
                </a:solidFill>
                <a:latin typeface="Segoe UI"/>
                <a:cs typeface="Segoe UI"/>
              </a:rPr>
              <a:t>. Although typically medical expenses are a smaller expense compared to rent or food, they can be big in the case of elderly households..</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0–4-year-old being an outlier is because </a:t>
            </a:r>
            <a:r>
              <a:rPr lang="en-AU" sz="1600">
                <a:solidFill>
                  <a:schemeClr val="accent2"/>
                </a:solidFill>
                <a:latin typeface="Segoe UI"/>
                <a:cs typeface="Segoe UI"/>
              </a:rPr>
              <a:t>babies also require significant medical attention</a:t>
            </a:r>
            <a:r>
              <a:rPr lang="en-AU" sz="1600">
                <a:solidFill>
                  <a:schemeClr val="accent1"/>
                </a:solidFill>
                <a:latin typeface="Segoe UI"/>
                <a:cs typeface="Segoe UI"/>
              </a:rPr>
              <a:t>.</a:t>
            </a: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82C0FA6B-A5AA-0CFF-F68B-5E6359DB8906}"/>
              </a:ext>
            </a:extLst>
          </p:cNvPr>
          <p:cNvSpPr txBox="1"/>
          <p:nvPr/>
        </p:nvSpPr>
        <p:spPr>
          <a:xfrm>
            <a:off x="824144" y="5369627"/>
            <a:ext cx="6884756" cy="923330"/>
          </a:xfrm>
          <a:prstGeom prst="rect">
            <a:avLst/>
          </a:prstGeom>
          <a:noFill/>
        </p:spPr>
        <p:txBody>
          <a:bodyPr wrap="square" lIns="91440" tIns="45720" rIns="91440" bIns="45720" anchor="t">
            <a:spAutoFit/>
          </a:bodyPr>
          <a:lstStyle/>
          <a:p>
            <a:r>
              <a:rPr lang="en-US">
                <a:solidFill>
                  <a:schemeClr val="tx2"/>
                </a:solidFill>
                <a:latin typeface="Calibri"/>
                <a:ea typeface="Calibri"/>
                <a:cs typeface="Calibri"/>
              </a:rPr>
              <a:t>Source:</a:t>
            </a:r>
            <a:r>
              <a:rPr lang="en-AU"/>
              <a:t> </a:t>
            </a:r>
            <a:r>
              <a:rPr lang="en-AU">
                <a:solidFill>
                  <a:schemeClr val="tx2"/>
                </a:solidFill>
                <a:latin typeface="+mn-lt"/>
              </a:rPr>
              <a:t>Australian Institute of Health and Welfare</a:t>
            </a:r>
            <a:r>
              <a:rPr lang="en-AU">
                <a:solidFill>
                  <a:schemeClr val="tx2"/>
                </a:solidFill>
              </a:rPr>
              <a:t> (</a:t>
            </a:r>
            <a:r>
              <a:rPr lang="en-AU">
                <a:solidFill>
                  <a:schemeClr val="tx2"/>
                </a:solidFill>
                <a:latin typeface="+mn-lt"/>
              </a:rPr>
              <a:t>Australian health expenditure demographics and diseases</a:t>
            </a:r>
            <a:r>
              <a:rPr lang="en-AU">
                <a:solidFill>
                  <a:schemeClr val="tx2"/>
                </a:solidFill>
              </a:rPr>
              <a:t> 2019 -2020) and Population | ABS</a:t>
            </a:r>
            <a:endParaRPr lang="en-US">
              <a:solidFill>
                <a:schemeClr val="tx2"/>
              </a:solidFill>
              <a:latin typeface="+mn-lt"/>
              <a:ea typeface="Calibri"/>
              <a:cs typeface="Calibri" panose="020F0502020204030204" pitchFamily="34" charset="0"/>
            </a:endParaRPr>
          </a:p>
        </p:txBody>
      </p:sp>
      <p:pic>
        <p:nvPicPr>
          <p:cNvPr id="3" name="Picture 5" descr="Chart, bar chart&#10;&#10;Description automatically generated">
            <a:extLst>
              <a:ext uri="{FF2B5EF4-FFF2-40B4-BE49-F238E27FC236}">
                <a16:creationId xmlns:a16="http://schemas.microsoft.com/office/drawing/2014/main" id="{36944D87-5795-5AFA-0E10-67D5994B8AEA}"/>
              </a:ext>
            </a:extLst>
          </p:cNvPr>
          <p:cNvPicPr>
            <a:picLocks noChangeAspect="1"/>
          </p:cNvPicPr>
          <p:nvPr/>
        </p:nvPicPr>
        <p:blipFill>
          <a:blip r:embed="rId2"/>
          <a:stretch>
            <a:fillRect/>
          </a:stretch>
        </p:blipFill>
        <p:spPr>
          <a:xfrm>
            <a:off x="700708" y="1603329"/>
            <a:ext cx="7138503" cy="3654655"/>
          </a:xfrm>
          <a:prstGeom prst="rect">
            <a:avLst/>
          </a:prstGeom>
        </p:spPr>
      </p:pic>
    </p:spTree>
    <p:extLst>
      <p:ext uri="{BB962C8B-B14F-4D97-AF65-F5344CB8AC3E}">
        <p14:creationId xmlns:p14="http://schemas.microsoft.com/office/powerpoint/2010/main" val="3257718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4312-08C9-5212-6CDF-AFE6FA911DE6}"/>
              </a:ext>
            </a:extLst>
          </p:cNvPr>
          <p:cNvSpPr>
            <a:spLocks noGrp="1"/>
          </p:cNvSpPr>
          <p:nvPr>
            <p:ph type="title"/>
          </p:nvPr>
        </p:nvSpPr>
        <p:spPr/>
        <p:txBody>
          <a:bodyPr/>
          <a:lstStyle/>
          <a:p>
            <a:pPr algn="ctr"/>
            <a:r>
              <a:rPr lang="en-AU" sz="3200" dirty="0">
                <a:latin typeface="IBM Plex Sans SemiBold"/>
                <a:cs typeface="Calibri"/>
              </a:rPr>
              <a:t>A reduction in different expenses benefits some households more than others</a:t>
            </a:r>
          </a:p>
        </p:txBody>
      </p:sp>
      <p:sp>
        <p:nvSpPr>
          <p:cNvPr id="5" name="Slide Number Placeholder 4">
            <a:extLst>
              <a:ext uri="{FF2B5EF4-FFF2-40B4-BE49-F238E27FC236}">
                <a16:creationId xmlns:a16="http://schemas.microsoft.com/office/drawing/2014/main" id="{A28D0DAF-4A34-B8E3-8F9A-22EC78A62415}"/>
              </a:ext>
            </a:extLst>
          </p:cNvPr>
          <p:cNvSpPr>
            <a:spLocks noGrp="1"/>
          </p:cNvSpPr>
          <p:nvPr>
            <p:ph type="sldNum" sz="quarter" idx="16"/>
          </p:nvPr>
        </p:nvSpPr>
        <p:spPr/>
        <p:txBody>
          <a:bodyPr/>
          <a:lstStyle/>
          <a:p>
            <a:fld id="{D1401232-61CC-F744-B74D-BF4885D636FB}" type="slidenum">
              <a:rPr lang="en-US" smtClean="0"/>
              <a:pPr/>
              <a:t>18</a:t>
            </a:fld>
            <a:endParaRPr lang="en-US"/>
          </a:p>
        </p:txBody>
      </p:sp>
      <p:sp>
        <p:nvSpPr>
          <p:cNvPr id="13" name="TextBox 12">
            <a:extLst>
              <a:ext uri="{FF2B5EF4-FFF2-40B4-BE49-F238E27FC236}">
                <a16:creationId xmlns:a16="http://schemas.microsoft.com/office/drawing/2014/main" id="{136D81E7-0855-906C-90CE-CBD70125203D}"/>
              </a:ext>
            </a:extLst>
          </p:cNvPr>
          <p:cNvSpPr txBox="1"/>
          <p:nvPr/>
        </p:nvSpPr>
        <p:spPr>
          <a:xfrm>
            <a:off x="1953919" y="1589298"/>
            <a:ext cx="1157945" cy="584775"/>
          </a:xfrm>
          <a:prstGeom prst="rect">
            <a:avLst/>
          </a:prstGeom>
          <a:noFill/>
        </p:spPr>
        <p:txBody>
          <a:bodyPr wrap="square" rtlCol="0">
            <a:spAutoFit/>
          </a:bodyPr>
          <a:lstStyle/>
          <a:p>
            <a:r>
              <a:rPr lang="en-AU" sz="3200"/>
              <a:t>Food</a:t>
            </a:r>
          </a:p>
        </p:txBody>
      </p:sp>
      <p:sp>
        <p:nvSpPr>
          <p:cNvPr id="14" name="TextBox 13">
            <a:extLst>
              <a:ext uri="{FF2B5EF4-FFF2-40B4-BE49-F238E27FC236}">
                <a16:creationId xmlns:a16="http://schemas.microsoft.com/office/drawing/2014/main" id="{C489CAA3-3534-7A10-C33F-9B65A2FE8920}"/>
              </a:ext>
            </a:extLst>
          </p:cNvPr>
          <p:cNvSpPr txBox="1"/>
          <p:nvPr/>
        </p:nvSpPr>
        <p:spPr>
          <a:xfrm>
            <a:off x="5008025" y="1571860"/>
            <a:ext cx="2001277" cy="584775"/>
          </a:xfrm>
          <a:prstGeom prst="rect">
            <a:avLst/>
          </a:prstGeom>
          <a:noFill/>
        </p:spPr>
        <p:txBody>
          <a:bodyPr wrap="square" rtlCol="0">
            <a:spAutoFit/>
          </a:bodyPr>
          <a:lstStyle/>
          <a:p>
            <a:r>
              <a:rPr lang="en-AU" sz="3200"/>
              <a:t>Transport</a:t>
            </a:r>
          </a:p>
        </p:txBody>
      </p:sp>
      <p:pic>
        <p:nvPicPr>
          <p:cNvPr id="26" name="Picture 25" descr="Icon&#10;&#10;Description automatically generated">
            <a:extLst>
              <a:ext uri="{FF2B5EF4-FFF2-40B4-BE49-F238E27FC236}">
                <a16:creationId xmlns:a16="http://schemas.microsoft.com/office/drawing/2014/main" id="{4B22D397-5490-6B15-FF96-C7985D8E3FE8}"/>
              </a:ext>
            </a:extLst>
          </p:cNvPr>
          <p:cNvPicPr>
            <a:picLocks noChangeAspect="1"/>
          </p:cNvPicPr>
          <p:nvPr/>
        </p:nvPicPr>
        <p:blipFill>
          <a:blip r:embed="rId2"/>
          <a:stretch>
            <a:fillRect/>
          </a:stretch>
        </p:blipFill>
        <p:spPr>
          <a:xfrm>
            <a:off x="5096304" y="2268929"/>
            <a:ext cx="1502274" cy="1263158"/>
          </a:xfrm>
          <a:prstGeom prst="rect">
            <a:avLst/>
          </a:prstGeom>
        </p:spPr>
      </p:pic>
      <p:pic>
        <p:nvPicPr>
          <p:cNvPr id="30" name="Picture 29" descr="A picture containing container, basket&#10;&#10;Description automatically generated">
            <a:extLst>
              <a:ext uri="{FF2B5EF4-FFF2-40B4-BE49-F238E27FC236}">
                <a16:creationId xmlns:a16="http://schemas.microsoft.com/office/drawing/2014/main" id="{C1ADBB69-2815-8B29-D000-C9144569B200}"/>
              </a:ext>
            </a:extLst>
          </p:cNvPr>
          <p:cNvPicPr>
            <a:picLocks noChangeAspect="1"/>
          </p:cNvPicPr>
          <p:nvPr/>
        </p:nvPicPr>
        <p:blipFill>
          <a:blip r:embed="rId3"/>
          <a:stretch>
            <a:fillRect/>
          </a:stretch>
        </p:blipFill>
        <p:spPr>
          <a:xfrm>
            <a:off x="1789017" y="2156635"/>
            <a:ext cx="1487747" cy="1487747"/>
          </a:xfrm>
          <a:prstGeom prst="rect">
            <a:avLst/>
          </a:prstGeom>
        </p:spPr>
      </p:pic>
      <p:sp>
        <p:nvSpPr>
          <p:cNvPr id="6" name="TextBox 5">
            <a:extLst>
              <a:ext uri="{FF2B5EF4-FFF2-40B4-BE49-F238E27FC236}">
                <a16:creationId xmlns:a16="http://schemas.microsoft.com/office/drawing/2014/main" id="{46B658ED-AFA2-DBBA-D884-87E16D3690A6}"/>
              </a:ext>
            </a:extLst>
          </p:cNvPr>
          <p:cNvSpPr txBox="1"/>
          <p:nvPr/>
        </p:nvSpPr>
        <p:spPr>
          <a:xfrm>
            <a:off x="1287307" y="3538482"/>
            <a:ext cx="3031047" cy="280076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dirty="0">
                <a:solidFill>
                  <a:schemeClr val="accent1"/>
                </a:solidFill>
                <a:latin typeface="Segoe UI"/>
                <a:cs typeface="Segoe UI"/>
              </a:rPr>
              <a:t>Households with</a:t>
            </a:r>
            <a:r>
              <a:rPr lang="en-AU" sz="1600" dirty="0">
                <a:solidFill>
                  <a:schemeClr val="accent2"/>
                </a:solidFill>
                <a:latin typeface="Segoe UI"/>
                <a:cs typeface="Segoe UI"/>
              </a:rPr>
              <a:t> low equivalised income benefit more</a:t>
            </a:r>
            <a:r>
              <a:rPr lang="en-AU" sz="1600" dirty="0">
                <a:solidFill>
                  <a:schemeClr val="accent1"/>
                </a:solidFill>
                <a:latin typeface="Segoe UI"/>
                <a:cs typeface="Segoe UI"/>
              </a:rPr>
              <a:t> such as one person and large households benefit more. </a:t>
            </a:r>
          </a:p>
          <a:p>
            <a:pPr marL="285750" indent="-285750">
              <a:buFont typeface="Arial" panose="020B0604020202020204" pitchFamily="34" charset="0"/>
              <a:buChar char="•"/>
            </a:pPr>
            <a:endParaRPr lang="en-AU" sz="1600" dirty="0">
              <a:solidFill>
                <a:schemeClr val="accent1"/>
              </a:solidFill>
              <a:latin typeface="Segoe UI"/>
              <a:cs typeface="Segoe UI"/>
            </a:endParaRPr>
          </a:p>
          <a:p>
            <a:pPr marL="285750" indent="-285750">
              <a:buFont typeface="Arial" panose="020B0604020202020204" pitchFamily="34" charset="0"/>
              <a:buChar char="•"/>
            </a:pPr>
            <a:r>
              <a:rPr lang="en-AU" sz="1600" dirty="0">
                <a:solidFill>
                  <a:schemeClr val="accent1"/>
                </a:solidFill>
                <a:latin typeface="Segoe UI"/>
                <a:cs typeface="Segoe UI"/>
              </a:rPr>
              <a:t>Households in</a:t>
            </a:r>
            <a:r>
              <a:rPr lang="en-AU" sz="1600" dirty="0">
                <a:solidFill>
                  <a:schemeClr val="accent2"/>
                </a:solidFill>
                <a:latin typeface="Segoe UI"/>
                <a:cs typeface="Segoe UI"/>
              </a:rPr>
              <a:t> more rural place also benefit more</a:t>
            </a:r>
            <a:r>
              <a:rPr lang="en-AU" sz="1600" dirty="0">
                <a:solidFill>
                  <a:schemeClr val="accent1"/>
                </a:solidFill>
                <a:latin typeface="Segoe UI"/>
                <a:cs typeface="Segoe UI"/>
              </a:rPr>
              <a:t> as they spend a greater proportion of income on food</a:t>
            </a:r>
            <a:r>
              <a:rPr lang="en-AU" sz="1600" dirty="0">
                <a:solidFill>
                  <a:schemeClr val="accent1"/>
                </a:solidFill>
              </a:rPr>
              <a:t>.</a:t>
            </a:r>
            <a:endParaRPr lang="en-AU" sz="1600" dirty="0">
              <a:solidFill>
                <a:schemeClr val="accent1"/>
              </a:solidFill>
              <a:cs typeface="Calibri"/>
            </a:endParaRPr>
          </a:p>
        </p:txBody>
      </p:sp>
      <p:sp>
        <p:nvSpPr>
          <p:cNvPr id="7" name="TextBox 6">
            <a:extLst>
              <a:ext uri="{FF2B5EF4-FFF2-40B4-BE49-F238E27FC236}">
                <a16:creationId xmlns:a16="http://schemas.microsoft.com/office/drawing/2014/main" id="{ED10D0D2-0DCD-EE05-9205-F1D4EB65EF60}"/>
              </a:ext>
            </a:extLst>
          </p:cNvPr>
          <p:cNvSpPr txBox="1"/>
          <p:nvPr/>
        </p:nvSpPr>
        <p:spPr>
          <a:xfrm>
            <a:off x="4471864" y="3539853"/>
            <a:ext cx="2775422" cy="255454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dirty="0">
                <a:solidFill>
                  <a:schemeClr val="accent1"/>
                </a:solidFill>
                <a:latin typeface="Segoe UI"/>
                <a:cs typeface="Segoe UI"/>
              </a:rPr>
              <a:t>A </a:t>
            </a:r>
            <a:r>
              <a:rPr lang="en-AU" sz="1600" dirty="0">
                <a:solidFill>
                  <a:schemeClr val="accent2"/>
                </a:solidFill>
                <a:latin typeface="Segoe UI"/>
                <a:cs typeface="Segoe UI"/>
              </a:rPr>
              <a:t>reduction in toll or public transport will benefit Sydney households a lot</a:t>
            </a:r>
            <a:r>
              <a:rPr lang="en-AU" sz="1600" dirty="0">
                <a:solidFill>
                  <a:schemeClr val="accent1"/>
                </a:solidFill>
                <a:latin typeface="Segoe UI"/>
                <a:cs typeface="Segoe UI"/>
              </a:rPr>
              <a:t> but not the rest of NSW.</a:t>
            </a:r>
            <a:endParaRPr lang="en-AU" sz="1600">
              <a:solidFill>
                <a:schemeClr val="accent1"/>
              </a:solidFill>
              <a:latin typeface="Segoe UI"/>
              <a:cs typeface="Segoe UI"/>
            </a:endParaRPr>
          </a:p>
          <a:p>
            <a:pPr marL="285750" indent="-285750">
              <a:buFont typeface="Arial" panose="020B0604020202020204" pitchFamily="34" charset="0"/>
              <a:buChar char="•"/>
            </a:pPr>
            <a:endParaRPr lang="en-AU" sz="1600" dirty="0">
              <a:solidFill>
                <a:schemeClr val="accent1"/>
              </a:solidFill>
              <a:latin typeface="Segoe UI"/>
              <a:cs typeface="Segoe UI"/>
            </a:endParaRPr>
          </a:p>
          <a:p>
            <a:pPr marL="285750" indent="-285750">
              <a:buFont typeface="Arial" panose="020B0604020202020204" pitchFamily="34" charset="0"/>
              <a:buChar char="•"/>
            </a:pPr>
            <a:r>
              <a:rPr lang="en-AU" sz="1600" dirty="0">
                <a:solidFill>
                  <a:schemeClr val="accent1"/>
                </a:solidFill>
                <a:latin typeface="Segoe UI"/>
                <a:cs typeface="Segoe UI"/>
              </a:rPr>
              <a:t>Toll reduction </a:t>
            </a:r>
            <a:r>
              <a:rPr lang="en-AU" sz="1600" dirty="0">
                <a:solidFill>
                  <a:schemeClr val="accent2"/>
                </a:solidFill>
                <a:latin typeface="Segoe UI"/>
                <a:cs typeface="Segoe UI"/>
              </a:rPr>
              <a:t>benefits people in western Sydney more</a:t>
            </a:r>
            <a:r>
              <a:rPr lang="en-AU" sz="1600" dirty="0">
                <a:solidFill>
                  <a:schemeClr val="accent1"/>
                </a:solidFill>
                <a:latin typeface="Segoe UI"/>
                <a:cs typeface="Segoe UI"/>
              </a:rPr>
              <a:t> due to toll roads branching west. </a:t>
            </a:r>
          </a:p>
        </p:txBody>
      </p:sp>
      <p:sp>
        <p:nvSpPr>
          <p:cNvPr id="3" name="TextBox 2">
            <a:extLst>
              <a:ext uri="{FF2B5EF4-FFF2-40B4-BE49-F238E27FC236}">
                <a16:creationId xmlns:a16="http://schemas.microsoft.com/office/drawing/2014/main" id="{EF21C9B9-3FF1-8631-D1AD-CC4FDD5F65C1}"/>
              </a:ext>
            </a:extLst>
          </p:cNvPr>
          <p:cNvSpPr txBox="1"/>
          <p:nvPr/>
        </p:nvSpPr>
        <p:spPr>
          <a:xfrm>
            <a:off x="8740563" y="1594721"/>
            <a:ext cx="1545620" cy="584775"/>
          </a:xfrm>
          <a:prstGeom prst="rect">
            <a:avLst/>
          </a:prstGeom>
          <a:noFill/>
        </p:spPr>
        <p:txBody>
          <a:bodyPr wrap="square" rtlCol="0">
            <a:spAutoFit/>
          </a:bodyPr>
          <a:lstStyle/>
          <a:p>
            <a:r>
              <a:rPr lang="en-AU" sz="3200"/>
              <a:t>Health</a:t>
            </a:r>
          </a:p>
        </p:txBody>
      </p:sp>
      <p:pic>
        <p:nvPicPr>
          <p:cNvPr id="8" name="Picture 2" descr="Image result for hambulance sign">
            <a:extLst>
              <a:ext uri="{FF2B5EF4-FFF2-40B4-BE49-F238E27FC236}">
                <a16:creationId xmlns:a16="http://schemas.microsoft.com/office/drawing/2014/main" id="{1648BE1D-494C-9389-D4B0-BC0D46D32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3496" y="2311054"/>
            <a:ext cx="1080681" cy="111794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F3916F1-5C5C-7931-E199-0898DAB7AD9A}"/>
              </a:ext>
            </a:extLst>
          </p:cNvPr>
          <p:cNvSpPr txBox="1"/>
          <p:nvPr/>
        </p:nvSpPr>
        <p:spPr>
          <a:xfrm>
            <a:off x="7907070" y="3537052"/>
            <a:ext cx="3200659" cy="255454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dirty="0">
                <a:solidFill>
                  <a:schemeClr val="accent1"/>
                </a:solidFill>
                <a:latin typeface="Segoe UI"/>
                <a:cs typeface="Segoe UI"/>
              </a:rPr>
              <a:t>For most households, this expense is</a:t>
            </a:r>
            <a:r>
              <a:rPr lang="en-AU" sz="1600" dirty="0">
                <a:solidFill>
                  <a:schemeClr val="accent2"/>
                </a:solidFill>
                <a:latin typeface="Segoe UI"/>
                <a:cs typeface="Segoe UI"/>
              </a:rPr>
              <a:t> far smaller than rent, food or transport</a:t>
            </a:r>
            <a:r>
              <a:rPr lang="en-AU" sz="1600" dirty="0">
                <a:solidFill>
                  <a:schemeClr val="accent1"/>
                </a:solidFill>
                <a:latin typeface="Segoe UI"/>
                <a:cs typeface="Segoe UI"/>
              </a:rPr>
              <a:t> and is unlikely to change their financial situation on its own.</a:t>
            </a:r>
            <a:endParaRPr lang="en-AU" sz="1600">
              <a:solidFill>
                <a:schemeClr val="accent1"/>
              </a:solidFill>
              <a:latin typeface="Segoe UI"/>
              <a:cs typeface="Segoe UI"/>
            </a:endParaRPr>
          </a:p>
          <a:p>
            <a:pPr marL="285750" indent="-285750">
              <a:buFont typeface="Arial" panose="020B0604020202020204" pitchFamily="34" charset="0"/>
              <a:buChar char="•"/>
            </a:pPr>
            <a:endParaRPr lang="en-AU" sz="1600" dirty="0">
              <a:solidFill>
                <a:schemeClr val="accent1"/>
              </a:solidFill>
              <a:latin typeface="Segoe UI"/>
              <a:cs typeface="Calibri"/>
            </a:endParaRPr>
          </a:p>
          <a:p>
            <a:pPr marL="285750" indent="-285750">
              <a:buFont typeface="Arial" panose="020B0604020202020204" pitchFamily="34" charset="0"/>
              <a:buChar char="•"/>
            </a:pPr>
            <a:r>
              <a:rPr lang="en-AU" sz="1600" dirty="0">
                <a:solidFill>
                  <a:schemeClr val="accent1"/>
                </a:solidFill>
                <a:latin typeface="Segoe UI"/>
                <a:cs typeface="Segoe UI"/>
              </a:rPr>
              <a:t>Households who have people with </a:t>
            </a:r>
            <a:r>
              <a:rPr lang="en-AU" sz="1600" dirty="0">
                <a:solidFill>
                  <a:schemeClr val="accent2"/>
                </a:solidFill>
                <a:latin typeface="Segoe UI"/>
                <a:cs typeface="Segoe UI"/>
              </a:rPr>
              <a:t>medical conditions or elderly people benefit significantly more</a:t>
            </a:r>
            <a:r>
              <a:rPr lang="en-AU" sz="1600" dirty="0">
                <a:solidFill>
                  <a:schemeClr val="accent1"/>
                </a:solidFill>
                <a:latin typeface="Segoe UI"/>
                <a:cs typeface="Segoe UI"/>
              </a:rPr>
              <a:t>.</a:t>
            </a:r>
          </a:p>
        </p:txBody>
      </p:sp>
    </p:spTree>
    <p:extLst>
      <p:ext uri="{BB962C8B-B14F-4D97-AF65-F5344CB8AC3E}">
        <p14:creationId xmlns:p14="http://schemas.microsoft.com/office/powerpoint/2010/main" val="102539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C49D-2F4C-ECA2-371B-4EEE34BE1637}"/>
              </a:ext>
            </a:extLst>
          </p:cNvPr>
          <p:cNvSpPr>
            <a:spLocks noGrp="1"/>
          </p:cNvSpPr>
          <p:nvPr>
            <p:ph type="title"/>
          </p:nvPr>
        </p:nvSpPr>
        <p:spPr/>
        <p:txBody>
          <a:bodyPr/>
          <a:lstStyle/>
          <a:p>
            <a:pPr algn="ctr"/>
            <a:r>
              <a:rPr lang="en-AU"/>
              <a:t>Links to Sources:</a:t>
            </a:r>
          </a:p>
        </p:txBody>
      </p:sp>
      <p:sp>
        <p:nvSpPr>
          <p:cNvPr id="3" name="Content Placeholder 2">
            <a:extLst>
              <a:ext uri="{FF2B5EF4-FFF2-40B4-BE49-F238E27FC236}">
                <a16:creationId xmlns:a16="http://schemas.microsoft.com/office/drawing/2014/main" id="{64F6CD37-5FA3-7BEF-9C04-94E0287EAA7B}"/>
              </a:ext>
            </a:extLst>
          </p:cNvPr>
          <p:cNvSpPr>
            <a:spLocks noGrp="1"/>
          </p:cNvSpPr>
          <p:nvPr>
            <p:ph sz="quarter" idx="13"/>
          </p:nvPr>
        </p:nvSpPr>
        <p:spPr>
          <a:xfrm>
            <a:off x="695325" y="1702205"/>
            <a:ext cx="11021754" cy="4227404"/>
          </a:xfrm>
        </p:spPr>
        <p:txBody>
          <a:bodyPr/>
          <a:lstStyle/>
          <a:p>
            <a:pPr marL="285750" indent="-285750">
              <a:buFont typeface="Arial" panose="020B0604020202020204" pitchFamily="34" charset="0"/>
              <a:buChar char="•"/>
            </a:pPr>
            <a:r>
              <a:rPr lang="en-AU" sz="1400" dirty="0"/>
              <a:t>ABS Table builder 2021 census of population and housing: Table Builder - </a:t>
            </a:r>
            <a:r>
              <a:rPr lang="en-AU" sz="1400" dirty="0">
                <a:hlinkClick r:id="rId2"/>
              </a:rPr>
              <a:t> </a:t>
            </a:r>
            <a:r>
              <a:rPr lang="en-AU" sz="1400" dirty="0" err="1">
                <a:hlinkClick r:id="rId2"/>
              </a:rPr>
              <a:t>TableBuilder</a:t>
            </a:r>
            <a:r>
              <a:rPr lang="en-AU" sz="1400" dirty="0">
                <a:hlinkClick r:id="rId2"/>
              </a:rPr>
              <a:t> - Table view (abs.gov.au)</a:t>
            </a:r>
            <a:endParaRPr lang="en-AU" sz="1400" dirty="0"/>
          </a:p>
          <a:p>
            <a:pPr marL="285750" indent="-285750">
              <a:buFont typeface="Arial" panose="020B0604020202020204" pitchFamily="34" charset="0"/>
              <a:buChar char="•"/>
            </a:pPr>
            <a:r>
              <a:rPr lang="en-AU" sz="1400" dirty="0"/>
              <a:t>ABS Income and Housing Survey: </a:t>
            </a:r>
            <a:r>
              <a:rPr lang="en-AU" sz="1400" dirty="0">
                <a:hlinkClick r:id="rId3"/>
              </a:rPr>
              <a:t>6541.0.30.001 - Microdata: Income and Housing, Australia, 2013-14 (abs.gov.au)</a:t>
            </a:r>
            <a:endParaRPr lang="en-AU" sz="1400" dirty="0"/>
          </a:p>
          <a:p>
            <a:pPr marL="285750" indent="-285750">
              <a:buFont typeface="Arial" panose="020B0604020202020204" pitchFamily="34" charset="0"/>
              <a:buChar char="•"/>
            </a:pPr>
            <a:r>
              <a:rPr lang="en-AU" sz="1400" dirty="0"/>
              <a:t>ABS housing expenditure survey: </a:t>
            </a:r>
            <a:r>
              <a:rPr lang="en-AU" sz="1400" dirty="0">
                <a:hlinkClick r:id="rId4"/>
              </a:rPr>
              <a:t>Household Expenditure Survey, Australia: Summary of Results, 2015-16 financial year | Australian Bureau of Statistics (abs.gov.au)</a:t>
            </a:r>
            <a:endParaRPr lang="en-AU" sz="1400" dirty="0"/>
          </a:p>
          <a:p>
            <a:pPr marL="285750" indent="-285750">
              <a:buFont typeface="Arial" panose="020B0604020202020204" pitchFamily="34" charset="0"/>
              <a:buChar char="•"/>
            </a:pPr>
            <a:r>
              <a:rPr lang="en-AU" sz="1400" dirty="0"/>
              <a:t>Remote rural health research: </a:t>
            </a:r>
            <a:r>
              <a:rPr lang="en-AU" sz="1400" dirty="0">
                <a:hlinkClick r:id="rId5"/>
              </a:rPr>
              <a:t>RRH: Rural and Remote Health article: 1938 - Cost and affordability of healthy food in rural South Australia</a:t>
            </a:r>
            <a:endParaRPr lang="en-AU" sz="1400" dirty="0"/>
          </a:p>
          <a:p>
            <a:pPr marL="285750" indent="-285750">
              <a:buFont typeface="Arial" panose="020B0604020202020204" pitchFamily="34" charset="0"/>
              <a:buChar char="•"/>
            </a:pPr>
            <a:r>
              <a:rPr lang="en-AU" sz="1400" dirty="0"/>
              <a:t>Finder’s Research: </a:t>
            </a:r>
            <a:r>
              <a:rPr lang="en-AU" sz="1400" dirty="0">
                <a:hlinkClick r:id="rId6"/>
              </a:rPr>
              <a:t>Average cost of groceries per month - 2022 | Finder</a:t>
            </a:r>
            <a:endParaRPr lang="en-AU" sz="1400" dirty="0"/>
          </a:p>
          <a:p>
            <a:pPr marL="285750" indent="-285750">
              <a:buFont typeface="Arial" panose="020B0604020202020204" pitchFamily="34" charset="0"/>
              <a:buChar char="•"/>
            </a:pPr>
            <a:r>
              <a:rPr lang="en-AU" sz="1400" dirty="0"/>
              <a:t>Australian Automobile Association transport affordability dashboard. (2022): </a:t>
            </a:r>
            <a:r>
              <a:rPr lang="en-AU" sz="1400" dirty="0">
                <a:hlinkClick r:id="rId7"/>
              </a:rPr>
              <a:t>Transport Affordability - AAA - Data Dashboard</a:t>
            </a:r>
            <a:endParaRPr lang="en-AU" sz="1400" dirty="0"/>
          </a:p>
          <a:p>
            <a:pPr marL="285750" indent="-285750">
              <a:buFont typeface="Arial" panose="020B0604020202020204" pitchFamily="34" charset="0"/>
              <a:buChar char="•"/>
            </a:pPr>
            <a:r>
              <a:rPr lang="en-AU" sz="1400" dirty="0"/>
              <a:t>Health Expenditure 2018-2019 dashboard: https://www.aihw.gov.au/reports/health-welfare-expenditure/health-expenditure-australia-2018-19/contents/data-visualisation</a:t>
            </a:r>
          </a:p>
          <a:p>
            <a:pPr marL="285750" indent="-285750">
              <a:buFont typeface="Arial" panose="020B0604020202020204" pitchFamily="34" charset="0"/>
              <a:buChar char="•"/>
            </a:pPr>
            <a:r>
              <a:rPr lang="en-AU" sz="1400" dirty="0"/>
              <a:t>Food bank Hunger report 2022: </a:t>
            </a:r>
            <a:r>
              <a:rPr lang="en-AU" sz="1400" dirty="0">
                <a:hlinkClick r:id="rId8"/>
              </a:rPr>
              <a:t>Foodbank Hunger Report 2022 - Foodbank Reports</a:t>
            </a:r>
            <a:endParaRPr lang="en-AU" sz="1400" dirty="0"/>
          </a:p>
          <a:p>
            <a:pPr marL="285750" indent="-285750">
              <a:buFont typeface="Arial" panose="020B0604020202020204" pitchFamily="34" charset="0"/>
              <a:buChar char="•"/>
            </a:pPr>
            <a:r>
              <a:rPr lang="en-AU" sz="1400" dirty="0"/>
              <a:t>ANU articles about financial stress: </a:t>
            </a:r>
            <a:r>
              <a:rPr lang="en-AU" sz="1400" dirty="0">
                <a:hlinkClick r:id="rId9"/>
              </a:rPr>
              <a:t>Australians under increasing financial stress – ANU</a:t>
            </a:r>
            <a:endParaRPr lang="en-AU" sz="1400" dirty="0"/>
          </a:p>
          <a:p>
            <a:pPr marL="285750" indent="-285750">
              <a:buFont typeface="Arial" panose="020B0604020202020204" pitchFamily="34" charset="0"/>
              <a:buChar char="•"/>
            </a:pPr>
            <a:r>
              <a:rPr lang="en-AU" sz="1400" dirty="0"/>
              <a:t>NSW government toll calculator: </a:t>
            </a:r>
            <a:r>
              <a:rPr lang="en-AU" sz="1400" dirty="0">
                <a:hlinkClick r:id="rId10"/>
              </a:rPr>
              <a:t>Sydney Motorways Toll Calculator | Transport for NSW</a:t>
            </a:r>
            <a:endParaRPr lang="en-AU" sz="1400" dirty="0"/>
          </a:p>
          <a:p>
            <a:pPr marL="285750" indent="-285750">
              <a:buFont typeface="Arial" panose="020B0604020202020204" pitchFamily="34" charset="0"/>
              <a:buChar char="•"/>
            </a:pPr>
            <a:endParaRPr lang="en-AU" sz="1400" dirty="0"/>
          </a:p>
          <a:p>
            <a:pPr marL="285750" indent="-285750">
              <a:buFont typeface="Arial" panose="020B0604020202020204" pitchFamily="34" charset="0"/>
              <a:buChar char="•"/>
            </a:pPr>
            <a:endParaRPr lang="en-AU" sz="1400"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4" name="Date Placeholder 3">
            <a:extLst>
              <a:ext uri="{FF2B5EF4-FFF2-40B4-BE49-F238E27FC236}">
                <a16:creationId xmlns:a16="http://schemas.microsoft.com/office/drawing/2014/main" id="{91B3172D-939C-61D8-CADD-8DD19ACFCA9D}"/>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ED50CC34-AC64-5E4E-65B5-5C350E339ACA}"/>
              </a:ext>
            </a:extLst>
          </p:cNvPr>
          <p:cNvSpPr>
            <a:spLocks noGrp="1"/>
          </p:cNvSpPr>
          <p:nvPr>
            <p:ph type="sldNum" sz="quarter" idx="16"/>
          </p:nvPr>
        </p:nvSpPr>
        <p:spPr/>
        <p:txBody>
          <a:bodyPr/>
          <a:lstStyle/>
          <a:p>
            <a:fld id="{D1401232-61CC-F744-B74D-BF4885D636FB}" type="slidenum">
              <a:rPr lang="en-US" smtClean="0"/>
              <a:pPr/>
              <a:t>19</a:t>
            </a:fld>
            <a:endParaRPr lang="en-US"/>
          </a:p>
        </p:txBody>
      </p:sp>
    </p:spTree>
    <p:extLst>
      <p:ext uri="{BB962C8B-B14F-4D97-AF65-F5344CB8AC3E}">
        <p14:creationId xmlns:p14="http://schemas.microsoft.com/office/powerpoint/2010/main" val="352880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4312-08C9-5212-6CDF-AFE6FA911DE6}"/>
              </a:ext>
            </a:extLst>
          </p:cNvPr>
          <p:cNvSpPr>
            <a:spLocks noGrp="1"/>
          </p:cNvSpPr>
          <p:nvPr>
            <p:ph type="title"/>
          </p:nvPr>
        </p:nvSpPr>
        <p:spPr/>
        <p:txBody>
          <a:bodyPr/>
          <a:lstStyle/>
          <a:p>
            <a:pPr algn="ctr"/>
            <a:r>
              <a:rPr lang="en-AU" sz="3200" dirty="0">
                <a:latin typeface="IBM Plex Sans SemiBold"/>
                <a:cs typeface="Calibri"/>
              </a:rPr>
              <a:t>Which expenses are we looking at today?</a:t>
            </a:r>
          </a:p>
        </p:txBody>
      </p:sp>
      <p:sp>
        <p:nvSpPr>
          <p:cNvPr id="5" name="Slide Number Placeholder 4">
            <a:extLst>
              <a:ext uri="{FF2B5EF4-FFF2-40B4-BE49-F238E27FC236}">
                <a16:creationId xmlns:a16="http://schemas.microsoft.com/office/drawing/2014/main" id="{A28D0DAF-4A34-B8E3-8F9A-22EC78A62415}"/>
              </a:ext>
            </a:extLst>
          </p:cNvPr>
          <p:cNvSpPr>
            <a:spLocks noGrp="1"/>
          </p:cNvSpPr>
          <p:nvPr>
            <p:ph type="sldNum" sz="quarter" idx="16"/>
          </p:nvPr>
        </p:nvSpPr>
        <p:spPr/>
        <p:txBody>
          <a:bodyPr/>
          <a:lstStyle/>
          <a:p>
            <a:fld id="{D1401232-61CC-F744-B74D-BF4885D636FB}" type="slidenum">
              <a:rPr lang="en-US" smtClean="0"/>
              <a:pPr/>
              <a:t>2</a:t>
            </a:fld>
            <a:endParaRPr lang="en-US"/>
          </a:p>
        </p:txBody>
      </p:sp>
      <p:sp>
        <p:nvSpPr>
          <p:cNvPr id="13" name="TextBox 12">
            <a:extLst>
              <a:ext uri="{FF2B5EF4-FFF2-40B4-BE49-F238E27FC236}">
                <a16:creationId xmlns:a16="http://schemas.microsoft.com/office/drawing/2014/main" id="{136D81E7-0855-906C-90CE-CBD70125203D}"/>
              </a:ext>
            </a:extLst>
          </p:cNvPr>
          <p:cNvSpPr txBox="1"/>
          <p:nvPr/>
        </p:nvSpPr>
        <p:spPr>
          <a:xfrm>
            <a:off x="2073596" y="1837641"/>
            <a:ext cx="1363058" cy="523220"/>
          </a:xfrm>
          <a:prstGeom prst="rect">
            <a:avLst/>
          </a:prstGeom>
          <a:noFill/>
        </p:spPr>
        <p:txBody>
          <a:bodyPr wrap="square" rtlCol="0">
            <a:spAutoFit/>
          </a:bodyPr>
          <a:lstStyle/>
          <a:p>
            <a:r>
              <a:rPr lang="en-AU" sz="2800"/>
              <a:t>Food</a:t>
            </a:r>
          </a:p>
        </p:txBody>
      </p:sp>
      <p:sp>
        <p:nvSpPr>
          <p:cNvPr id="14" name="TextBox 13">
            <a:extLst>
              <a:ext uri="{FF2B5EF4-FFF2-40B4-BE49-F238E27FC236}">
                <a16:creationId xmlns:a16="http://schemas.microsoft.com/office/drawing/2014/main" id="{C489CAA3-3534-7A10-C33F-9B65A2FE8920}"/>
              </a:ext>
            </a:extLst>
          </p:cNvPr>
          <p:cNvSpPr txBox="1"/>
          <p:nvPr/>
        </p:nvSpPr>
        <p:spPr>
          <a:xfrm>
            <a:off x="5217119" y="1837641"/>
            <a:ext cx="1874798" cy="523220"/>
          </a:xfrm>
          <a:prstGeom prst="rect">
            <a:avLst/>
          </a:prstGeom>
          <a:noFill/>
        </p:spPr>
        <p:txBody>
          <a:bodyPr wrap="square" rtlCol="0">
            <a:spAutoFit/>
          </a:bodyPr>
          <a:lstStyle/>
          <a:p>
            <a:r>
              <a:rPr lang="en-AU" sz="2800"/>
              <a:t>Transport</a:t>
            </a:r>
          </a:p>
        </p:txBody>
      </p:sp>
      <p:pic>
        <p:nvPicPr>
          <p:cNvPr id="26" name="Picture 25" descr="Icon&#10;&#10;Description automatically generated">
            <a:extLst>
              <a:ext uri="{FF2B5EF4-FFF2-40B4-BE49-F238E27FC236}">
                <a16:creationId xmlns:a16="http://schemas.microsoft.com/office/drawing/2014/main" id="{4B22D397-5490-6B15-FF96-C7985D8E3FE8}"/>
              </a:ext>
            </a:extLst>
          </p:cNvPr>
          <p:cNvPicPr>
            <a:picLocks noChangeAspect="1"/>
          </p:cNvPicPr>
          <p:nvPr/>
        </p:nvPicPr>
        <p:blipFill>
          <a:blip r:embed="rId2"/>
          <a:stretch>
            <a:fillRect/>
          </a:stretch>
        </p:blipFill>
        <p:spPr>
          <a:xfrm>
            <a:off x="4960898" y="2722521"/>
            <a:ext cx="2279874" cy="1916987"/>
          </a:xfrm>
          <a:prstGeom prst="rect">
            <a:avLst/>
          </a:prstGeom>
        </p:spPr>
      </p:pic>
      <p:pic>
        <p:nvPicPr>
          <p:cNvPr id="30" name="Picture 29" descr="A picture containing container, basket&#10;&#10;Description automatically generated">
            <a:extLst>
              <a:ext uri="{FF2B5EF4-FFF2-40B4-BE49-F238E27FC236}">
                <a16:creationId xmlns:a16="http://schemas.microsoft.com/office/drawing/2014/main" id="{C1ADBB69-2815-8B29-D000-C9144569B200}"/>
              </a:ext>
            </a:extLst>
          </p:cNvPr>
          <p:cNvPicPr>
            <a:picLocks noChangeAspect="1"/>
          </p:cNvPicPr>
          <p:nvPr/>
        </p:nvPicPr>
        <p:blipFill>
          <a:blip r:embed="rId3"/>
          <a:stretch>
            <a:fillRect/>
          </a:stretch>
        </p:blipFill>
        <p:spPr>
          <a:xfrm>
            <a:off x="1444626" y="2722520"/>
            <a:ext cx="1992028" cy="1992028"/>
          </a:xfrm>
          <a:prstGeom prst="rect">
            <a:avLst/>
          </a:prstGeom>
        </p:spPr>
      </p:pic>
      <p:sp>
        <p:nvSpPr>
          <p:cNvPr id="3" name="TextBox 2">
            <a:extLst>
              <a:ext uri="{FF2B5EF4-FFF2-40B4-BE49-F238E27FC236}">
                <a16:creationId xmlns:a16="http://schemas.microsoft.com/office/drawing/2014/main" id="{A2E887FA-8998-ABDE-F86D-6D861A064E7E}"/>
              </a:ext>
            </a:extLst>
          </p:cNvPr>
          <p:cNvSpPr txBox="1"/>
          <p:nvPr/>
        </p:nvSpPr>
        <p:spPr>
          <a:xfrm>
            <a:off x="8980769" y="1824344"/>
            <a:ext cx="1149674" cy="523220"/>
          </a:xfrm>
          <a:prstGeom prst="rect">
            <a:avLst/>
          </a:prstGeom>
          <a:noFill/>
        </p:spPr>
        <p:txBody>
          <a:bodyPr wrap="none" rtlCol="0">
            <a:spAutoFit/>
          </a:bodyPr>
          <a:lstStyle/>
          <a:p>
            <a:r>
              <a:rPr lang="en-AU" sz="2800"/>
              <a:t>Health</a:t>
            </a:r>
          </a:p>
        </p:txBody>
      </p:sp>
      <p:pic>
        <p:nvPicPr>
          <p:cNvPr id="1026" name="Picture 2" descr="Image result for hambulance sign">
            <a:extLst>
              <a:ext uri="{FF2B5EF4-FFF2-40B4-BE49-F238E27FC236}">
                <a16:creationId xmlns:a16="http://schemas.microsoft.com/office/drawing/2014/main" id="{681001AE-2BD9-2645-034D-69C2DC2231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4565" y="2735660"/>
            <a:ext cx="1562083" cy="161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56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3A4F-63B5-CD27-549E-18EB05459AB5}"/>
              </a:ext>
            </a:extLst>
          </p:cNvPr>
          <p:cNvSpPr>
            <a:spLocks noGrp="1"/>
          </p:cNvSpPr>
          <p:nvPr>
            <p:ph type="title"/>
          </p:nvPr>
        </p:nvSpPr>
        <p:spPr/>
        <p:txBody>
          <a:bodyPr/>
          <a:lstStyle/>
          <a:p>
            <a:pPr algn="ctr"/>
            <a:r>
              <a:rPr lang="en-AU" sz="3200" dirty="0">
                <a:latin typeface="IBM Plex Sans SemiBold"/>
                <a:cs typeface="Calibri"/>
              </a:rPr>
              <a:t>Cost of living is a widespread issue</a:t>
            </a:r>
          </a:p>
        </p:txBody>
      </p:sp>
      <p:sp>
        <p:nvSpPr>
          <p:cNvPr id="3" name="Content Placeholder 2">
            <a:extLst>
              <a:ext uri="{FF2B5EF4-FFF2-40B4-BE49-F238E27FC236}">
                <a16:creationId xmlns:a16="http://schemas.microsoft.com/office/drawing/2014/main" id="{0DFBB530-8BE7-DB30-8CD0-67EF285E3B94}"/>
              </a:ext>
            </a:extLst>
          </p:cNvPr>
          <p:cNvSpPr>
            <a:spLocks noGrp="1"/>
          </p:cNvSpPr>
          <p:nvPr>
            <p:ph sz="quarter" idx="13"/>
          </p:nvPr>
        </p:nvSpPr>
        <p:spPr>
          <a:xfrm>
            <a:off x="700768" y="1965881"/>
            <a:ext cx="5378678" cy="3094685"/>
          </a:xfrm>
        </p:spPr>
        <p:txBody>
          <a:bodyPr vert="horz" wrap="square" lIns="0" tIns="0" rIns="0" bIns="0" rtlCol="0" anchor="t">
            <a:noAutofit/>
          </a:bodyPr>
          <a:lstStyle/>
          <a:p>
            <a:pPr marL="285750" indent="-285750">
              <a:buFont typeface="Arial" panose="020B0604020202020204" pitchFamily="34" charset="0"/>
              <a:buChar char="•"/>
            </a:pPr>
            <a:r>
              <a:rPr lang="en-AU" sz="1600" dirty="0">
                <a:solidFill>
                  <a:schemeClr val="accent1"/>
                </a:solidFill>
                <a:latin typeface="Segoe UI" panose="020B0502040204020203" pitchFamily="34" charset="0"/>
                <a:cs typeface="Segoe UI" panose="020B0502040204020203" pitchFamily="34" charset="0"/>
              </a:rPr>
              <a:t>1 in 4 people in people are </a:t>
            </a:r>
            <a:r>
              <a:rPr lang="en-AU" sz="1600" dirty="0">
                <a:solidFill>
                  <a:schemeClr val="accent2"/>
                </a:solidFill>
                <a:latin typeface="Segoe UI" panose="020B0502040204020203" pitchFamily="34" charset="0"/>
                <a:cs typeface="Segoe UI" panose="020B0502040204020203" pitchFamily="34" charset="0"/>
              </a:rPr>
              <a:t>struggling to get by on their current income</a:t>
            </a:r>
            <a:r>
              <a:rPr lang="en-AU" sz="1600" dirty="0">
                <a:solidFill>
                  <a:schemeClr val="accent1"/>
                </a:solidFill>
                <a:latin typeface="Segoe UI" panose="020B0502040204020203" pitchFamily="34" charset="0"/>
                <a:cs typeface="Segoe UI" panose="020B0502040204020203" pitchFamily="34" charset="0"/>
              </a:rPr>
              <a:t> according to an analysis by ANU.</a:t>
            </a:r>
          </a:p>
          <a:p>
            <a:pPr marL="285750" indent="-285750">
              <a:buFont typeface="Arial" panose="020B0604020202020204" pitchFamily="34" charset="0"/>
              <a:buChar char="•"/>
            </a:pPr>
            <a:r>
              <a:rPr lang="en-AU" sz="1600" dirty="0">
                <a:solidFill>
                  <a:schemeClr val="accent1"/>
                </a:solidFill>
                <a:latin typeface="Segoe UI" panose="020B0502040204020203" pitchFamily="34" charset="0"/>
                <a:cs typeface="Segoe UI" panose="020B0502040204020203" pitchFamily="34" charset="0"/>
              </a:rPr>
              <a:t>About 1 in 5 households are </a:t>
            </a:r>
            <a:r>
              <a:rPr lang="en-AU" sz="1600" dirty="0">
                <a:solidFill>
                  <a:schemeClr val="accent2"/>
                </a:solidFill>
                <a:latin typeface="Segoe UI" panose="020B0502040204020203" pitchFamily="34" charset="0"/>
                <a:cs typeface="Segoe UI" panose="020B0502040204020203" pitchFamily="34" charset="0"/>
              </a:rPr>
              <a:t>considered severely food insecure</a:t>
            </a:r>
            <a:r>
              <a:rPr lang="en-AU" sz="1600" dirty="0">
                <a:solidFill>
                  <a:schemeClr val="accent1"/>
                </a:solidFill>
                <a:latin typeface="Segoe UI" panose="020B0502040204020203" pitchFamily="34" charset="0"/>
                <a:cs typeface="Segoe UI" panose="020B0502040204020203" pitchFamily="34" charset="0"/>
              </a:rPr>
              <a:t> and skip meals due to lack of income according to food bank.</a:t>
            </a:r>
          </a:p>
          <a:p>
            <a:pPr marL="285750" indent="-285750">
              <a:buFont typeface="Arial" panose="020B0604020202020204" pitchFamily="34" charset="0"/>
              <a:buChar char="•"/>
            </a:pPr>
            <a:r>
              <a:rPr lang="en-AU" sz="1600" dirty="0">
                <a:solidFill>
                  <a:schemeClr val="accent1"/>
                </a:solidFill>
                <a:latin typeface="Segoe UI" panose="020B0502040204020203" pitchFamily="34" charset="0"/>
                <a:cs typeface="Segoe UI" panose="020B0502040204020203" pitchFamily="34" charset="0"/>
              </a:rPr>
              <a:t>According to the ABS, household saving rates are the lowest since 2008.</a:t>
            </a:r>
          </a:p>
          <a:p>
            <a:pPr marL="285750" indent="-285750">
              <a:buChar char="•"/>
            </a:pPr>
            <a:r>
              <a:rPr lang="en-AU" sz="1600" dirty="0">
                <a:solidFill>
                  <a:schemeClr val="accent1"/>
                </a:solidFill>
                <a:latin typeface="Segoe UI" panose="020B0502040204020203" pitchFamily="34" charset="0"/>
                <a:cs typeface="Segoe UI" panose="020B0502040204020203" pitchFamily="34" charset="0"/>
              </a:rPr>
              <a:t>Inflation is highest it has been since 1990, at about 7%.</a:t>
            </a:r>
          </a:p>
          <a:p>
            <a:pPr marL="285750" indent="-28575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4" name="Date Placeholder 3">
            <a:extLst>
              <a:ext uri="{FF2B5EF4-FFF2-40B4-BE49-F238E27FC236}">
                <a16:creationId xmlns:a16="http://schemas.microsoft.com/office/drawing/2014/main" id="{3037E4EE-08F5-3794-23B2-B44814EB75D6}"/>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66AFA7A8-D620-826C-1D81-36650072CFCD}"/>
              </a:ext>
            </a:extLst>
          </p:cNvPr>
          <p:cNvSpPr>
            <a:spLocks noGrp="1"/>
          </p:cNvSpPr>
          <p:nvPr>
            <p:ph type="sldNum" sz="quarter" idx="16"/>
          </p:nvPr>
        </p:nvSpPr>
        <p:spPr/>
        <p:txBody>
          <a:bodyPr/>
          <a:lstStyle/>
          <a:p>
            <a:fld id="{D1401232-61CC-F744-B74D-BF4885D636FB}" type="slidenum">
              <a:rPr lang="en-US" smtClean="0"/>
              <a:pPr/>
              <a:t>3</a:t>
            </a:fld>
            <a:endParaRPr lang="en-US"/>
          </a:p>
        </p:txBody>
      </p:sp>
      <p:pic>
        <p:nvPicPr>
          <p:cNvPr id="8" name="Picture 7" descr="A picture containing text, clipart&#10;&#10;Description automatically generated">
            <a:extLst>
              <a:ext uri="{FF2B5EF4-FFF2-40B4-BE49-F238E27FC236}">
                <a16:creationId xmlns:a16="http://schemas.microsoft.com/office/drawing/2014/main" id="{52BD9637-441A-D8D9-DD12-810D854D5CA0}"/>
              </a:ext>
            </a:extLst>
          </p:cNvPr>
          <p:cNvPicPr>
            <a:picLocks noChangeAspect="1"/>
          </p:cNvPicPr>
          <p:nvPr/>
        </p:nvPicPr>
        <p:blipFill>
          <a:blip r:embed="rId2"/>
          <a:stretch>
            <a:fillRect/>
          </a:stretch>
        </p:blipFill>
        <p:spPr>
          <a:xfrm>
            <a:off x="6934484" y="2042754"/>
            <a:ext cx="447960" cy="648518"/>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1B38A448-7F9F-5423-0FA1-5DE1293CA90F}"/>
              </a:ext>
            </a:extLst>
          </p:cNvPr>
          <p:cNvPicPr>
            <a:picLocks noChangeAspect="1"/>
          </p:cNvPicPr>
          <p:nvPr/>
        </p:nvPicPr>
        <p:blipFill>
          <a:blip r:embed="rId2"/>
          <a:stretch>
            <a:fillRect/>
          </a:stretch>
        </p:blipFill>
        <p:spPr>
          <a:xfrm>
            <a:off x="7496479" y="2046987"/>
            <a:ext cx="445928" cy="653879"/>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7DD63E86-8160-E13C-6F45-10837CC49543}"/>
              </a:ext>
            </a:extLst>
          </p:cNvPr>
          <p:cNvPicPr>
            <a:picLocks noChangeAspect="1"/>
          </p:cNvPicPr>
          <p:nvPr/>
        </p:nvPicPr>
        <p:blipFill>
          <a:blip r:embed="rId2"/>
          <a:stretch>
            <a:fillRect/>
          </a:stretch>
        </p:blipFill>
        <p:spPr>
          <a:xfrm>
            <a:off x="8077813" y="2043358"/>
            <a:ext cx="422560" cy="648518"/>
          </a:xfrm>
          <a:prstGeom prst="rect">
            <a:avLst/>
          </a:prstGeom>
        </p:spPr>
      </p:pic>
      <p:pic>
        <p:nvPicPr>
          <p:cNvPr id="12" name="Picture 11" descr="A red and white sign&#10;&#10;Description automatically generated with medium confidence">
            <a:extLst>
              <a:ext uri="{FF2B5EF4-FFF2-40B4-BE49-F238E27FC236}">
                <a16:creationId xmlns:a16="http://schemas.microsoft.com/office/drawing/2014/main" id="{9B2BAD11-1EC5-1EC0-46EB-00ED63C0CB21}"/>
              </a:ext>
            </a:extLst>
          </p:cNvPr>
          <p:cNvPicPr>
            <a:picLocks noChangeAspect="1"/>
          </p:cNvPicPr>
          <p:nvPr/>
        </p:nvPicPr>
        <p:blipFill>
          <a:blip r:embed="rId3"/>
          <a:stretch>
            <a:fillRect/>
          </a:stretch>
        </p:blipFill>
        <p:spPr>
          <a:xfrm>
            <a:off x="8625680" y="2043962"/>
            <a:ext cx="303611" cy="647914"/>
          </a:xfrm>
          <a:prstGeom prst="rect">
            <a:avLst/>
          </a:prstGeom>
        </p:spPr>
      </p:pic>
      <p:pic>
        <p:nvPicPr>
          <p:cNvPr id="14" name="Picture 13" descr="A picture containing text, clipart&#10;&#10;Description automatically generated">
            <a:extLst>
              <a:ext uri="{FF2B5EF4-FFF2-40B4-BE49-F238E27FC236}">
                <a16:creationId xmlns:a16="http://schemas.microsoft.com/office/drawing/2014/main" id="{DB5B0579-C82F-119C-96F1-441059C2CEC8}"/>
              </a:ext>
            </a:extLst>
          </p:cNvPr>
          <p:cNvPicPr>
            <a:picLocks noChangeAspect="1"/>
          </p:cNvPicPr>
          <p:nvPr/>
        </p:nvPicPr>
        <p:blipFill>
          <a:blip r:embed="rId4"/>
          <a:stretch>
            <a:fillRect/>
          </a:stretch>
        </p:blipFill>
        <p:spPr>
          <a:xfrm>
            <a:off x="9125012" y="2950522"/>
            <a:ext cx="395651" cy="381066"/>
          </a:xfrm>
          <a:prstGeom prst="rect">
            <a:avLst/>
          </a:prstGeom>
        </p:spPr>
      </p:pic>
      <p:pic>
        <p:nvPicPr>
          <p:cNvPr id="16" name="Picture 15" descr="A picture containing text, clipart&#10;&#10;Description automatically generated">
            <a:extLst>
              <a:ext uri="{FF2B5EF4-FFF2-40B4-BE49-F238E27FC236}">
                <a16:creationId xmlns:a16="http://schemas.microsoft.com/office/drawing/2014/main" id="{F1FF5843-82DE-063A-8755-6516CE8AA094}"/>
              </a:ext>
            </a:extLst>
          </p:cNvPr>
          <p:cNvPicPr>
            <a:picLocks noChangeAspect="1"/>
          </p:cNvPicPr>
          <p:nvPr/>
        </p:nvPicPr>
        <p:blipFill>
          <a:blip r:embed="rId5"/>
          <a:stretch>
            <a:fillRect/>
          </a:stretch>
        </p:blipFill>
        <p:spPr>
          <a:xfrm>
            <a:off x="8427581" y="2840194"/>
            <a:ext cx="619910" cy="581810"/>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06DD0485-9895-B0D8-4F05-2FAA76B82C74}"/>
              </a:ext>
            </a:extLst>
          </p:cNvPr>
          <p:cNvPicPr>
            <a:picLocks noChangeAspect="1"/>
          </p:cNvPicPr>
          <p:nvPr/>
        </p:nvPicPr>
        <p:blipFill>
          <a:blip r:embed="rId5"/>
          <a:stretch>
            <a:fillRect/>
          </a:stretch>
        </p:blipFill>
        <p:spPr>
          <a:xfrm>
            <a:off x="6771480" y="2839264"/>
            <a:ext cx="607210" cy="594510"/>
          </a:xfrm>
          <a:prstGeom prst="rect">
            <a:avLst/>
          </a:prstGeom>
        </p:spPr>
      </p:pic>
      <p:pic>
        <p:nvPicPr>
          <p:cNvPr id="18" name="Picture 17" descr="A picture containing text, clipart&#10;&#10;Description automatically generated">
            <a:extLst>
              <a:ext uri="{FF2B5EF4-FFF2-40B4-BE49-F238E27FC236}">
                <a16:creationId xmlns:a16="http://schemas.microsoft.com/office/drawing/2014/main" id="{6AB2F9B7-223A-CC7D-B32A-F1C6EFDA69E8}"/>
              </a:ext>
            </a:extLst>
          </p:cNvPr>
          <p:cNvPicPr>
            <a:picLocks noChangeAspect="1"/>
          </p:cNvPicPr>
          <p:nvPr/>
        </p:nvPicPr>
        <p:blipFill>
          <a:blip r:embed="rId5"/>
          <a:stretch>
            <a:fillRect/>
          </a:stretch>
        </p:blipFill>
        <p:spPr>
          <a:xfrm>
            <a:off x="7883125" y="2835797"/>
            <a:ext cx="619910" cy="594510"/>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BC680EB1-2572-5699-DBBC-2B0C261B9B3C}"/>
              </a:ext>
            </a:extLst>
          </p:cNvPr>
          <p:cNvPicPr>
            <a:picLocks noChangeAspect="1"/>
          </p:cNvPicPr>
          <p:nvPr/>
        </p:nvPicPr>
        <p:blipFill>
          <a:blip r:embed="rId5"/>
          <a:stretch>
            <a:fillRect/>
          </a:stretch>
        </p:blipFill>
        <p:spPr>
          <a:xfrm>
            <a:off x="7315459" y="2836926"/>
            <a:ext cx="632610" cy="607210"/>
          </a:xfrm>
          <a:prstGeom prst="rect">
            <a:avLst/>
          </a:prstGeom>
        </p:spPr>
      </p:pic>
      <p:pic>
        <p:nvPicPr>
          <p:cNvPr id="6" name="Picture 6" descr="Chart, line chart&#10;&#10;Description automatically generated">
            <a:extLst>
              <a:ext uri="{FF2B5EF4-FFF2-40B4-BE49-F238E27FC236}">
                <a16:creationId xmlns:a16="http://schemas.microsoft.com/office/drawing/2014/main" id="{F4561AF3-4992-30DC-8B1C-FB6E975D1417}"/>
              </a:ext>
            </a:extLst>
          </p:cNvPr>
          <p:cNvPicPr>
            <a:picLocks noChangeAspect="1"/>
          </p:cNvPicPr>
          <p:nvPr/>
        </p:nvPicPr>
        <p:blipFill>
          <a:blip r:embed="rId6"/>
          <a:stretch>
            <a:fillRect/>
          </a:stretch>
        </p:blipFill>
        <p:spPr>
          <a:xfrm>
            <a:off x="6564086" y="4050334"/>
            <a:ext cx="4025294" cy="2117387"/>
          </a:xfrm>
          <a:prstGeom prst="rect">
            <a:avLst/>
          </a:prstGeom>
        </p:spPr>
      </p:pic>
      <p:sp>
        <p:nvSpPr>
          <p:cNvPr id="7" name="TextBox 6">
            <a:extLst>
              <a:ext uri="{FF2B5EF4-FFF2-40B4-BE49-F238E27FC236}">
                <a16:creationId xmlns:a16="http://schemas.microsoft.com/office/drawing/2014/main" id="{A01FA30A-EA92-7DC9-57EE-ED05B42FB999}"/>
              </a:ext>
            </a:extLst>
          </p:cNvPr>
          <p:cNvSpPr txBox="1"/>
          <p:nvPr/>
        </p:nvSpPr>
        <p:spPr>
          <a:xfrm>
            <a:off x="6821713" y="3513667"/>
            <a:ext cx="3616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Household saving percent over time</a:t>
            </a:r>
            <a:endParaRPr lang="en-US"/>
          </a:p>
        </p:txBody>
      </p:sp>
    </p:spTree>
    <p:extLst>
      <p:ext uri="{BB962C8B-B14F-4D97-AF65-F5344CB8AC3E}">
        <p14:creationId xmlns:p14="http://schemas.microsoft.com/office/powerpoint/2010/main" val="183597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3B4A-9726-C41B-B280-8ECC49D4FE85}"/>
              </a:ext>
            </a:extLst>
          </p:cNvPr>
          <p:cNvSpPr>
            <a:spLocks noGrp="1"/>
          </p:cNvSpPr>
          <p:nvPr>
            <p:ph type="title"/>
          </p:nvPr>
        </p:nvSpPr>
        <p:spPr/>
        <p:txBody>
          <a:bodyPr/>
          <a:lstStyle/>
          <a:p>
            <a:pPr algn="ctr"/>
            <a:r>
              <a:rPr lang="en-AU" sz="3200" dirty="0">
                <a:latin typeface="IBM Plex Sans SemiBold"/>
                <a:cs typeface="Calibri"/>
              </a:rPr>
              <a:t>One-person households and large households are more vulnerable due to lower per person income</a:t>
            </a:r>
          </a:p>
        </p:txBody>
      </p:sp>
      <p:sp>
        <p:nvSpPr>
          <p:cNvPr id="4" name="Date Placeholder 3">
            <a:extLst>
              <a:ext uri="{FF2B5EF4-FFF2-40B4-BE49-F238E27FC236}">
                <a16:creationId xmlns:a16="http://schemas.microsoft.com/office/drawing/2014/main" id="{09CDEDBB-C08B-4E33-0414-61B7D93FD37A}"/>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BCED4249-56B8-C7C6-9930-9955AC508BD3}"/>
              </a:ext>
            </a:extLst>
          </p:cNvPr>
          <p:cNvSpPr>
            <a:spLocks noGrp="1"/>
          </p:cNvSpPr>
          <p:nvPr>
            <p:ph type="sldNum" sz="quarter" idx="16"/>
          </p:nvPr>
        </p:nvSpPr>
        <p:spPr/>
        <p:txBody>
          <a:bodyPr/>
          <a:lstStyle/>
          <a:p>
            <a:fld id="{D1401232-61CC-F744-B74D-BF4885D636FB}" type="slidenum">
              <a:rPr lang="en-US" smtClean="0"/>
              <a:pPr/>
              <a:t>4</a:t>
            </a:fld>
            <a:endParaRPr lang="en-US"/>
          </a:p>
        </p:txBody>
      </p:sp>
      <p:sp>
        <p:nvSpPr>
          <p:cNvPr id="9" name="TextBox 8">
            <a:extLst>
              <a:ext uri="{FF2B5EF4-FFF2-40B4-BE49-F238E27FC236}">
                <a16:creationId xmlns:a16="http://schemas.microsoft.com/office/drawing/2014/main" id="{1D2EAA5D-984C-C161-60C9-45D23F688786}"/>
              </a:ext>
            </a:extLst>
          </p:cNvPr>
          <p:cNvSpPr txBox="1"/>
          <p:nvPr/>
        </p:nvSpPr>
        <p:spPr>
          <a:xfrm>
            <a:off x="695842" y="5311178"/>
            <a:ext cx="5692258" cy="646331"/>
          </a:xfrm>
          <a:prstGeom prst="rect">
            <a:avLst/>
          </a:prstGeom>
          <a:noFill/>
        </p:spPr>
        <p:txBody>
          <a:bodyPr wrap="square" lIns="91440" tIns="45720" rIns="91440" bIns="45720" anchor="t">
            <a:spAutoFit/>
          </a:bodyPr>
          <a:lstStyle/>
          <a:p>
            <a:r>
              <a:rPr lang="en-AU"/>
              <a:t>Source: ABS Table builder 2021 census of population and housing.</a:t>
            </a:r>
          </a:p>
        </p:txBody>
      </p:sp>
      <p:sp>
        <p:nvSpPr>
          <p:cNvPr id="3" name="TextBox 2">
            <a:extLst>
              <a:ext uri="{FF2B5EF4-FFF2-40B4-BE49-F238E27FC236}">
                <a16:creationId xmlns:a16="http://schemas.microsoft.com/office/drawing/2014/main" id="{1E2389B3-2CA4-858B-E033-7B10C671939E}"/>
              </a:ext>
            </a:extLst>
          </p:cNvPr>
          <p:cNvSpPr txBox="1"/>
          <p:nvPr/>
        </p:nvSpPr>
        <p:spPr>
          <a:xfrm>
            <a:off x="6829778" y="1636419"/>
            <a:ext cx="456071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AU" sz="1600" dirty="0">
                <a:solidFill>
                  <a:schemeClr val="accent1"/>
                </a:solidFill>
                <a:latin typeface="Segoe UI"/>
                <a:cs typeface="Segoe UI"/>
              </a:rPr>
              <a:t>Equivalised income is the income a </a:t>
            </a:r>
            <a:r>
              <a:rPr lang="en-AU" sz="1600" dirty="0">
                <a:solidFill>
                  <a:schemeClr val="accent2"/>
                </a:solidFill>
                <a:latin typeface="Segoe UI"/>
                <a:cs typeface="Segoe UI"/>
              </a:rPr>
              <a:t>one-person household would need for the same quality of life</a:t>
            </a:r>
            <a:r>
              <a:rPr lang="en-AU" sz="1600" dirty="0">
                <a:solidFill>
                  <a:schemeClr val="accent1"/>
                </a:solidFill>
                <a:latin typeface="Segoe UI"/>
                <a:cs typeface="Segoe UI"/>
              </a:rPr>
              <a:t> according to the ABS</a:t>
            </a:r>
          </a:p>
          <a:p>
            <a:pPr marL="285750" indent="-285750">
              <a:buFont typeface="Arial"/>
              <a:buChar char="•"/>
            </a:pPr>
            <a:endParaRPr lang="en-AU" sz="1600" dirty="0">
              <a:solidFill>
                <a:schemeClr val="accent1"/>
              </a:solidFill>
              <a:latin typeface="Segoe UI"/>
              <a:cs typeface="Segoe UI"/>
            </a:endParaRPr>
          </a:p>
          <a:p>
            <a:pPr marL="285750" indent="-285750">
              <a:buFont typeface="Arial"/>
              <a:buChar char="•"/>
            </a:pPr>
            <a:r>
              <a:rPr lang="en-AU" sz="1600" dirty="0">
                <a:solidFill>
                  <a:schemeClr val="accent1"/>
                </a:solidFill>
                <a:latin typeface="Segoe UI"/>
                <a:cs typeface="Segoe UI"/>
              </a:rPr>
              <a:t>On average </a:t>
            </a:r>
            <a:r>
              <a:rPr lang="en-AU" sz="1600" dirty="0">
                <a:solidFill>
                  <a:schemeClr val="accent2"/>
                </a:solidFill>
                <a:latin typeface="Segoe UI"/>
                <a:cs typeface="Segoe UI"/>
              </a:rPr>
              <a:t>Sydney households earn more</a:t>
            </a:r>
            <a:r>
              <a:rPr lang="en-AU" sz="1600" dirty="0">
                <a:solidFill>
                  <a:schemeClr val="accent1"/>
                </a:solidFill>
                <a:latin typeface="Segoe UI"/>
                <a:cs typeface="Segoe UI"/>
              </a:rPr>
              <a:t> than their counterparts in the rest of NSW. This is due to more high paying  jobs in city areas.</a:t>
            </a:r>
            <a:endParaRPr lang="en-US" dirty="0">
              <a:solidFill>
                <a:schemeClr val="accent1"/>
              </a:solidFill>
              <a:ea typeface="Calibri" panose="020F0502020204030204"/>
              <a:cs typeface="Calibri" panose="020F0502020204030204"/>
            </a:endParaRPr>
          </a:p>
          <a:p>
            <a:pPr marL="285750" indent="-285750">
              <a:buFont typeface="Arial"/>
              <a:buChar char="•"/>
            </a:pPr>
            <a:endParaRPr lang="en-AU" sz="1600" dirty="0">
              <a:solidFill>
                <a:schemeClr val="accent1"/>
              </a:solidFill>
              <a:latin typeface="Segoe UI"/>
              <a:cs typeface="Segoe UI"/>
            </a:endParaRPr>
          </a:p>
          <a:p>
            <a:pPr marL="285750" indent="-285750">
              <a:buFont typeface="Arial"/>
              <a:buChar char="•"/>
            </a:pPr>
            <a:r>
              <a:rPr lang="en-AU" sz="1600" dirty="0">
                <a:solidFill>
                  <a:schemeClr val="accent1"/>
                </a:solidFill>
                <a:latin typeface="Segoe UI"/>
                <a:cs typeface="Segoe UI"/>
              </a:rPr>
              <a:t>Equivalised income</a:t>
            </a:r>
            <a:r>
              <a:rPr lang="en-AU" sz="1600" dirty="0">
                <a:solidFill>
                  <a:schemeClr val="accent2"/>
                </a:solidFill>
                <a:latin typeface="Segoe UI"/>
                <a:cs typeface="Segoe UI"/>
              </a:rPr>
              <a:t> initially increases quickly </a:t>
            </a:r>
            <a:r>
              <a:rPr lang="en-AU" sz="1600" dirty="0">
                <a:solidFill>
                  <a:schemeClr val="accent1"/>
                </a:solidFill>
                <a:latin typeface="Segoe UI"/>
                <a:cs typeface="Segoe UI"/>
              </a:rPr>
              <a:t>with household size but then declines. This is because larger households often have a lot of children which do not contribute significantly to income.</a:t>
            </a:r>
          </a:p>
          <a:p>
            <a:endParaRPr lang="en-AU" sz="1600" dirty="0">
              <a:solidFill>
                <a:schemeClr val="accent1"/>
              </a:solidFill>
              <a:latin typeface="Segoe UI"/>
              <a:cs typeface="Segoe UI"/>
            </a:endParaRPr>
          </a:p>
          <a:p>
            <a:pPr marL="285750" indent="-285750">
              <a:buFont typeface="Arial"/>
              <a:buChar char="•"/>
            </a:pPr>
            <a:r>
              <a:rPr lang="en-AU" sz="1600" dirty="0">
                <a:solidFill>
                  <a:schemeClr val="accent1"/>
                </a:solidFill>
                <a:latin typeface="Segoe UI"/>
                <a:cs typeface="Segoe UI"/>
              </a:rPr>
              <a:t>ABS household income is </a:t>
            </a:r>
            <a:r>
              <a:rPr lang="en-AU" sz="1600" dirty="0">
                <a:solidFill>
                  <a:schemeClr val="accent2"/>
                </a:solidFill>
                <a:latin typeface="Segoe UI"/>
                <a:cs typeface="Segoe UI"/>
              </a:rPr>
              <a:t>grouped in ranges</a:t>
            </a:r>
            <a:r>
              <a:rPr lang="en-AU" sz="1600" dirty="0">
                <a:solidFill>
                  <a:schemeClr val="accent1"/>
                </a:solidFill>
                <a:latin typeface="Segoe UI"/>
                <a:cs typeface="Segoe UI"/>
              </a:rPr>
              <a:t> i.e. (52k - 65k.). Therefore, one household can earn more and still be in the same range.</a:t>
            </a:r>
          </a:p>
        </p:txBody>
      </p:sp>
      <p:pic>
        <p:nvPicPr>
          <p:cNvPr id="8" name="Picture 9" descr="Chart, bar chart&#10;&#10;Description automatically generated">
            <a:extLst>
              <a:ext uri="{FF2B5EF4-FFF2-40B4-BE49-F238E27FC236}">
                <a16:creationId xmlns:a16="http://schemas.microsoft.com/office/drawing/2014/main" id="{CA93872E-2861-4358-212F-49F01DBD0EF5}"/>
              </a:ext>
            </a:extLst>
          </p:cNvPr>
          <p:cNvPicPr>
            <a:picLocks noChangeAspect="1"/>
          </p:cNvPicPr>
          <p:nvPr/>
        </p:nvPicPr>
        <p:blipFill>
          <a:blip r:embed="rId2"/>
          <a:stretch>
            <a:fillRect/>
          </a:stretch>
        </p:blipFill>
        <p:spPr>
          <a:xfrm>
            <a:off x="693531" y="1787463"/>
            <a:ext cx="5846416" cy="3523820"/>
          </a:xfrm>
          <a:prstGeom prst="rect">
            <a:avLst/>
          </a:prstGeom>
        </p:spPr>
      </p:pic>
    </p:spTree>
    <p:extLst>
      <p:ext uri="{BB962C8B-B14F-4D97-AF65-F5344CB8AC3E}">
        <p14:creationId xmlns:p14="http://schemas.microsoft.com/office/powerpoint/2010/main" val="152356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C680-4561-27F5-867F-670A9F2164E1}"/>
              </a:ext>
            </a:extLst>
          </p:cNvPr>
          <p:cNvSpPr>
            <a:spLocks noGrp="1"/>
          </p:cNvSpPr>
          <p:nvPr>
            <p:ph type="title"/>
          </p:nvPr>
        </p:nvSpPr>
        <p:spPr/>
        <p:txBody>
          <a:bodyPr/>
          <a:lstStyle/>
          <a:p>
            <a:pPr algn="ctr"/>
            <a:r>
              <a:rPr lang="en-AU" sz="3200" dirty="0">
                <a:latin typeface="IBM Plex Sans SemiBold"/>
                <a:cs typeface="Calibri"/>
              </a:rPr>
              <a:t>Grocery costs are linearly  proportional to the amount of food consumed</a:t>
            </a:r>
          </a:p>
        </p:txBody>
      </p:sp>
      <p:graphicFrame>
        <p:nvGraphicFramePr>
          <p:cNvPr id="7" name="Content Placeholder 6">
            <a:extLst>
              <a:ext uri="{FF2B5EF4-FFF2-40B4-BE49-F238E27FC236}">
                <a16:creationId xmlns:a16="http://schemas.microsoft.com/office/drawing/2014/main" id="{724860BD-A787-C320-4138-FE9A38C0F46C}"/>
              </a:ext>
            </a:extLst>
          </p:cNvPr>
          <p:cNvGraphicFramePr>
            <a:graphicFrameLocks noGrp="1"/>
          </p:cNvGraphicFramePr>
          <p:nvPr>
            <p:ph sz="quarter" idx="13"/>
            <p:extLst>
              <p:ext uri="{D42A27DB-BD31-4B8C-83A1-F6EECF244321}">
                <p14:modId xmlns:p14="http://schemas.microsoft.com/office/powerpoint/2010/main" val="3420206166"/>
              </p:ext>
            </p:extLst>
          </p:nvPr>
        </p:nvGraphicFramePr>
        <p:xfrm>
          <a:off x="573982" y="2370898"/>
          <a:ext cx="6215868" cy="2776286"/>
        </p:xfrm>
        <a:graphic>
          <a:graphicData uri="http://schemas.openxmlformats.org/drawingml/2006/table">
            <a:tbl>
              <a:tblPr firstRow="1" firstCol="1" bandRow="1">
                <a:tableStyleId>{5C22544A-7EE6-4342-B048-85BDC9FD1C3A}</a:tableStyleId>
              </a:tblPr>
              <a:tblGrid>
                <a:gridCol w="2071956">
                  <a:extLst>
                    <a:ext uri="{9D8B030D-6E8A-4147-A177-3AD203B41FA5}">
                      <a16:colId xmlns:a16="http://schemas.microsoft.com/office/drawing/2014/main" val="2990189210"/>
                    </a:ext>
                  </a:extLst>
                </a:gridCol>
                <a:gridCol w="2071956">
                  <a:extLst>
                    <a:ext uri="{9D8B030D-6E8A-4147-A177-3AD203B41FA5}">
                      <a16:colId xmlns:a16="http://schemas.microsoft.com/office/drawing/2014/main" val="3750377618"/>
                    </a:ext>
                  </a:extLst>
                </a:gridCol>
                <a:gridCol w="2071956">
                  <a:extLst>
                    <a:ext uri="{9D8B030D-6E8A-4147-A177-3AD203B41FA5}">
                      <a16:colId xmlns:a16="http://schemas.microsoft.com/office/drawing/2014/main" val="2371834562"/>
                    </a:ext>
                  </a:extLst>
                </a:gridCol>
              </a:tblGrid>
              <a:tr h="717622">
                <a:tc>
                  <a:txBody>
                    <a:bodyPr/>
                    <a:lstStyle/>
                    <a:p>
                      <a:pPr algn="ctr">
                        <a:lnSpc>
                          <a:spcPct val="107000"/>
                        </a:lnSpc>
                        <a:spcAft>
                          <a:spcPts val="800"/>
                        </a:spcAft>
                      </a:pPr>
                      <a:r>
                        <a:rPr lang="en-AU" sz="1600">
                          <a:effectLst/>
                        </a:rPr>
                        <a:t>Household type</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nchor="ctr"/>
                </a:tc>
                <a:tc>
                  <a:txBody>
                    <a:bodyPr/>
                    <a:lstStyle/>
                    <a:p>
                      <a:pPr algn="ctr">
                        <a:lnSpc>
                          <a:spcPct val="107000"/>
                        </a:lnSpc>
                        <a:spcAft>
                          <a:spcPts val="800"/>
                        </a:spcAft>
                      </a:pPr>
                      <a:r>
                        <a:rPr lang="en-AU" sz="1600">
                          <a:effectLst/>
                        </a:rPr>
                        <a:t>Household size example</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nchor="ctr"/>
                </a:tc>
                <a:tc>
                  <a:txBody>
                    <a:bodyPr/>
                    <a:lstStyle/>
                    <a:p>
                      <a:pPr algn="ctr">
                        <a:lnSpc>
                          <a:spcPct val="107000"/>
                        </a:lnSpc>
                        <a:spcAft>
                          <a:spcPts val="800"/>
                        </a:spcAft>
                      </a:pPr>
                      <a:r>
                        <a:rPr lang="en-AU" sz="1600">
                          <a:effectLst/>
                        </a:rPr>
                        <a:t>Average cost of groceries per week</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nchor="ctr"/>
                </a:tc>
                <a:extLst>
                  <a:ext uri="{0D108BD9-81ED-4DB2-BD59-A6C34878D82A}">
                    <a16:rowId xmlns:a16="http://schemas.microsoft.com/office/drawing/2014/main" val="3652115041"/>
                  </a:ext>
                </a:extLst>
              </a:tr>
              <a:tr h="438961">
                <a:tc>
                  <a:txBody>
                    <a:bodyPr/>
                    <a:lstStyle/>
                    <a:p>
                      <a:pPr fontAlgn="base">
                        <a:lnSpc>
                          <a:spcPct val="107000"/>
                        </a:lnSpc>
                        <a:spcAft>
                          <a:spcPts val="800"/>
                        </a:spcAft>
                      </a:pPr>
                      <a:r>
                        <a:rPr lang="en-AU" sz="1600">
                          <a:effectLst/>
                        </a:rPr>
                        <a:t>Single person</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tc>
                  <a:txBody>
                    <a:bodyPr/>
                    <a:lstStyle/>
                    <a:p>
                      <a:pPr fontAlgn="base">
                        <a:lnSpc>
                          <a:spcPct val="107000"/>
                        </a:lnSpc>
                        <a:spcAft>
                          <a:spcPts val="800"/>
                        </a:spcAft>
                      </a:pPr>
                      <a:r>
                        <a:rPr lang="en-AU" sz="1800">
                          <a:effectLst/>
                        </a:rPr>
                        <a:t>1 person</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tc>
                  <a:txBody>
                    <a:bodyPr/>
                    <a:lstStyle/>
                    <a:p>
                      <a:pPr fontAlgn="base">
                        <a:lnSpc>
                          <a:spcPct val="107000"/>
                        </a:lnSpc>
                        <a:spcAft>
                          <a:spcPts val="800"/>
                        </a:spcAft>
                      </a:pPr>
                      <a:r>
                        <a:rPr lang="en-AU" sz="1800">
                          <a:effectLst/>
                        </a:rPr>
                        <a:t>$155</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extLst>
                  <a:ext uri="{0D108BD9-81ED-4DB2-BD59-A6C34878D82A}">
                    <a16:rowId xmlns:a16="http://schemas.microsoft.com/office/drawing/2014/main" val="1647741279"/>
                  </a:ext>
                </a:extLst>
              </a:tr>
              <a:tr h="438961">
                <a:tc>
                  <a:txBody>
                    <a:bodyPr/>
                    <a:lstStyle/>
                    <a:p>
                      <a:pPr fontAlgn="base">
                        <a:lnSpc>
                          <a:spcPct val="107000"/>
                        </a:lnSpc>
                        <a:spcAft>
                          <a:spcPts val="800"/>
                        </a:spcAft>
                      </a:pPr>
                      <a:r>
                        <a:rPr lang="en-AU" sz="1600">
                          <a:effectLst/>
                        </a:rPr>
                        <a:t>Couple only</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tc>
                  <a:txBody>
                    <a:bodyPr/>
                    <a:lstStyle/>
                    <a:p>
                      <a:pPr fontAlgn="base">
                        <a:lnSpc>
                          <a:spcPct val="107000"/>
                        </a:lnSpc>
                        <a:spcAft>
                          <a:spcPts val="800"/>
                        </a:spcAft>
                      </a:pPr>
                      <a:r>
                        <a:rPr lang="en-AU" sz="1800">
                          <a:effectLst/>
                        </a:rPr>
                        <a:t>2 people</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tc>
                  <a:txBody>
                    <a:bodyPr/>
                    <a:lstStyle/>
                    <a:p>
                      <a:pPr fontAlgn="base">
                        <a:lnSpc>
                          <a:spcPct val="107000"/>
                        </a:lnSpc>
                        <a:spcAft>
                          <a:spcPts val="800"/>
                        </a:spcAft>
                      </a:pPr>
                      <a:r>
                        <a:rPr lang="en-AU" sz="1800">
                          <a:effectLst/>
                        </a:rPr>
                        <a:t>$331</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extLst>
                  <a:ext uri="{0D108BD9-81ED-4DB2-BD59-A6C34878D82A}">
                    <a16:rowId xmlns:a16="http://schemas.microsoft.com/office/drawing/2014/main" val="577760009"/>
                  </a:ext>
                </a:extLst>
              </a:tr>
              <a:tr h="662112">
                <a:tc>
                  <a:txBody>
                    <a:bodyPr/>
                    <a:lstStyle/>
                    <a:p>
                      <a:pPr fontAlgn="base">
                        <a:lnSpc>
                          <a:spcPct val="107000"/>
                        </a:lnSpc>
                        <a:spcAft>
                          <a:spcPts val="800"/>
                        </a:spcAft>
                      </a:pPr>
                      <a:r>
                        <a:rPr lang="en-AU" sz="1600">
                          <a:effectLst/>
                        </a:rPr>
                        <a:t>Single parent with children</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tc>
                  <a:txBody>
                    <a:bodyPr/>
                    <a:lstStyle/>
                    <a:p>
                      <a:pPr fontAlgn="base">
                        <a:lnSpc>
                          <a:spcPct val="107000"/>
                        </a:lnSpc>
                        <a:spcAft>
                          <a:spcPts val="800"/>
                        </a:spcAft>
                      </a:pPr>
                      <a:r>
                        <a:rPr lang="en-AU" sz="1800">
                          <a:effectLst/>
                        </a:rPr>
                        <a:t>2-3 people</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tc>
                  <a:txBody>
                    <a:bodyPr/>
                    <a:lstStyle/>
                    <a:p>
                      <a:pPr fontAlgn="base">
                        <a:lnSpc>
                          <a:spcPct val="107000"/>
                        </a:lnSpc>
                        <a:spcAft>
                          <a:spcPts val="800"/>
                        </a:spcAft>
                      </a:pPr>
                      <a:r>
                        <a:rPr lang="en-AU" sz="1800">
                          <a:effectLst/>
                        </a:rPr>
                        <a:t>$293</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extLst>
                  <a:ext uri="{0D108BD9-81ED-4DB2-BD59-A6C34878D82A}">
                    <a16:rowId xmlns:a16="http://schemas.microsoft.com/office/drawing/2014/main" val="838792052"/>
                  </a:ext>
                </a:extLst>
              </a:tr>
              <a:tr h="438961">
                <a:tc>
                  <a:txBody>
                    <a:bodyPr/>
                    <a:lstStyle/>
                    <a:p>
                      <a:pPr fontAlgn="base">
                        <a:lnSpc>
                          <a:spcPct val="107000"/>
                        </a:lnSpc>
                        <a:spcAft>
                          <a:spcPts val="800"/>
                        </a:spcAft>
                      </a:pPr>
                      <a:r>
                        <a:rPr lang="en-AU" sz="1600">
                          <a:effectLst/>
                        </a:rPr>
                        <a:t>Couple with children</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tc>
                  <a:txBody>
                    <a:bodyPr/>
                    <a:lstStyle/>
                    <a:p>
                      <a:pPr fontAlgn="base">
                        <a:lnSpc>
                          <a:spcPct val="107000"/>
                        </a:lnSpc>
                        <a:spcAft>
                          <a:spcPts val="800"/>
                        </a:spcAft>
                      </a:pPr>
                      <a:r>
                        <a:rPr lang="en-AU" sz="1800">
                          <a:effectLst/>
                        </a:rPr>
                        <a:t>4 people</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tc>
                  <a:txBody>
                    <a:bodyPr/>
                    <a:lstStyle/>
                    <a:p>
                      <a:pPr fontAlgn="base">
                        <a:lnSpc>
                          <a:spcPct val="107000"/>
                        </a:lnSpc>
                        <a:spcAft>
                          <a:spcPts val="800"/>
                        </a:spcAft>
                      </a:pPr>
                      <a:r>
                        <a:rPr lang="en-AU" sz="1800">
                          <a:effectLst/>
                        </a:rPr>
                        <a:t>$478</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85725" marB="85725" anchor="ctr"/>
                </a:tc>
                <a:extLst>
                  <a:ext uri="{0D108BD9-81ED-4DB2-BD59-A6C34878D82A}">
                    <a16:rowId xmlns:a16="http://schemas.microsoft.com/office/drawing/2014/main" val="882517062"/>
                  </a:ext>
                </a:extLst>
              </a:tr>
            </a:tbl>
          </a:graphicData>
        </a:graphic>
      </p:graphicFrame>
      <p:sp>
        <p:nvSpPr>
          <p:cNvPr id="4" name="Date Placeholder 3">
            <a:extLst>
              <a:ext uri="{FF2B5EF4-FFF2-40B4-BE49-F238E27FC236}">
                <a16:creationId xmlns:a16="http://schemas.microsoft.com/office/drawing/2014/main" id="{783F2C9E-833D-488A-F17D-FE359D47DA50}"/>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5F267200-7D94-BF54-52F5-4AEB6F174B2D}"/>
              </a:ext>
            </a:extLst>
          </p:cNvPr>
          <p:cNvSpPr>
            <a:spLocks noGrp="1"/>
          </p:cNvSpPr>
          <p:nvPr>
            <p:ph type="sldNum" sz="quarter" idx="16"/>
          </p:nvPr>
        </p:nvSpPr>
        <p:spPr/>
        <p:txBody>
          <a:bodyPr/>
          <a:lstStyle/>
          <a:p>
            <a:fld id="{D1401232-61CC-F744-B74D-BF4885D636FB}" type="slidenum">
              <a:rPr lang="en-US" smtClean="0"/>
              <a:pPr/>
              <a:t>5</a:t>
            </a:fld>
            <a:endParaRPr lang="en-US"/>
          </a:p>
        </p:txBody>
      </p:sp>
      <p:sp>
        <p:nvSpPr>
          <p:cNvPr id="8" name="TextBox 7">
            <a:extLst>
              <a:ext uri="{FF2B5EF4-FFF2-40B4-BE49-F238E27FC236}">
                <a16:creationId xmlns:a16="http://schemas.microsoft.com/office/drawing/2014/main" id="{54E939D7-32CF-0AC5-23AE-78F1EA81E559}"/>
              </a:ext>
            </a:extLst>
          </p:cNvPr>
          <p:cNvSpPr txBox="1"/>
          <p:nvPr/>
        </p:nvSpPr>
        <p:spPr>
          <a:xfrm>
            <a:off x="1420174" y="1716067"/>
            <a:ext cx="4777484" cy="461665"/>
          </a:xfrm>
          <a:prstGeom prst="rect">
            <a:avLst/>
          </a:prstGeom>
          <a:noFill/>
        </p:spPr>
        <p:txBody>
          <a:bodyPr wrap="square" rtlCol="0">
            <a:spAutoFit/>
          </a:bodyPr>
          <a:lstStyle/>
          <a:p>
            <a:r>
              <a:rPr lang="en-AU" sz="2400"/>
              <a:t>Grocery costs by household type</a:t>
            </a:r>
          </a:p>
        </p:txBody>
      </p:sp>
      <p:sp>
        <p:nvSpPr>
          <p:cNvPr id="6" name="TextBox 5">
            <a:extLst>
              <a:ext uri="{FF2B5EF4-FFF2-40B4-BE49-F238E27FC236}">
                <a16:creationId xmlns:a16="http://schemas.microsoft.com/office/drawing/2014/main" id="{85616D88-A956-ED71-CA05-D4486CC8AE9A}"/>
              </a:ext>
            </a:extLst>
          </p:cNvPr>
          <p:cNvSpPr txBox="1"/>
          <p:nvPr/>
        </p:nvSpPr>
        <p:spPr>
          <a:xfrm>
            <a:off x="573982" y="5476378"/>
            <a:ext cx="6464595" cy="646331"/>
          </a:xfrm>
          <a:prstGeom prst="rect">
            <a:avLst/>
          </a:prstGeom>
          <a:noFill/>
        </p:spPr>
        <p:txBody>
          <a:bodyPr wrap="square" rtlCol="0">
            <a:spAutoFit/>
          </a:bodyPr>
          <a:lstStyle/>
          <a:p>
            <a:r>
              <a:rPr lang="en-AU">
                <a:hlinkClick r:id="rId3"/>
              </a:rPr>
              <a:t>Source: </a:t>
            </a:r>
            <a:r>
              <a:rPr lang="en-AU" sz="1800">
                <a:hlinkClick r:id="rId3"/>
              </a:rPr>
              <a:t>Average cost of groceries per month - 2022 | Finder</a:t>
            </a:r>
            <a:endParaRPr lang="en-AU" sz="1800"/>
          </a:p>
          <a:p>
            <a:endParaRPr lang="en-AU"/>
          </a:p>
        </p:txBody>
      </p:sp>
      <p:sp>
        <p:nvSpPr>
          <p:cNvPr id="14" name="TextBox 13">
            <a:extLst>
              <a:ext uri="{FF2B5EF4-FFF2-40B4-BE49-F238E27FC236}">
                <a16:creationId xmlns:a16="http://schemas.microsoft.com/office/drawing/2014/main" id="{3124B753-16DA-0D07-DA82-899CB115D0AE}"/>
              </a:ext>
            </a:extLst>
          </p:cNvPr>
          <p:cNvSpPr txBox="1"/>
          <p:nvPr/>
        </p:nvSpPr>
        <p:spPr>
          <a:xfrm>
            <a:off x="6909238" y="1718299"/>
            <a:ext cx="4689844" cy="5016758"/>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AU" sz="1600">
                <a:solidFill>
                  <a:schemeClr val="accent1"/>
                </a:solidFill>
                <a:latin typeface="Segoe UI"/>
                <a:cs typeface="Segoe UI"/>
              </a:rPr>
              <a:t>Food costs tend to </a:t>
            </a:r>
            <a:r>
              <a:rPr lang="en-AU" sz="1600">
                <a:solidFill>
                  <a:schemeClr val="accent2"/>
                </a:solidFill>
                <a:latin typeface="Segoe UI"/>
                <a:cs typeface="Segoe UI"/>
              </a:rPr>
              <a:t>scale linearly</a:t>
            </a:r>
            <a:r>
              <a:rPr lang="en-AU" sz="1600">
                <a:solidFill>
                  <a:schemeClr val="accent1"/>
                </a:solidFill>
                <a:latin typeface="Segoe UI"/>
                <a:cs typeface="Segoe UI"/>
              </a:rPr>
              <a:t>. If you purchase twice as much food, you will pay approximately twice as much in most cases. This is unlike some expenses like rent or energy bills which tends to decrease on a per person basis for larger households.</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With</a:t>
            </a:r>
            <a:r>
              <a:rPr lang="en-AU" sz="1600">
                <a:solidFill>
                  <a:schemeClr val="accent2"/>
                </a:solidFill>
                <a:latin typeface="Segoe UI"/>
                <a:cs typeface="Segoe UI"/>
              </a:rPr>
              <a:t> linear costs like food, households with lower per person income are more vulnerable </a:t>
            </a:r>
            <a:r>
              <a:rPr lang="en-AU" sz="1600">
                <a:solidFill>
                  <a:schemeClr val="accent1"/>
                </a:solidFill>
                <a:latin typeface="Segoe UI"/>
                <a:cs typeface="Segoe UI"/>
              </a:rPr>
              <a:t>such as large households.</a:t>
            </a: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Food costs in NSW were on average </a:t>
            </a:r>
            <a:r>
              <a:rPr lang="en-AU" sz="1600">
                <a:solidFill>
                  <a:schemeClr val="accent2"/>
                </a:solidFill>
                <a:latin typeface="Segoe UI"/>
                <a:cs typeface="Segoe UI"/>
              </a:rPr>
              <a:t>$161 per person</a:t>
            </a:r>
            <a:r>
              <a:rPr lang="en-AU" sz="1600">
                <a:solidFill>
                  <a:schemeClr val="accent1"/>
                </a:solidFill>
                <a:latin typeface="Segoe UI"/>
                <a:cs typeface="Segoe UI"/>
              </a:rPr>
              <a:t>.</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Between March 2022 and March 2023, </a:t>
            </a:r>
            <a:r>
              <a:rPr lang="en-AU" sz="1600">
                <a:solidFill>
                  <a:schemeClr val="accent2"/>
                </a:solidFill>
                <a:latin typeface="Segoe UI"/>
                <a:cs typeface="Segoe UI"/>
              </a:rPr>
              <a:t>vegetables saw an inflation rate of 12.7% and beef 12.1%</a:t>
            </a:r>
            <a:r>
              <a:rPr lang="en-AU" sz="1600">
                <a:solidFill>
                  <a:schemeClr val="accent1"/>
                </a:solidFill>
                <a:latin typeface="Segoe UI"/>
                <a:cs typeface="Segoe UI"/>
              </a:rPr>
              <a:t>  according to the ABS consumer price index.</a:t>
            </a:r>
          </a:p>
          <a:p>
            <a:pPr marL="285750" indent="-285750">
              <a:buFont typeface="Arial" panose="020B0604020202020204" pitchFamily="34" charset="0"/>
              <a:buChar char="•"/>
            </a:pPr>
            <a:endParaRPr lang="en-AU" sz="1600">
              <a:solidFill>
                <a:schemeClr val="accent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1832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C680-4561-27F5-867F-670A9F2164E1}"/>
              </a:ext>
            </a:extLst>
          </p:cNvPr>
          <p:cNvSpPr>
            <a:spLocks noGrp="1"/>
          </p:cNvSpPr>
          <p:nvPr>
            <p:ph type="title"/>
          </p:nvPr>
        </p:nvSpPr>
        <p:spPr/>
        <p:txBody>
          <a:bodyPr/>
          <a:lstStyle/>
          <a:p>
            <a:pPr algn="ctr"/>
            <a:r>
              <a:rPr lang="en-AU" sz="3200" dirty="0">
                <a:latin typeface="IBM Plex Sans SemiBold"/>
                <a:cs typeface="Calibri"/>
              </a:rPr>
              <a:t>Grocery costs are directly proportional to the amount of food consumed</a:t>
            </a:r>
          </a:p>
        </p:txBody>
      </p:sp>
      <p:sp>
        <p:nvSpPr>
          <p:cNvPr id="4" name="Date Placeholder 3">
            <a:extLst>
              <a:ext uri="{FF2B5EF4-FFF2-40B4-BE49-F238E27FC236}">
                <a16:creationId xmlns:a16="http://schemas.microsoft.com/office/drawing/2014/main" id="{783F2C9E-833D-488A-F17D-FE359D47DA50}"/>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5F267200-7D94-BF54-52F5-4AEB6F174B2D}"/>
              </a:ext>
            </a:extLst>
          </p:cNvPr>
          <p:cNvSpPr>
            <a:spLocks noGrp="1"/>
          </p:cNvSpPr>
          <p:nvPr>
            <p:ph type="sldNum" sz="quarter" idx="16"/>
          </p:nvPr>
        </p:nvSpPr>
        <p:spPr/>
        <p:txBody>
          <a:bodyPr/>
          <a:lstStyle/>
          <a:p>
            <a:fld id="{D1401232-61CC-F744-B74D-BF4885D636FB}" type="slidenum">
              <a:rPr lang="en-US" smtClean="0"/>
              <a:pPr/>
              <a:t>6</a:t>
            </a:fld>
            <a:endParaRPr lang="en-US"/>
          </a:p>
        </p:txBody>
      </p:sp>
      <p:sp>
        <p:nvSpPr>
          <p:cNvPr id="10" name="TextBox 9">
            <a:extLst>
              <a:ext uri="{FF2B5EF4-FFF2-40B4-BE49-F238E27FC236}">
                <a16:creationId xmlns:a16="http://schemas.microsoft.com/office/drawing/2014/main" id="{F215B6EC-E4B1-7657-2B70-6903C8A17402}"/>
              </a:ext>
            </a:extLst>
          </p:cNvPr>
          <p:cNvSpPr txBox="1"/>
          <p:nvPr/>
        </p:nvSpPr>
        <p:spPr>
          <a:xfrm>
            <a:off x="762000" y="4621724"/>
            <a:ext cx="5074290" cy="646331"/>
          </a:xfrm>
          <a:prstGeom prst="rect">
            <a:avLst/>
          </a:prstGeom>
          <a:noFill/>
        </p:spPr>
        <p:txBody>
          <a:bodyPr wrap="square" rtlCol="0">
            <a:spAutoFit/>
          </a:bodyPr>
          <a:lstStyle/>
          <a:p>
            <a:r>
              <a:rPr lang="en-AU" b="0" i="0">
                <a:solidFill>
                  <a:schemeClr val="accent1"/>
                </a:solidFill>
                <a:effectLst/>
                <a:latin typeface="-apple-system"/>
              </a:rPr>
              <a:t>'Typical family' (44-year-old male and female, 18-year-old female, 8-year-old male)</a:t>
            </a:r>
            <a:endParaRPr lang="en-AU">
              <a:solidFill>
                <a:schemeClr val="accent1"/>
              </a:solidFill>
            </a:endParaRPr>
          </a:p>
        </p:txBody>
      </p:sp>
      <p:sp>
        <p:nvSpPr>
          <p:cNvPr id="11" name="TextBox 10">
            <a:extLst>
              <a:ext uri="{FF2B5EF4-FFF2-40B4-BE49-F238E27FC236}">
                <a16:creationId xmlns:a16="http://schemas.microsoft.com/office/drawing/2014/main" id="{865C5788-CB18-3A52-CEDE-A1DE91519A2A}"/>
              </a:ext>
            </a:extLst>
          </p:cNvPr>
          <p:cNvSpPr txBox="1"/>
          <p:nvPr/>
        </p:nvSpPr>
        <p:spPr>
          <a:xfrm>
            <a:off x="1279207" y="1791683"/>
            <a:ext cx="4982859" cy="461665"/>
          </a:xfrm>
          <a:prstGeom prst="rect">
            <a:avLst/>
          </a:prstGeom>
          <a:noFill/>
        </p:spPr>
        <p:txBody>
          <a:bodyPr wrap="square" rtlCol="0">
            <a:spAutoFit/>
          </a:bodyPr>
          <a:lstStyle/>
          <a:p>
            <a:r>
              <a:rPr lang="en-AU" sz="2400"/>
              <a:t>Grocery costs based on location</a:t>
            </a:r>
          </a:p>
        </p:txBody>
      </p:sp>
      <p:sp>
        <p:nvSpPr>
          <p:cNvPr id="13" name="TextBox 12">
            <a:extLst>
              <a:ext uri="{FF2B5EF4-FFF2-40B4-BE49-F238E27FC236}">
                <a16:creationId xmlns:a16="http://schemas.microsoft.com/office/drawing/2014/main" id="{1BEF9E7E-B874-035A-2BFE-C44DC21E293E}"/>
              </a:ext>
            </a:extLst>
          </p:cNvPr>
          <p:cNvSpPr txBox="1"/>
          <p:nvPr/>
        </p:nvSpPr>
        <p:spPr>
          <a:xfrm>
            <a:off x="7023238" y="2131870"/>
            <a:ext cx="4462302" cy="329320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a:solidFill>
                  <a:schemeClr val="accent1"/>
                </a:solidFill>
                <a:latin typeface="Segoe UI"/>
                <a:cs typeface="Segoe UI"/>
              </a:rPr>
              <a:t>Grocery costs based </a:t>
            </a:r>
            <a:r>
              <a:rPr lang="en-AU" sz="1600">
                <a:solidFill>
                  <a:schemeClr val="accent2"/>
                </a:solidFill>
                <a:latin typeface="Segoe UI"/>
                <a:cs typeface="Segoe UI"/>
              </a:rPr>
              <a:t>on healthy food basket costs at different locations.</a:t>
            </a:r>
            <a:r>
              <a:rPr lang="en-AU" sz="1600">
                <a:latin typeface="Segoe UI"/>
                <a:cs typeface="Segoe UI"/>
              </a:rPr>
              <a:t> </a:t>
            </a:r>
            <a:r>
              <a:rPr lang="en-AU" sz="1600">
                <a:solidFill>
                  <a:schemeClr val="accent1"/>
                </a:solidFill>
                <a:latin typeface="Segoe UI"/>
                <a:cs typeface="Segoe UI"/>
              </a:rPr>
              <a:t>Healthy food basket is made using the number of calories and nutrients a family type would need. The research was done in SA, it wasn't available for NSW.</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Typically, the same healthy food basket costed about </a:t>
            </a:r>
            <a:r>
              <a:rPr lang="en-AU" sz="1600">
                <a:solidFill>
                  <a:schemeClr val="accent2"/>
                </a:solidFill>
                <a:latin typeface="Segoe UI"/>
                <a:cs typeface="Segoe UI"/>
              </a:rPr>
              <a:t>6% more in rural places</a:t>
            </a:r>
            <a:r>
              <a:rPr lang="en-AU" sz="1600">
                <a:solidFill>
                  <a:schemeClr val="accent1"/>
                </a:solidFill>
                <a:latin typeface="Segoe UI"/>
                <a:cs typeface="Segoe UI"/>
              </a:rPr>
              <a:t>.</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Age is a major factor in predicting food costs</a:t>
            </a:r>
            <a:r>
              <a:rPr lang="en-AU" sz="1600">
                <a:solidFill>
                  <a:schemeClr val="accent2"/>
                </a:solidFill>
                <a:latin typeface="Segoe UI"/>
                <a:cs typeface="Segoe UI"/>
              </a:rPr>
              <a:t>. Children and elderly people tend to eat less</a:t>
            </a:r>
            <a:r>
              <a:rPr lang="en-AU" sz="1600">
                <a:solidFill>
                  <a:schemeClr val="accent1"/>
                </a:solidFill>
                <a:latin typeface="Segoe UI"/>
                <a:cs typeface="Segoe UI"/>
              </a:rPr>
              <a:t>.</a:t>
            </a:r>
          </a:p>
        </p:txBody>
      </p:sp>
      <p:graphicFrame>
        <p:nvGraphicFramePr>
          <p:cNvPr id="14" name="Table 14">
            <a:extLst>
              <a:ext uri="{FF2B5EF4-FFF2-40B4-BE49-F238E27FC236}">
                <a16:creationId xmlns:a16="http://schemas.microsoft.com/office/drawing/2014/main" id="{BE7E025B-829B-3AAB-755A-08A919C652F8}"/>
              </a:ext>
            </a:extLst>
          </p:cNvPr>
          <p:cNvGraphicFramePr>
            <a:graphicFrameLocks noGrp="1"/>
          </p:cNvGraphicFramePr>
          <p:nvPr>
            <p:extLst>
              <p:ext uri="{D42A27DB-BD31-4B8C-83A1-F6EECF244321}">
                <p14:modId xmlns:p14="http://schemas.microsoft.com/office/powerpoint/2010/main" val="2416286803"/>
              </p:ext>
            </p:extLst>
          </p:nvPr>
        </p:nvGraphicFramePr>
        <p:xfrm>
          <a:off x="828261" y="2281382"/>
          <a:ext cx="5074290" cy="2277428"/>
        </p:xfrm>
        <a:graphic>
          <a:graphicData uri="http://schemas.openxmlformats.org/drawingml/2006/table">
            <a:tbl>
              <a:tblPr firstRow="1" bandRow="1">
                <a:tableStyleId>{5C22544A-7EE6-4342-B048-85BDC9FD1C3A}</a:tableStyleId>
              </a:tblPr>
              <a:tblGrid>
                <a:gridCol w="1691430">
                  <a:extLst>
                    <a:ext uri="{9D8B030D-6E8A-4147-A177-3AD203B41FA5}">
                      <a16:colId xmlns:a16="http://schemas.microsoft.com/office/drawing/2014/main" val="2742086347"/>
                    </a:ext>
                  </a:extLst>
                </a:gridCol>
                <a:gridCol w="1691430">
                  <a:extLst>
                    <a:ext uri="{9D8B030D-6E8A-4147-A177-3AD203B41FA5}">
                      <a16:colId xmlns:a16="http://schemas.microsoft.com/office/drawing/2014/main" val="2850809423"/>
                    </a:ext>
                  </a:extLst>
                </a:gridCol>
                <a:gridCol w="1691430">
                  <a:extLst>
                    <a:ext uri="{9D8B030D-6E8A-4147-A177-3AD203B41FA5}">
                      <a16:colId xmlns:a16="http://schemas.microsoft.com/office/drawing/2014/main" val="2722881391"/>
                    </a:ext>
                  </a:extLst>
                </a:gridCol>
              </a:tblGrid>
              <a:tr h="409337">
                <a:tc>
                  <a:txBody>
                    <a:bodyPr/>
                    <a:lstStyle/>
                    <a:p>
                      <a:r>
                        <a:rPr lang="en-AU"/>
                        <a:t>Family Type</a:t>
                      </a:r>
                    </a:p>
                  </a:txBody>
                  <a:tcPr/>
                </a:tc>
                <a:tc>
                  <a:txBody>
                    <a:bodyPr/>
                    <a:lstStyle/>
                    <a:p>
                      <a:r>
                        <a:rPr lang="en-AU"/>
                        <a:t>Metro</a:t>
                      </a:r>
                    </a:p>
                  </a:txBody>
                  <a:tcPr/>
                </a:tc>
                <a:tc>
                  <a:txBody>
                    <a:bodyPr/>
                    <a:lstStyle/>
                    <a:p>
                      <a:r>
                        <a:rPr lang="en-AU"/>
                        <a:t>Rural</a:t>
                      </a:r>
                    </a:p>
                  </a:txBody>
                  <a:tcPr/>
                </a:tc>
                <a:extLst>
                  <a:ext uri="{0D108BD9-81ED-4DB2-BD59-A6C34878D82A}">
                    <a16:rowId xmlns:a16="http://schemas.microsoft.com/office/drawing/2014/main" val="3521193922"/>
                  </a:ext>
                </a:extLst>
              </a:tr>
              <a:tr h="409337">
                <a:tc>
                  <a:txBody>
                    <a:bodyPr/>
                    <a:lstStyle/>
                    <a:p>
                      <a:r>
                        <a:rPr lang="en-AU"/>
                        <a:t>Typical</a:t>
                      </a:r>
                    </a:p>
                  </a:txBody>
                  <a:tcPr/>
                </a:tc>
                <a:tc>
                  <a:txBody>
                    <a:bodyPr/>
                    <a:lstStyle/>
                    <a:p>
                      <a:r>
                        <a:rPr lang="en-AU"/>
                        <a:t>$425</a:t>
                      </a:r>
                    </a:p>
                  </a:txBody>
                  <a:tcPr/>
                </a:tc>
                <a:tc>
                  <a:txBody>
                    <a:bodyPr/>
                    <a:lstStyle/>
                    <a:p>
                      <a:r>
                        <a:rPr lang="en-AU"/>
                        <a:t>$450</a:t>
                      </a:r>
                    </a:p>
                  </a:txBody>
                  <a:tcPr/>
                </a:tc>
                <a:extLst>
                  <a:ext uri="{0D108BD9-81ED-4DB2-BD59-A6C34878D82A}">
                    <a16:rowId xmlns:a16="http://schemas.microsoft.com/office/drawing/2014/main" val="3504924118"/>
                  </a:ext>
                </a:extLst>
              </a:tr>
              <a:tr h="409337">
                <a:tc>
                  <a:txBody>
                    <a:bodyPr/>
                    <a:lstStyle/>
                    <a:p>
                      <a:r>
                        <a:rPr lang="en-AU"/>
                        <a:t>Single parent</a:t>
                      </a:r>
                    </a:p>
                  </a:txBody>
                  <a:tcPr/>
                </a:tc>
                <a:tc>
                  <a:txBody>
                    <a:bodyPr/>
                    <a:lstStyle/>
                    <a:p>
                      <a:r>
                        <a:rPr lang="en-AU"/>
                        <a:t>$292</a:t>
                      </a:r>
                    </a:p>
                  </a:txBody>
                  <a:tcPr/>
                </a:tc>
                <a:tc>
                  <a:txBody>
                    <a:bodyPr/>
                    <a:lstStyle/>
                    <a:p>
                      <a:r>
                        <a:rPr lang="en-AU"/>
                        <a:t>$307</a:t>
                      </a:r>
                    </a:p>
                  </a:txBody>
                  <a:tcPr/>
                </a:tc>
                <a:extLst>
                  <a:ext uri="{0D108BD9-81ED-4DB2-BD59-A6C34878D82A}">
                    <a16:rowId xmlns:a16="http://schemas.microsoft.com/office/drawing/2014/main" val="1115291337"/>
                  </a:ext>
                </a:extLst>
              </a:tr>
              <a:tr h="409337">
                <a:tc>
                  <a:txBody>
                    <a:bodyPr/>
                    <a:lstStyle/>
                    <a:p>
                      <a:r>
                        <a:rPr lang="en-AU"/>
                        <a:t>Single pensioners</a:t>
                      </a:r>
                    </a:p>
                  </a:txBody>
                  <a:tcPr/>
                </a:tc>
                <a:tc>
                  <a:txBody>
                    <a:bodyPr/>
                    <a:lstStyle/>
                    <a:p>
                      <a:r>
                        <a:rPr lang="en-AU"/>
                        <a:t>$102</a:t>
                      </a:r>
                    </a:p>
                  </a:txBody>
                  <a:tcPr/>
                </a:tc>
                <a:tc>
                  <a:txBody>
                    <a:bodyPr/>
                    <a:lstStyle/>
                    <a:p>
                      <a:r>
                        <a:rPr lang="en-AU"/>
                        <a:t>$108</a:t>
                      </a:r>
                    </a:p>
                  </a:txBody>
                  <a:tcPr/>
                </a:tc>
                <a:extLst>
                  <a:ext uri="{0D108BD9-81ED-4DB2-BD59-A6C34878D82A}">
                    <a16:rowId xmlns:a16="http://schemas.microsoft.com/office/drawing/2014/main" val="386155559"/>
                  </a:ext>
                </a:extLst>
              </a:tr>
              <a:tr h="409337">
                <a:tc>
                  <a:txBody>
                    <a:bodyPr/>
                    <a:lstStyle/>
                    <a:p>
                      <a:r>
                        <a:rPr lang="en-AU"/>
                        <a:t>Single adults</a:t>
                      </a:r>
                    </a:p>
                  </a:txBody>
                  <a:tcPr/>
                </a:tc>
                <a:tc>
                  <a:txBody>
                    <a:bodyPr/>
                    <a:lstStyle/>
                    <a:p>
                      <a:r>
                        <a:rPr lang="en-AU"/>
                        <a:t>$133</a:t>
                      </a:r>
                    </a:p>
                  </a:txBody>
                  <a:tcPr/>
                </a:tc>
                <a:tc>
                  <a:txBody>
                    <a:bodyPr/>
                    <a:lstStyle/>
                    <a:p>
                      <a:r>
                        <a:rPr lang="en-AU"/>
                        <a:t>$142</a:t>
                      </a:r>
                    </a:p>
                  </a:txBody>
                  <a:tcPr/>
                </a:tc>
                <a:extLst>
                  <a:ext uri="{0D108BD9-81ED-4DB2-BD59-A6C34878D82A}">
                    <a16:rowId xmlns:a16="http://schemas.microsoft.com/office/drawing/2014/main" val="1558960290"/>
                  </a:ext>
                </a:extLst>
              </a:tr>
            </a:tbl>
          </a:graphicData>
        </a:graphic>
      </p:graphicFrame>
      <p:sp>
        <p:nvSpPr>
          <p:cNvPr id="15" name="TextBox 14">
            <a:extLst>
              <a:ext uri="{FF2B5EF4-FFF2-40B4-BE49-F238E27FC236}">
                <a16:creationId xmlns:a16="http://schemas.microsoft.com/office/drawing/2014/main" id="{B702B848-DBBB-A424-DA95-DAADF0B98254}"/>
              </a:ext>
            </a:extLst>
          </p:cNvPr>
          <p:cNvSpPr txBox="1"/>
          <p:nvPr/>
        </p:nvSpPr>
        <p:spPr>
          <a:xfrm>
            <a:off x="762702" y="5264709"/>
            <a:ext cx="5772912" cy="369332"/>
          </a:xfrm>
          <a:prstGeom prst="rect">
            <a:avLst/>
          </a:prstGeom>
          <a:noFill/>
        </p:spPr>
        <p:txBody>
          <a:bodyPr wrap="square" rtlCol="0">
            <a:spAutoFit/>
          </a:bodyPr>
          <a:lstStyle/>
          <a:p>
            <a:r>
              <a:rPr lang="en-AU"/>
              <a:t>Source: Rural and remote health research</a:t>
            </a:r>
          </a:p>
        </p:txBody>
      </p:sp>
    </p:spTree>
    <p:extLst>
      <p:ext uri="{BB962C8B-B14F-4D97-AF65-F5344CB8AC3E}">
        <p14:creationId xmlns:p14="http://schemas.microsoft.com/office/powerpoint/2010/main" val="345051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E8CB-6821-C3E5-D81B-5B8BB0E5A5A6}"/>
              </a:ext>
            </a:extLst>
          </p:cNvPr>
          <p:cNvSpPr>
            <a:spLocks noGrp="1"/>
          </p:cNvSpPr>
          <p:nvPr>
            <p:ph type="title"/>
          </p:nvPr>
        </p:nvSpPr>
        <p:spPr/>
        <p:txBody>
          <a:bodyPr/>
          <a:lstStyle/>
          <a:p>
            <a:pPr algn="ctr"/>
            <a:r>
              <a:rPr lang="en-AU" sz="3200" dirty="0">
                <a:latin typeface="IBM Plex Sans SemiBold"/>
                <a:cs typeface="Calibri"/>
              </a:rPr>
              <a:t>Rural and larger households more impacted by food costs</a:t>
            </a:r>
          </a:p>
        </p:txBody>
      </p:sp>
      <p:sp>
        <p:nvSpPr>
          <p:cNvPr id="4" name="Date Placeholder 3">
            <a:extLst>
              <a:ext uri="{FF2B5EF4-FFF2-40B4-BE49-F238E27FC236}">
                <a16:creationId xmlns:a16="http://schemas.microsoft.com/office/drawing/2014/main" id="{1DBCB6DD-71A9-78D7-927D-3265C8150258}"/>
              </a:ext>
            </a:extLst>
          </p:cNvPr>
          <p:cNvSpPr>
            <a:spLocks noGrp="1"/>
          </p:cNvSpPr>
          <p:nvPr>
            <p:ph type="dt" sz="half" idx="14"/>
          </p:nvPr>
        </p:nvSpPr>
        <p:spPr>
          <a:xfrm>
            <a:off x="9816487" y="6479477"/>
            <a:ext cx="1384793" cy="365125"/>
          </a:xfrm>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BB021AD8-92DD-3420-E108-E4F3D16E42D3}"/>
              </a:ext>
            </a:extLst>
          </p:cNvPr>
          <p:cNvSpPr>
            <a:spLocks noGrp="1"/>
          </p:cNvSpPr>
          <p:nvPr>
            <p:ph type="sldNum" sz="quarter" idx="16"/>
          </p:nvPr>
        </p:nvSpPr>
        <p:spPr/>
        <p:txBody>
          <a:bodyPr/>
          <a:lstStyle/>
          <a:p>
            <a:fld id="{D1401232-61CC-F744-B74D-BF4885D636FB}" type="slidenum">
              <a:rPr lang="en-US" smtClean="0"/>
              <a:pPr/>
              <a:t>7</a:t>
            </a:fld>
            <a:endParaRPr lang="en-US"/>
          </a:p>
        </p:txBody>
      </p:sp>
      <p:sp>
        <p:nvSpPr>
          <p:cNvPr id="7" name="TextBox 6">
            <a:extLst>
              <a:ext uri="{FF2B5EF4-FFF2-40B4-BE49-F238E27FC236}">
                <a16:creationId xmlns:a16="http://schemas.microsoft.com/office/drawing/2014/main" id="{1AD589EA-18F5-7750-09F7-D74C74D26B9F}"/>
              </a:ext>
            </a:extLst>
          </p:cNvPr>
          <p:cNvSpPr txBox="1"/>
          <p:nvPr/>
        </p:nvSpPr>
        <p:spPr>
          <a:xfrm>
            <a:off x="7626764" y="1600177"/>
            <a:ext cx="3542972" cy="550920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a:solidFill>
                  <a:schemeClr val="accent1"/>
                </a:solidFill>
                <a:latin typeface="Segoe UI"/>
                <a:cs typeface="Segoe UI"/>
              </a:rPr>
              <a:t>People in </a:t>
            </a:r>
            <a:r>
              <a:rPr lang="en-AU" sz="1600">
                <a:solidFill>
                  <a:schemeClr val="accent2"/>
                </a:solidFill>
                <a:latin typeface="Segoe UI"/>
                <a:cs typeface="Segoe UI"/>
              </a:rPr>
              <a:t>rest of NSW spend a greater percentage  of income </a:t>
            </a:r>
            <a:r>
              <a:rPr lang="en-AU" sz="1600">
                <a:solidFill>
                  <a:schemeClr val="accent1"/>
                </a:solidFill>
                <a:latin typeface="Segoe UI"/>
                <a:cs typeface="Segoe UI"/>
              </a:rPr>
              <a:t>on food. This is due to Sydney having higher income and cheaper food.</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Assumed </a:t>
            </a:r>
            <a:r>
              <a:rPr lang="en-AU" sz="1600">
                <a:solidFill>
                  <a:schemeClr val="accent2"/>
                </a:solidFill>
                <a:latin typeface="Segoe UI"/>
                <a:cs typeface="Segoe UI"/>
              </a:rPr>
              <a:t>every person spent $161 per week </a:t>
            </a:r>
            <a:r>
              <a:rPr lang="en-AU" sz="1600">
                <a:solidFill>
                  <a:schemeClr val="accent1"/>
                </a:solidFill>
                <a:latin typeface="Segoe UI"/>
                <a:cs typeface="Segoe UI"/>
              </a:rPr>
              <a:t>on groceries.</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The</a:t>
            </a:r>
            <a:r>
              <a:rPr lang="en-AU" sz="1600">
                <a:solidFill>
                  <a:schemeClr val="accent2"/>
                </a:solidFill>
                <a:latin typeface="Segoe UI"/>
                <a:cs typeface="Segoe UI"/>
              </a:rPr>
              <a:t> most vulnerable households are large household and one person households</a:t>
            </a:r>
            <a:r>
              <a:rPr lang="en-AU" sz="1600">
                <a:solidFill>
                  <a:schemeClr val="accent1"/>
                </a:solidFill>
                <a:latin typeface="Segoe UI"/>
                <a:cs typeface="Segoe UI"/>
              </a:rPr>
              <a:t>.</a:t>
            </a:r>
            <a:r>
              <a:rPr lang="en-AU" sz="1600">
                <a:solidFill>
                  <a:schemeClr val="accent2"/>
                </a:solidFill>
                <a:latin typeface="Segoe UI"/>
                <a:cs typeface="Segoe UI"/>
              </a:rPr>
              <a:t> </a:t>
            </a:r>
            <a:r>
              <a:rPr lang="en-AU" sz="1600">
                <a:solidFill>
                  <a:schemeClr val="accent1"/>
                </a:solidFill>
                <a:latin typeface="Segoe UI"/>
                <a:cs typeface="Segoe UI"/>
              </a:rPr>
              <a:t>This is due to large households consuming more food. Whereas one person households tend to be low-income households.</a:t>
            </a:r>
          </a:p>
          <a:p>
            <a:pPr marL="285750" indent="-285750">
              <a:buFont typeface="Arial" panose="020B0604020202020204" pitchFamily="34" charset="0"/>
              <a:buChar char="•"/>
            </a:pPr>
            <a:endParaRPr lang="en-AU" sz="160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a:solidFill>
                  <a:schemeClr val="accent1"/>
                </a:solidFill>
                <a:latin typeface="Segoe UI"/>
                <a:cs typeface="Segoe UI"/>
              </a:rPr>
              <a:t>Households that </a:t>
            </a:r>
            <a:r>
              <a:rPr lang="en-AU" sz="1600">
                <a:solidFill>
                  <a:schemeClr val="accent2"/>
                </a:solidFill>
                <a:latin typeface="Segoe UI"/>
                <a:cs typeface="Segoe UI"/>
              </a:rPr>
              <a:t>spend</a:t>
            </a:r>
            <a:r>
              <a:rPr lang="en-AU" sz="1600">
                <a:solidFill>
                  <a:schemeClr val="accent1"/>
                </a:solidFill>
                <a:latin typeface="Segoe UI"/>
                <a:cs typeface="Segoe UI"/>
              </a:rPr>
              <a:t> </a:t>
            </a:r>
            <a:r>
              <a:rPr lang="en-AU" sz="1600">
                <a:solidFill>
                  <a:schemeClr val="accent2"/>
                </a:solidFill>
                <a:latin typeface="Segoe UI"/>
                <a:cs typeface="Segoe UI"/>
              </a:rPr>
              <a:t>bigger portions of their income on food are more at risk. </a:t>
            </a:r>
            <a:endParaRPr lang="en-AU" sz="1600">
              <a:solidFill>
                <a:schemeClr val="accent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AU" sz="160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74156CDF-00EA-2325-CEE1-0B8460D73837}"/>
              </a:ext>
            </a:extLst>
          </p:cNvPr>
          <p:cNvSpPr txBox="1"/>
          <p:nvPr/>
        </p:nvSpPr>
        <p:spPr>
          <a:xfrm>
            <a:off x="1133834" y="5758445"/>
            <a:ext cx="5788555" cy="369332"/>
          </a:xfrm>
          <a:prstGeom prst="rect">
            <a:avLst/>
          </a:prstGeom>
          <a:noFill/>
        </p:spPr>
        <p:txBody>
          <a:bodyPr wrap="square">
            <a:spAutoFit/>
          </a:bodyPr>
          <a:lstStyle/>
          <a:p>
            <a:r>
              <a:rPr lang="en-AU" sz="1800"/>
              <a:t>Source: Average cost of groceries per month - 2022 | Finder</a:t>
            </a:r>
          </a:p>
        </p:txBody>
      </p:sp>
      <p:sp>
        <p:nvSpPr>
          <p:cNvPr id="11" name="TextBox 10">
            <a:extLst>
              <a:ext uri="{FF2B5EF4-FFF2-40B4-BE49-F238E27FC236}">
                <a16:creationId xmlns:a16="http://schemas.microsoft.com/office/drawing/2014/main" id="{80E4FEED-DE0E-C2B6-22C1-AD7F70DA1A42}"/>
              </a:ext>
            </a:extLst>
          </p:cNvPr>
          <p:cNvSpPr txBox="1"/>
          <p:nvPr/>
        </p:nvSpPr>
        <p:spPr>
          <a:xfrm>
            <a:off x="758356" y="5445344"/>
            <a:ext cx="6553300" cy="369332"/>
          </a:xfrm>
          <a:prstGeom prst="rect">
            <a:avLst/>
          </a:prstGeom>
          <a:noFill/>
        </p:spPr>
        <p:txBody>
          <a:bodyPr wrap="square">
            <a:spAutoFit/>
          </a:bodyPr>
          <a:lstStyle/>
          <a:p>
            <a:r>
              <a:rPr lang="en-AU"/>
              <a:t>Source: ABS Table builder 2021 census of population and housing </a:t>
            </a:r>
          </a:p>
        </p:txBody>
      </p:sp>
      <p:pic>
        <p:nvPicPr>
          <p:cNvPr id="9" name="Picture 11" descr="Chart, bar chart&#10;&#10;Description automatically generated">
            <a:extLst>
              <a:ext uri="{FF2B5EF4-FFF2-40B4-BE49-F238E27FC236}">
                <a16:creationId xmlns:a16="http://schemas.microsoft.com/office/drawing/2014/main" id="{DEA8145B-B1F6-0C91-7A3A-09A6EBE43F9F}"/>
              </a:ext>
            </a:extLst>
          </p:cNvPr>
          <p:cNvPicPr>
            <a:picLocks noChangeAspect="1"/>
          </p:cNvPicPr>
          <p:nvPr/>
        </p:nvPicPr>
        <p:blipFill>
          <a:blip r:embed="rId2"/>
          <a:stretch>
            <a:fillRect/>
          </a:stretch>
        </p:blipFill>
        <p:spPr>
          <a:xfrm>
            <a:off x="852045" y="1695037"/>
            <a:ext cx="6368212" cy="4060222"/>
          </a:xfrm>
          <a:prstGeom prst="rect">
            <a:avLst/>
          </a:prstGeom>
        </p:spPr>
      </p:pic>
    </p:spTree>
    <p:extLst>
      <p:ext uri="{BB962C8B-B14F-4D97-AF65-F5344CB8AC3E}">
        <p14:creationId xmlns:p14="http://schemas.microsoft.com/office/powerpoint/2010/main" val="179588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78AC-7AD8-9635-0198-291C48F17A42}"/>
              </a:ext>
            </a:extLst>
          </p:cNvPr>
          <p:cNvSpPr>
            <a:spLocks noGrp="1"/>
          </p:cNvSpPr>
          <p:nvPr>
            <p:ph type="title"/>
          </p:nvPr>
        </p:nvSpPr>
        <p:spPr/>
        <p:txBody>
          <a:bodyPr/>
          <a:lstStyle/>
          <a:p>
            <a:pPr algn="ctr"/>
            <a:r>
              <a:rPr lang="en-AU" sz="3200" dirty="0">
                <a:latin typeface="IBM Plex Sans SemiBold"/>
                <a:cs typeface="Calibri"/>
              </a:rPr>
              <a:t>Households spend more on food if their income allows it</a:t>
            </a:r>
          </a:p>
        </p:txBody>
      </p:sp>
      <p:sp>
        <p:nvSpPr>
          <p:cNvPr id="4" name="Date Placeholder 3">
            <a:extLst>
              <a:ext uri="{FF2B5EF4-FFF2-40B4-BE49-F238E27FC236}">
                <a16:creationId xmlns:a16="http://schemas.microsoft.com/office/drawing/2014/main" id="{72B6175A-4CB7-774A-0C7F-B7C5B9E943D9}"/>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79251D06-5BCC-31E7-D8E9-49388203356E}"/>
              </a:ext>
            </a:extLst>
          </p:cNvPr>
          <p:cNvSpPr>
            <a:spLocks noGrp="1"/>
          </p:cNvSpPr>
          <p:nvPr>
            <p:ph type="sldNum" sz="quarter" idx="16"/>
          </p:nvPr>
        </p:nvSpPr>
        <p:spPr/>
        <p:txBody>
          <a:bodyPr/>
          <a:lstStyle/>
          <a:p>
            <a:fld id="{D1401232-61CC-F744-B74D-BF4885D636FB}" type="slidenum">
              <a:rPr lang="en-US" smtClean="0"/>
              <a:pPr/>
              <a:t>8</a:t>
            </a:fld>
            <a:endParaRPr lang="en-US"/>
          </a:p>
        </p:txBody>
      </p:sp>
      <p:sp>
        <p:nvSpPr>
          <p:cNvPr id="16" name="TextBox 15">
            <a:extLst>
              <a:ext uri="{FF2B5EF4-FFF2-40B4-BE49-F238E27FC236}">
                <a16:creationId xmlns:a16="http://schemas.microsoft.com/office/drawing/2014/main" id="{D183DBE7-4140-FADA-4147-B2E7471247A8}"/>
              </a:ext>
            </a:extLst>
          </p:cNvPr>
          <p:cNvSpPr txBox="1"/>
          <p:nvPr/>
        </p:nvSpPr>
        <p:spPr>
          <a:xfrm>
            <a:off x="1190329" y="5832543"/>
            <a:ext cx="5464417" cy="369332"/>
          </a:xfrm>
          <a:prstGeom prst="rect">
            <a:avLst/>
          </a:prstGeom>
          <a:noFill/>
        </p:spPr>
        <p:txBody>
          <a:bodyPr wrap="square" rtlCol="0">
            <a:spAutoFit/>
          </a:bodyPr>
          <a:lstStyle/>
          <a:p>
            <a:r>
              <a:rPr lang="en-AU"/>
              <a:t>Source: ABS Household Expenditure Survey (2015 -2016)</a:t>
            </a:r>
          </a:p>
        </p:txBody>
      </p:sp>
      <p:sp>
        <p:nvSpPr>
          <p:cNvPr id="7" name="TextBox 6">
            <a:extLst>
              <a:ext uri="{FF2B5EF4-FFF2-40B4-BE49-F238E27FC236}">
                <a16:creationId xmlns:a16="http://schemas.microsoft.com/office/drawing/2014/main" id="{D2BA9509-71E7-8E73-509F-2B8586E529E7}"/>
              </a:ext>
            </a:extLst>
          </p:cNvPr>
          <p:cNvSpPr txBox="1"/>
          <p:nvPr/>
        </p:nvSpPr>
        <p:spPr>
          <a:xfrm>
            <a:off x="7419474" y="1848619"/>
            <a:ext cx="3999831"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solidFill>
                  <a:srgbClr val="1C4493"/>
                </a:solidFill>
                <a:latin typeface="Segoe UI"/>
                <a:cs typeface="Segoe UI"/>
              </a:rPr>
              <a:t>Equivalized income is </a:t>
            </a:r>
            <a:r>
              <a:rPr lang="en-US" sz="1600" dirty="0">
                <a:solidFill>
                  <a:srgbClr val="F26C52"/>
                </a:solidFill>
                <a:latin typeface="Segoe UI"/>
                <a:cs typeface="Segoe UI"/>
              </a:rPr>
              <a:t>income adjusted by household size</a:t>
            </a:r>
            <a:r>
              <a:rPr lang="en-US" sz="1600" dirty="0">
                <a:solidFill>
                  <a:srgbClr val="1C4493"/>
                </a:solidFill>
                <a:latin typeface="Segoe UI"/>
                <a:cs typeface="Segoe UI"/>
              </a:rPr>
              <a:t> by the ABS. It is the equivalent income, that a one person household would need for the same standard of living.</a:t>
            </a:r>
            <a:endParaRPr lang="en-US" dirty="0">
              <a:cs typeface="Calibri" panose="020F0502020204030204"/>
            </a:endParaRPr>
          </a:p>
          <a:p>
            <a:endParaRPr lang="en-US" sz="1600" dirty="0">
              <a:latin typeface="Arial"/>
              <a:cs typeface="Arial"/>
            </a:endParaRPr>
          </a:p>
          <a:p>
            <a:pPr marL="285750" indent="-285750">
              <a:buFont typeface="Arial"/>
              <a:buChar char="•"/>
            </a:pPr>
            <a:r>
              <a:rPr lang="en-US" sz="1600" dirty="0">
                <a:solidFill>
                  <a:srgbClr val="1C4493"/>
                </a:solidFill>
                <a:latin typeface="Segoe UI"/>
                <a:cs typeface="Segoe UI"/>
              </a:rPr>
              <a:t>There is </a:t>
            </a:r>
            <a:r>
              <a:rPr lang="en-US" sz="1600" dirty="0">
                <a:solidFill>
                  <a:srgbClr val="F26C52"/>
                </a:solidFill>
                <a:latin typeface="Segoe UI"/>
                <a:cs typeface="Segoe UI"/>
              </a:rPr>
              <a:t>strong correlation between income and amount spent on food</a:t>
            </a:r>
            <a:r>
              <a:rPr lang="en-US" sz="1600" dirty="0">
                <a:latin typeface="Segoe UI"/>
                <a:cs typeface="Segoe UI"/>
              </a:rPr>
              <a:t>. </a:t>
            </a:r>
            <a:r>
              <a:rPr lang="en-US" sz="1600" dirty="0">
                <a:solidFill>
                  <a:srgbClr val="1C4493"/>
                </a:solidFill>
                <a:latin typeface="Segoe UI"/>
                <a:cs typeface="Segoe UI"/>
              </a:rPr>
              <a:t>The top quintile spends 2.5 times the amount of the bottom quintile.</a:t>
            </a:r>
            <a:endParaRPr lang="en-US" dirty="0">
              <a:cs typeface="Calibri" panose="020F0502020204030204"/>
            </a:endParaRPr>
          </a:p>
          <a:p>
            <a:endParaRPr lang="en-US" sz="1600" dirty="0">
              <a:latin typeface="Arial"/>
              <a:cs typeface="Arial"/>
            </a:endParaRPr>
          </a:p>
          <a:p>
            <a:pPr marL="285750" indent="-285750">
              <a:buFont typeface="Arial"/>
              <a:buChar char="•"/>
            </a:pPr>
            <a:r>
              <a:rPr lang="en-US" sz="1600" dirty="0">
                <a:solidFill>
                  <a:srgbClr val="1C4493"/>
                </a:solidFill>
                <a:latin typeface="Segoe UI"/>
                <a:cs typeface="Segoe UI"/>
              </a:rPr>
              <a:t>Compromises in </a:t>
            </a:r>
            <a:r>
              <a:rPr lang="en-US" sz="1600" dirty="0">
                <a:solidFill>
                  <a:srgbClr val="F26C52"/>
                </a:solidFill>
                <a:latin typeface="Segoe UI"/>
                <a:cs typeface="Segoe UI"/>
              </a:rPr>
              <a:t>spending less on food can reduce quality of living</a:t>
            </a:r>
            <a:r>
              <a:rPr lang="en-US" sz="1600" dirty="0">
                <a:solidFill>
                  <a:srgbClr val="1C4493"/>
                </a:solidFill>
                <a:latin typeface="Segoe UI"/>
                <a:cs typeface="Segoe UI"/>
              </a:rPr>
              <a:t>. In more extreme cases, less nutritious food are purchased, or meals are skipped.</a:t>
            </a:r>
            <a:endParaRPr lang="en-US" dirty="0">
              <a:cs typeface="Calibri"/>
            </a:endParaRPr>
          </a:p>
          <a:p>
            <a:pPr algn="l"/>
            <a:endParaRPr lang="en-US" dirty="0">
              <a:cs typeface="Calibri"/>
            </a:endParaRPr>
          </a:p>
        </p:txBody>
      </p:sp>
      <p:pic>
        <p:nvPicPr>
          <p:cNvPr id="3" name="Picture 5" descr="Chart&#10;&#10;Description automatically generated">
            <a:extLst>
              <a:ext uri="{FF2B5EF4-FFF2-40B4-BE49-F238E27FC236}">
                <a16:creationId xmlns:a16="http://schemas.microsoft.com/office/drawing/2014/main" id="{67AEED41-2A14-CE51-517A-39EA4BADEECB}"/>
              </a:ext>
            </a:extLst>
          </p:cNvPr>
          <p:cNvPicPr>
            <a:picLocks noChangeAspect="1"/>
          </p:cNvPicPr>
          <p:nvPr/>
        </p:nvPicPr>
        <p:blipFill>
          <a:blip r:embed="rId2"/>
          <a:stretch>
            <a:fillRect/>
          </a:stretch>
        </p:blipFill>
        <p:spPr>
          <a:xfrm>
            <a:off x="693531" y="1851580"/>
            <a:ext cx="6464851" cy="3938927"/>
          </a:xfrm>
          <a:prstGeom prst="rect">
            <a:avLst/>
          </a:prstGeom>
        </p:spPr>
      </p:pic>
    </p:spTree>
    <p:extLst>
      <p:ext uri="{BB962C8B-B14F-4D97-AF65-F5344CB8AC3E}">
        <p14:creationId xmlns:p14="http://schemas.microsoft.com/office/powerpoint/2010/main" val="980968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F54C-B9F6-B152-36C1-B1F2D7BC12AB}"/>
              </a:ext>
            </a:extLst>
          </p:cNvPr>
          <p:cNvSpPr>
            <a:spLocks noGrp="1"/>
          </p:cNvSpPr>
          <p:nvPr>
            <p:ph type="title"/>
          </p:nvPr>
        </p:nvSpPr>
        <p:spPr/>
        <p:txBody>
          <a:bodyPr/>
          <a:lstStyle/>
          <a:p>
            <a:pPr algn="ctr"/>
            <a:r>
              <a:rPr lang="en-AU" sz="3200" dirty="0">
                <a:latin typeface="IBM Plex Sans SemiBold"/>
                <a:cs typeface="Calibri"/>
              </a:rPr>
              <a:t>Lower-income households are more vulnerable to food costs</a:t>
            </a:r>
          </a:p>
        </p:txBody>
      </p:sp>
      <p:sp>
        <p:nvSpPr>
          <p:cNvPr id="4" name="Date Placeholder 3">
            <a:extLst>
              <a:ext uri="{FF2B5EF4-FFF2-40B4-BE49-F238E27FC236}">
                <a16:creationId xmlns:a16="http://schemas.microsoft.com/office/drawing/2014/main" id="{65B97619-0D2E-6671-EFCF-9BA4FA10A572}"/>
              </a:ext>
            </a:extLst>
          </p:cNvPr>
          <p:cNvSpPr>
            <a:spLocks noGrp="1"/>
          </p:cNvSpPr>
          <p:nvPr>
            <p:ph type="dt" sz="half" idx="14"/>
          </p:nvPr>
        </p:nvSpPr>
        <p:spPr/>
        <p:txBody>
          <a:bodyPr/>
          <a:lstStyle/>
          <a:p>
            <a:fld id="{6AAA38CB-1D2C-1C42-BE5C-5F309987F514}" type="datetime4">
              <a:rPr lang="en-AU" smtClean="0"/>
              <a:t>1 July 2023</a:t>
            </a:fld>
            <a:endParaRPr lang="en-US"/>
          </a:p>
        </p:txBody>
      </p:sp>
      <p:sp>
        <p:nvSpPr>
          <p:cNvPr id="5" name="Slide Number Placeholder 4">
            <a:extLst>
              <a:ext uri="{FF2B5EF4-FFF2-40B4-BE49-F238E27FC236}">
                <a16:creationId xmlns:a16="http://schemas.microsoft.com/office/drawing/2014/main" id="{902C6935-18BD-2EDC-FB9B-847B1E45360C}"/>
              </a:ext>
            </a:extLst>
          </p:cNvPr>
          <p:cNvSpPr>
            <a:spLocks noGrp="1"/>
          </p:cNvSpPr>
          <p:nvPr>
            <p:ph type="sldNum" sz="quarter" idx="16"/>
          </p:nvPr>
        </p:nvSpPr>
        <p:spPr/>
        <p:txBody>
          <a:bodyPr/>
          <a:lstStyle/>
          <a:p>
            <a:fld id="{D1401232-61CC-F744-B74D-BF4885D636FB}" type="slidenum">
              <a:rPr lang="en-US" smtClean="0"/>
              <a:pPr/>
              <a:t>9</a:t>
            </a:fld>
            <a:endParaRPr lang="en-US"/>
          </a:p>
        </p:txBody>
      </p:sp>
      <p:sp>
        <p:nvSpPr>
          <p:cNvPr id="10" name="TextBox 9">
            <a:extLst>
              <a:ext uri="{FF2B5EF4-FFF2-40B4-BE49-F238E27FC236}">
                <a16:creationId xmlns:a16="http://schemas.microsoft.com/office/drawing/2014/main" id="{35AE4916-B9BB-4318-239A-252748358820}"/>
              </a:ext>
            </a:extLst>
          </p:cNvPr>
          <p:cNvSpPr txBox="1"/>
          <p:nvPr/>
        </p:nvSpPr>
        <p:spPr>
          <a:xfrm>
            <a:off x="1099203" y="5877650"/>
            <a:ext cx="5485683" cy="369332"/>
          </a:xfrm>
          <a:prstGeom prst="rect">
            <a:avLst/>
          </a:prstGeom>
          <a:noFill/>
        </p:spPr>
        <p:txBody>
          <a:bodyPr wrap="square" rtlCol="0">
            <a:spAutoFit/>
          </a:bodyPr>
          <a:lstStyle/>
          <a:p>
            <a:r>
              <a:rPr lang="en-AU"/>
              <a:t>Source: ABS Household Expenditure Survey (2015 -2016)</a:t>
            </a:r>
          </a:p>
        </p:txBody>
      </p:sp>
      <p:sp>
        <p:nvSpPr>
          <p:cNvPr id="6" name="TextBox 5">
            <a:extLst>
              <a:ext uri="{FF2B5EF4-FFF2-40B4-BE49-F238E27FC236}">
                <a16:creationId xmlns:a16="http://schemas.microsoft.com/office/drawing/2014/main" id="{6174355E-530F-508A-CEEF-D34B5230D6A7}"/>
              </a:ext>
            </a:extLst>
          </p:cNvPr>
          <p:cNvSpPr txBox="1"/>
          <p:nvPr/>
        </p:nvSpPr>
        <p:spPr>
          <a:xfrm>
            <a:off x="7221765" y="1599621"/>
            <a:ext cx="4238672"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sz="1600" dirty="0">
                <a:solidFill>
                  <a:schemeClr val="accent1"/>
                </a:solidFill>
                <a:latin typeface="Segoe UI"/>
                <a:cs typeface="Segoe UI"/>
              </a:rPr>
              <a:t>As a percentage of income, </a:t>
            </a:r>
            <a:r>
              <a:rPr lang="en-AU" sz="1600" dirty="0">
                <a:solidFill>
                  <a:schemeClr val="accent2"/>
                </a:solidFill>
                <a:latin typeface="Segoe UI"/>
                <a:cs typeface="Segoe UI"/>
              </a:rPr>
              <a:t>lower quintiles spend far more of their income on food</a:t>
            </a:r>
            <a:r>
              <a:rPr lang="en-AU" sz="1600" dirty="0">
                <a:solidFill>
                  <a:schemeClr val="accent1"/>
                </a:solidFill>
                <a:latin typeface="Segoe UI"/>
                <a:cs typeface="Segoe UI"/>
              </a:rPr>
              <a:t>. 28% of income for the bottom quintile compared to just 8% of income for the top quintile.</a:t>
            </a:r>
          </a:p>
          <a:p>
            <a:pPr marL="285750" indent="-285750">
              <a:buFont typeface="Arial" panose="020B0604020202020204" pitchFamily="34" charset="0"/>
              <a:buChar char="•"/>
            </a:pPr>
            <a:endParaRPr lang="en-AU" sz="1600">
              <a:solidFill>
                <a:schemeClr val="accent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AU" sz="1600" dirty="0">
                <a:solidFill>
                  <a:schemeClr val="accent1"/>
                </a:solidFill>
                <a:latin typeface="Segoe UI"/>
                <a:cs typeface="Segoe UI"/>
              </a:rPr>
              <a:t>Spending a </a:t>
            </a:r>
            <a:r>
              <a:rPr lang="en-AU" sz="1600" dirty="0">
                <a:solidFill>
                  <a:schemeClr val="accent2"/>
                </a:solidFill>
                <a:latin typeface="Segoe UI"/>
                <a:cs typeface="Segoe UI"/>
              </a:rPr>
              <a:t>bigger portion of income on an expense makes you more vulnerable</a:t>
            </a:r>
            <a:r>
              <a:rPr lang="en-AU" sz="1600" dirty="0">
                <a:solidFill>
                  <a:schemeClr val="accent1"/>
                </a:solidFill>
                <a:latin typeface="Segoe UI"/>
                <a:cs typeface="Segoe UI"/>
              </a:rPr>
              <a:t> to any increases in it.</a:t>
            </a:r>
          </a:p>
        </p:txBody>
      </p:sp>
      <p:sp>
        <p:nvSpPr>
          <p:cNvPr id="3" name="TextBox 2">
            <a:extLst>
              <a:ext uri="{FF2B5EF4-FFF2-40B4-BE49-F238E27FC236}">
                <a16:creationId xmlns:a16="http://schemas.microsoft.com/office/drawing/2014/main" id="{D4D3C609-C2AB-8D53-81F4-88B190DE5EE8}"/>
              </a:ext>
            </a:extLst>
          </p:cNvPr>
          <p:cNvSpPr txBox="1"/>
          <p:nvPr/>
        </p:nvSpPr>
        <p:spPr>
          <a:xfrm>
            <a:off x="7488932" y="3782101"/>
            <a:ext cx="4106777"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latin typeface="Segoe UI"/>
              <a:cs typeface="Segoe UI"/>
            </a:endParaRPr>
          </a:p>
          <a:p>
            <a:r>
              <a:rPr lang="en-US" sz="1600" dirty="0">
                <a:latin typeface="Segoe UI"/>
                <a:cs typeface="Segoe UI"/>
              </a:rPr>
              <a:t>Example:</a:t>
            </a:r>
            <a:endParaRPr lang="en-US" dirty="0">
              <a:ea typeface="Calibri"/>
              <a:cs typeface="Calibri"/>
            </a:endParaRPr>
          </a:p>
          <a:p>
            <a:endParaRPr lang="en-US" sz="1600">
              <a:latin typeface="Segoe UI"/>
              <a:cs typeface="Segoe UI"/>
            </a:endParaRPr>
          </a:p>
          <a:p>
            <a:r>
              <a:rPr lang="en-US" sz="1600" dirty="0">
                <a:latin typeface="Segoe UI"/>
                <a:cs typeface="Segoe UI"/>
              </a:rPr>
              <a:t>Household A spends 10% of income on food. Household B spends 30% of income on food. </a:t>
            </a:r>
            <a:endParaRPr lang="en-US">
              <a:latin typeface="Calibri" panose="020F0502020204030204"/>
              <a:cs typeface="Calibri" panose="020F0502020204030204"/>
            </a:endParaRPr>
          </a:p>
          <a:p>
            <a:endParaRPr lang="en-US" sz="1600">
              <a:latin typeface="Segoe UI"/>
              <a:cs typeface="Segoe UI"/>
            </a:endParaRPr>
          </a:p>
          <a:p>
            <a:r>
              <a:rPr lang="en-US" sz="1600" dirty="0">
                <a:latin typeface="Segoe UI"/>
                <a:cs typeface="Segoe UI"/>
              </a:rPr>
              <a:t>If there is a 10% increase in food costs. One household spends 1% of total income more, the other 3% more.</a:t>
            </a:r>
            <a:endParaRPr lang="en-US" dirty="0"/>
          </a:p>
          <a:p>
            <a:pPr algn="l"/>
            <a:endParaRPr lang="en-US">
              <a:cs typeface="Calibri"/>
            </a:endParaRPr>
          </a:p>
        </p:txBody>
      </p:sp>
      <p:pic>
        <p:nvPicPr>
          <p:cNvPr id="7" name="Picture 7" descr="Chart&#10;&#10;Description automatically generated">
            <a:extLst>
              <a:ext uri="{FF2B5EF4-FFF2-40B4-BE49-F238E27FC236}">
                <a16:creationId xmlns:a16="http://schemas.microsoft.com/office/drawing/2014/main" id="{DAB511AD-FFAE-4E2C-9525-1DF82B902E0E}"/>
              </a:ext>
            </a:extLst>
          </p:cNvPr>
          <p:cNvPicPr>
            <a:picLocks noChangeAspect="1"/>
          </p:cNvPicPr>
          <p:nvPr/>
        </p:nvPicPr>
        <p:blipFill>
          <a:blip r:embed="rId2"/>
          <a:stretch>
            <a:fillRect/>
          </a:stretch>
        </p:blipFill>
        <p:spPr>
          <a:xfrm>
            <a:off x="693531" y="1673828"/>
            <a:ext cx="6299198" cy="4217124"/>
          </a:xfrm>
          <a:prstGeom prst="rect">
            <a:avLst/>
          </a:prstGeom>
        </p:spPr>
      </p:pic>
    </p:spTree>
    <p:extLst>
      <p:ext uri="{BB962C8B-B14F-4D97-AF65-F5344CB8AC3E}">
        <p14:creationId xmlns:p14="http://schemas.microsoft.com/office/powerpoint/2010/main" val="3815902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ecreated xmlns="bbaa8798-acdb-48c7-bad1-696080bcd3bc" xsi:nil="true"/>
    <TeamsChannelFolder xmlns="bbaa8798-acdb-48c7-bad1-696080bcd3bc" xsi:nil="true"/>
    <Status_x0028_draftORfinal_x0029_ xmlns="bbaa8798-acdb-48c7-bad1-696080bcd3bc" xsi:nil="true"/>
    <FileOrder xmlns="bbaa8798-acdb-48c7-bad1-696080bcd3bc" xsi:nil="true"/>
    <lcf76f155ced4ddcb4097134ff3c332f xmlns="bbaa8798-acdb-48c7-bad1-696080bcd3bc">
      <Terms xmlns="http://schemas.microsoft.com/office/infopath/2007/PartnerControls"/>
    </lcf76f155ced4ddcb4097134ff3c332f>
    <TaxCatchAll xmlns="9f0ac7ce-5f57-4ea0-9af7-01d4f3f1ccae" xsi:nil="true"/>
    <SharedWithUsers xmlns="b1cdba4a-be25-4163-8b90-7e07139aa5b3">
      <UserInfo>
        <DisplayName>Jenny Yeung</DisplayName>
        <AccountId>432</AccountId>
        <AccountType/>
      </UserInfo>
      <UserInfo>
        <DisplayName>Andrew Goodwin</DisplayName>
        <AccountId>1402</AccountId>
        <AccountType/>
      </UserInfo>
      <UserInfo>
        <DisplayName>Prabash Sedara</DisplayName>
        <AccountId>1210</AccountId>
        <AccountType/>
      </UserInfo>
    </SharedWithUsers>
    <dataURI xmlns="bbaa8798-acdb-48c7-bad1-696080bcd3b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F1AA79BD23BB24AAF40B16145321031" ma:contentTypeVersion="23" ma:contentTypeDescription="Create a new document." ma:contentTypeScope="" ma:versionID="b3126c1601cb46055b303fb4f75faa78">
  <xsd:schema xmlns:xsd="http://www.w3.org/2001/XMLSchema" xmlns:xs="http://www.w3.org/2001/XMLSchema" xmlns:p="http://schemas.microsoft.com/office/2006/metadata/properties" xmlns:ns2="bbaa8798-acdb-48c7-bad1-696080bcd3bc" xmlns:ns3="b1cdba4a-be25-4163-8b90-7e07139aa5b3" xmlns:ns4="9f0ac7ce-5f57-4ea0-9af7-01d4f3f1ccae" targetNamespace="http://schemas.microsoft.com/office/2006/metadata/properties" ma:root="true" ma:fieldsID="62c82071dd8304a16b29b7a2880ad238" ns2:_="" ns3:_="" ns4:_="">
    <xsd:import namespace="bbaa8798-acdb-48c7-bad1-696080bcd3bc"/>
    <xsd:import namespace="b1cdba4a-be25-4163-8b90-7e07139aa5b3"/>
    <xsd:import namespace="9f0ac7ce-5f57-4ea0-9af7-01d4f3f1cca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FileOrder" minOccurs="0"/>
                <xsd:element ref="ns2:Status_x0028_draftORfinal_x0029_" minOccurs="0"/>
                <xsd:element ref="ns2:Datecreated" minOccurs="0"/>
                <xsd:element ref="ns2:TeamsChannelFolder" minOccurs="0"/>
                <xsd:element ref="ns2:MediaLengthInSeconds" minOccurs="0"/>
                <xsd:element ref="ns2:lcf76f155ced4ddcb4097134ff3c332f" minOccurs="0"/>
                <xsd:element ref="ns4:TaxCatchAll" minOccurs="0"/>
                <xsd:element ref="ns2:dataURI"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aa8798-acdb-48c7-bad1-696080bcd3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description="" ma:indexed="true"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FileOrder" ma:index="20" nillable="true" ma:displayName="File Order" ma:format="Dropdown" ma:internalName="FileOrder" ma:percentage="FALSE">
      <xsd:simpleType>
        <xsd:restriction base="dms:Number"/>
      </xsd:simpleType>
    </xsd:element>
    <xsd:element name="Status_x0028_draftORfinal_x0029_" ma:index="21" nillable="true" ma:displayName="Status (draft OR final)" ma:format="Dropdown" ma:internalName="Status_x0028_draftORfinal_x0029_">
      <xsd:simpleType>
        <xsd:restriction base="dms:Choice">
          <xsd:enumeration value="In progress"/>
          <xsd:enumeration value="Draft"/>
          <xsd:enumeration value="Final"/>
        </xsd:restriction>
      </xsd:simpleType>
    </xsd:element>
    <xsd:element name="Datecreated" ma:index="22" nillable="true" ma:displayName="Date created" ma:format="DateTime" ma:internalName="Datecreated">
      <xsd:simpleType>
        <xsd:restriction base="dms:DateTime"/>
      </xsd:simpleType>
    </xsd:element>
    <xsd:element name="TeamsChannelFolder" ma:index="23" nillable="true" ma:displayName="Teams Channel Folder" ma:format="Dropdown" ma:indexed="true" ma:internalName="TeamsChannelFolder">
      <xsd:simpleType>
        <xsd:restriction base="dms:Choice">
          <xsd:enumeration value="Yes"/>
          <xsd:enumeration value="No"/>
        </xsd:restriction>
      </xsd:simpleType>
    </xsd:element>
    <xsd:element name="MediaLengthInSeconds" ma:index="24" nillable="true" ma:displayName="Length (seconds)" ma:internalName="MediaLengthInSeconds" ma:readOnly="true">
      <xsd:simpleType>
        <xsd:restriction base="dms:Unknown"/>
      </xsd:simpleType>
    </xsd:element>
    <xsd:element name="lcf76f155ced4ddcb4097134ff3c332f" ma:index="26" nillable="true" ma:taxonomy="true" ma:internalName="lcf76f155ced4ddcb4097134ff3c332f" ma:taxonomyFieldName="MediaServiceImageTags" ma:displayName="Image Tags" ma:readOnly="false" ma:fieldId="{5cf76f15-5ced-4ddc-b409-7134ff3c332f}" ma:taxonomyMulti="true" ma:sspId="c6004604-8c32-4241-8b90-5e68b4a33b5b" ma:termSetId="09814cd3-568e-fe90-9814-8d621ff8fb84" ma:anchorId="fba54fb3-c3e1-fe81-a776-ca4b69148c4d" ma:open="true" ma:isKeyword="false">
      <xsd:complexType>
        <xsd:sequence>
          <xsd:element ref="pc:Terms" minOccurs="0" maxOccurs="1"/>
        </xsd:sequence>
      </xsd:complexType>
    </xsd:element>
    <xsd:element name="dataURI" ma:index="28" nillable="true" ma:displayName="dataURI" ma:format="Dropdown" ma:internalName="dataURI">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1cdba4a-be25-4163-8b90-7e07139aa5b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0ac7ce-5f57-4ea0-9af7-01d4f3f1ccae" elementFormDefault="qualified">
    <xsd:import namespace="http://schemas.microsoft.com/office/2006/documentManagement/types"/>
    <xsd:import namespace="http://schemas.microsoft.com/office/infopath/2007/PartnerControls"/>
    <xsd:element name="TaxCatchAll" ma:index="27" nillable="true" ma:displayName="Taxonomy Catch All Column" ma:hidden="true" ma:list="{8f450ac8-e527-4897-bc6a-e4f52f37386d}" ma:internalName="TaxCatchAll" ma:showField="CatchAllData" ma:web="b1cdba4a-be25-4163-8b90-7e07139aa5b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BCB989-197F-430C-BC90-425DF2A1179B}">
  <ds:schemaRefs>
    <ds:schemaRef ds:uri="http://schemas.openxmlformats.org/package/2006/metadata/core-properties"/>
    <ds:schemaRef ds:uri="b1cdba4a-be25-4163-8b90-7e07139aa5b3"/>
    <ds:schemaRef ds:uri="http://purl.org/dc/elements/1.1/"/>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9f0ac7ce-5f57-4ea0-9af7-01d4f3f1ccae"/>
    <ds:schemaRef ds:uri="bbaa8798-acdb-48c7-bad1-696080bcd3bc"/>
    <ds:schemaRef ds:uri="http://purl.org/dc/terms/"/>
  </ds:schemaRefs>
</ds:datastoreItem>
</file>

<file path=customXml/itemProps2.xml><?xml version="1.0" encoding="utf-8"?>
<ds:datastoreItem xmlns:ds="http://schemas.openxmlformats.org/officeDocument/2006/customXml" ds:itemID="{D7D84673-8908-469E-B5C8-8A48EB0572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aa8798-acdb-48c7-bad1-696080bcd3bc"/>
    <ds:schemaRef ds:uri="b1cdba4a-be25-4163-8b90-7e07139aa5b3"/>
    <ds:schemaRef ds:uri="9f0ac7ce-5f57-4ea0-9af7-01d4f3f1cc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050647-E46D-459D-9328-4E3C46A911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TotalTime>
  <Words>2137</Words>
  <Application>Microsoft Office PowerPoint</Application>
  <PresentationFormat>Widescreen</PresentationFormat>
  <Paragraphs>255</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Calibri Light</vt:lpstr>
      <vt:lpstr>IBM Plex Sans Medium</vt:lpstr>
      <vt:lpstr>IBM Plex Sans SemiBold</vt:lpstr>
      <vt:lpstr>Segoe UI</vt:lpstr>
      <vt:lpstr>Office Theme</vt:lpstr>
      <vt:lpstr>Cost of living analysis on food , transport and health</vt:lpstr>
      <vt:lpstr>Which expenses are we looking at today?</vt:lpstr>
      <vt:lpstr>Cost of living is a widespread issue</vt:lpstr>
      <vt:lpstr>One-person households and large households are more vulnerable due to lower per person income</vt:lpstr>
      <vt:lpstr>Grocery costs are linearly  proportional to the amount of food consumed</vt:lpstr>
      <vt:lpstr>Grocery costs are directly proportional to the amount of food consumed</vt:lpstr>
      <vt:lpstr>Rural and larger households more impacted by food costs</vt:lpstr>
      <vt:lpstr>Households spend more on food if their income allows it</vt:lpstr>
      <vt:lpstr>Lower-income households are more vulnerable to food costs</vt:lpstr>
      <vt:lpstr>Income is most important factor</vt:lpstr>
      <vt:lpstr>Sydney residents spend more on transport</vt:lpstr>
      <vt:lpstr>Toll and public transport costs make Sydney’s transport  more expensive than rest of NSW</vt:lpstr>
      <vt:lpstr>People disproportionately impacted by toll costs based on location</vt:lpstr>
      <vt:lpstr> Sydney households spend more on transport even as a percent of income</vt:lpstr>
      <vt:lpstr>Lowering health costs are unlikely to significantly reduce financial pressure for most households</vt:lpstr>
      <vt:lpstr>People with certain medical conditions disproportionately impacted</vt:lpstr>
      <vt:lpstr>Elderly families more impacted by health costs</vt:lpstr>
      <vt:lpstr>A reduction in different expenses benefits some households more than others</vt:lpstr>
      <vt:lpstr>Links to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Ho</dc:creator>
  <cp:lastModifiedBy>Angelo Zhou</cp:lastModifiedBy>
  <cp:revision>190</cp:revision>
  <dcterms:created xsi:type="dcterms:W3CDTF">2020-08-09T07:38:22Z</dcterms:created>
  <dcterms:modified xsi:type="dcterms:W3CDTF">2023-07-01T07:39:15Z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0x0101005F1AA79BD23BB24AAF40B16145321031</vt:lpwstr>
  </property>
  <property fmtid="{D5CDD505-2E9C-101B-9397-08002B2CF9AE}" pid="3" name="MSIP_Label_a6214476-0a12-4e5a-9f69-27718960d391_Enabled">
    <vt:lpwstr>true</vt:lpwstr>
  </property>
  <property fmtid="{D5CDD505-2E9C-101B-9397-08002B2CF9AE}" pid="4" name="MSIP_Label_a6214476-0a12-4e5a-9f69-27718960d391_SetDate">
    <vt:lpwstr>2022-04-12T01:43:22Z</vt:lpwstr>
  </property>
  <property fmtid="{D5CDD505-2E9C-101B-9397-08002B2CF9AE}" pid="5" name="MSIP_Label_a6214476-0a12-4e5a-9f69-27718960d391_Method">
    <vt:lpwstr>Standard</vt:lpwstr>
  </property>
  <property fmtid="{D5CDD505-2E9C-101B-9397-08002B2CF9AE}" pid="6" name="MSIP_Label_a6214476-0a12-4e5a-9f69-27718960d391_Name">
    <vt:lpwstr>OFFICIAL</vt:lpwstr>
  </property>
  <property fmtid="{D5CDD505-2E9C-101B-9397-08002B2CF9AE}" pid="7" name="MSIP_Label_a6214476-0a12-4e5a-9f69-27718960d391_SiteId">
    <vt:lpwstr>1ef97a68-e8ab-44ed-a16d-b579fe2d7cd8</vt:lpwstr>
  </property>
  <property fmtid="{D5CDD505-2E9C-101B-9397-08002B2CF9AE}" pid="8" name="MSIP_Label_a6214476-0a12-4e5a-9f69-27718960d391_ActionId">
    <vt:lpwstr>c62e9bf3-05ee-4b59-bb4e-0e959905421b</vt:lpwstr>
  </property>
  <property fmtid="{D5CDD505-2E9C-101B-9397-08002B2CF9AE}" pid="9" name="MSIP_Label_a6214476-0a12-4e5a-9f69-27718960d391_ContentBits">
    <vt:lpwstr>3</vt:lpwstr>
  </property>
  <property fmtid="{D5CDD505-2E9C-101B-9397-08002B2CF9AE}" pid="10" name="ClassificationContentMarkingFooterLocations">
    <vt:lpwstr>Office Theme:11</vt:lpwstr>
  </property>
  <property fmtid="{D5CDD505-2E9C-101B-9397-08002B2CF9AE}" pid="11" name="ClassificationContentMarkingFooterText">
    <vt:lpwstr>OFFICIAL</vt:lpwstr>
  </property>
  <property fmtid="{D5CDD505-2E9C-101B-9397-08002B2CF9AE}" pid="12" name="ClassificationContentMarkingHeaderLocations">
    <vt:lpwstr>Office Theme:10</vt:lpwstr>
  </property>
  <property fmtid="{D5CDD505-2E9C-101B-9397-08002B2CF9AE}" pid="13" name="ClassificationContentMarkingHeaderText">
    <vt:lpwstr>OFFICIAL</vt:lpwstr>
  </property>
  <property fmtid="{D5CDD505-2E9C-101B-9397-08002B2CF9AE}" pid="14" name="MediaServiceImageTags">
    <vt:lpwstr/>
  </property>
</Properties>
</file>