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Medium"/>
      <p:regular r:id="rId23"/>
      <p:bold r:id="rId24"/>
      <p:italic r:id="rId25"/>
      <p:boldItalic r:id="rId26"/>
    </p:embeddedFont>
    <p:embeddedFont>
      <p:font typeface="Encode Sans"/>
      <p:regular r:id="rId27"/>
      <p:bold r:id="rId28"/>
    </p:embeddedFont>
    <p:embeddedFont>
      <p:font typeface="Open Sans Light"/>
      <p:regular r:id="rId29"/>
      <p:bold r:id="rId30"/>
      <p:italic r:id="rId31"/>
      <p:boldItalic r:id="rId32"/>
    </p:embeddedFont>
    <p:embeddedFont>
      <p:font typeface="Encode Sans Condensed Thin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hEB17W2cpXmQ5DIs+n/4eVGdPC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88" orient="horz"/>
        <p:guide pos="47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edium-bold.fntdata"/><Relationship Id="rId23" Type="http://schemas.openxmlformats.org/officeDocument/2006/relationships/font" Target="fonts/Robot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edium-boldItalic.fntdata"/><Relationship Id="rId25" Type="http://schemas.openxmlformats.org/officeDocument/2006/relationships/font" Target="fonts/RobotoMedium-italic.fntdata"/><Relationship Id="rId28" Type="http://schemas.openxmlformats.org/officeDocument/2006/relationships/font" Target="fonts/EncodeSans-bold.fntdata"/><Relationship Id="rId27" Type="http://schemas.openxmlformats.org/officeDocument/2006/relationships/font" Target="fonts/Encode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Light-italic.fntdata"/><Relationship Id="rId30" Type="http://schemas.openxmlformats.org/officeDocument/2006/relationships/font" Target="fonts/OpenSansLight-bold.fntdata"/><Relationship Id="rId11" Type="http://schemas.openxmlformats.org/officeDocument/2006/relationships/slide" Target="slides/slide5.xml"/><Relationship Id="rId33" Type="http://schemas.openxmlformats.org/officeDocument/2006/relationships/font" Target="fonts/EncodeSansCondensedThin-bold.fntdata"/><Relationship Id="rId10" Type="http://schemas.openxmlformats.org/officeDocument/2006/relationships/slide" Target="slides/slide4.xml"/><Relationship Id="rId32" Type="http://schemas.openxmlformats.org/officeDocument/2006/relationships/font" Target="fonts/OpenSansLight-boldItalic.fntdata"/><Relationship Id="rId13" Type="http://schemas.openxmlformats.org/officeDocument/2006/relationships/slide" Target="slides/slide7.xml"/><Relationship Id="rId35" Type="http://schemas.openxmlformats.org/officeDocument/2006/relationships/font" Target="fonts/OpenSans-bold.fntdata"/><Relationship Id="rId12" Type="http://schemas.openxmlformats.org/officeDocument/2006/relationships/slide" Target="slides/slide6.xml"/><Relationship Id="rId34" Type="http://schemas.openxmlformats.org/officeDocument/2006/relationships/font" Target="fonts/OpenSans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Kaylyn</a:t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bed6375ba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dbed6375ba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Diego</a:t>
            </a:r>
            <a:endParaRPr/>
          </a:p>
        </p:txBody>
      </p:sp>
      <p:sp>
        <p:nvSpPr>
          <p:cNvPr id="173" name="Google Shape;173;gdbed6375ba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bed6375ba_0_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dbed6375ba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Kaylyn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dbed6375ba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bed6375ba_0_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dbed6375ba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Kaylyn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dbed6375ba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Kaylyn</a:t>
            </a:r>
            <a:endParaRPr/>
          </a:p>
        </p:txBody>
      </p:sp>
      <p:sp>
        <p:nvSpPr>
          <p:cNvPr id="75" name="Google Shape;7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f4b5cc370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f4b5cc37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“Use mechanistic model to predict effects from features that would have been evaluated in HTP experiments.  Use NN to predict the effects.”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“Use NN to predict optimized experimental conditions.”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“Still do same validation at bench-scale to ensure optimal condi</a:t>
            </a:r>
            <a:r>
              <a:rPr lang="en-US"/>
              <a:t>tions are achieved”</a:t>
            </a:r>
            <a:endParaRPr/>
          </a:p>
        </p:txBody>
      </p:sp>
      <p:sp>
        <p:nvSpPr>
          <p:cNvPr id="84" name="Google Shape;84;gdf4b5cc37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bed6375ba_0_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dbed6375ba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Kaylyn</a:t>
            </a:r>
            <a:endParaRPr/>
          </a:p>
        </p:txBody>
      </p:sp>
      <p:sp>
        <p:nvSpPr>
          <p:cNvPr id="92" name="Google Shape;92;gdbed6375ba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f1df01138_0_2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df1df01138_0_2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Benedicte</a:t>
            </a:r>
            <a:endParaRPr/>
          </a:p>
        </p:txBody>
      </p:sp>
      <p:sp>
        <p:nvSpPr>
          <p:cNvPr id="100" name="Google Shape;100;gdf1df01138_0_2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Benedicte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what we were given</a:t>
            </a:r>
            <a:endParaRPr/>
          </a:p>
        </p:txBody>
      </p:sp>
      <p:sp>
        <p:nvSpPr>
          <p:cNvPr id="117" name="Google Shape;11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bed6375ba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dbed6375b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Diego</a:t>
            </a:r>
            <a:endParaRPr/>
          </a:p>
        </p:txBody>
      </p:sp>
      <p:sp>
        <p:nvSpPr>
          <p:cNvPr id="136" name="Google Shape;136;gdbed6375b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Steven</a:t>
            </a:r>
            <a:endParaRPr/>
          </a:p>
        </p:txBody>
      </p:sp>
      <p:sp>
        <p:nvSpPr>
          <p:cNvPr id="150" name="Google Shape;15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bed6375ba_0_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dbed6375ba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Steven</a:t>
            </a:r>
            <a:endParaRPr/>
          </a:p>
        </p:txBody>
      </p:sp>
      <p:sp>
        <p:nvSpPr>
          <p:cNvPr id="160" name="Google Shape;160;gdbed6375ba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rgbClr val="4B2E83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12" name="Google Shape;1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6354234"/>
            <a:ext cx="25400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14" name="Google Shape;1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587" y="4006085"/>
            <a:ext cx="2284303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9"/>
          <p:cNvSpPr txBox="1"/>
          <p:nvPr>
            <p:ph type="title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  <a:defRPr b="1" i="0" sz="5000" u="none" cap="none" strike="noStrike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buNone/>
              <a:defRPr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lvl="2">
              <a:buNone/>
              <a:defRPr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lvl="3">
              <a:buNone/>
              <a:defRPr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lvl="4">
              <a:buNone/>
              <a:defRPr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lvl="5">
              <a:buNone/>
              <a:defRPr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6pPr>
            <a:lvl7pPr lvl="6">
              <a:buNone/>
              <a:defRPr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7pPr>
            <a:lvl8pPr lvl="7">
              <a:buNone/>
              <a:defRPr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8pPr>
            <a:lvl9pPr lvl="8">
              <a:buNone/>
              <a:defRPr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">
  <p:cSld name="Header + Subheader +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idx="1" type="body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2"/>
          <p:cNvSpPr txBox="1"/>
          <p:nvPr>
            <p:ph idx="2" type="body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0" name="Google Shape;2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8401" y="6354234"/>
            <a:ext cx="25400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21" name="Google Shape;2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2"/>
          <p:cNvSpPr txBox="1"/>
          <p:nvPr>
            <p:ph type="title"/>
          </p:nvPr>
        </p:nvSpPr>
        <p:spPr>
          <a:xfrm>
            <a:off x="671757" y="365069"/>
            <a:ext cx="8184662" cy="998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Condensed Thin"/>
              <a:buNone/>
              <a:defRPr b="1" i="0" sz="3000" u="none" cap="none" strike="noStrike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">
  <p:cSld name="Header + Content">
    <p:bg>
      <p:bgPr>
        <a:solidFill>
          <a:srgbClr val="4B2E83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25" name="Google Shape;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3"/>
          <p:cNvSpPr txBox="1"/>
          <p:nvPr>
            <p:ph idx="1" type="body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27" name="Google Shape;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3"/>
          <p:cNvSpPr txBox="1"/>
          <p:nvPr>
            <p:ph type="title"/>
          </p:nvPr>
        </p:nvSpPr>
        <p:spPr>
          <a:xfrm>
            <a:off x="671756" y="371511"/>
            <a:ext cx="8064505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Condensed Thin"/>
              <a:buNone/>
              <a:defRPr b="1" i="0" sz="3000" u="none" cap="none" strike="noStrike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Graphic">
  <p:cSld name="Header + Graphic">
    <p:bg>
      <p:bgPr>
        <a:solidFill>
          <a:srgbClr val="4B2E8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8401" y="6354234"/>
            <a:ext cx="25400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4"/>
          <p:cNvSpPr/>
          <p:nvPr>
            <p:ph idx="2" type="chart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33" name="Google Shape;3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4"/>
          <p:cNvSpPr txBox="1"/>
          <p:nvPr>
            <p:ph type="title"/>
          </p:nvPr>
        </p:nvSpPr>
        <p:spPr>
          <a:xfrm>
            <a:off x="671756" y="371511"/>
            <a:ext cx="8116644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Condensed Thin"/>
              <a:buNone/>
              <a:defRPr b="1" i="0" sz="3000" u="none" cap="none" strike="noStrike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buNone/>
              <a:defRPr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lvl="2">
              <a:buNone/>
              <a:defRPr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lvl="3">
              <a:buNone/>
              <a:defRPr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lvl="4">
              <a:buNone/>
              <a:defRPr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lvl="5">
              <a:buNone/>
              <a:defRPr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6pPr>
            <a:lvl7pPr lvl="6">
              <a:buNone/>
              <a:defRPr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7pPr>
            <a:lvl8pPr lvl="7">
              <a:buNone/>
              <a:defRPr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8pPr>
            <a:lvl9pPr lvl="8">
              <a:buNone/>
              <a:defRPr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">
  <p:cSld name="Header +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B2E83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4B2E83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 Logo_Purple_2685_HEX.png" id="40" name="Google Shape;4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8139" y="5949410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41" name="Google Shape;4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1"/>
          <p:cNvSpPr txBox="1"/>
          <p:nvPr>
            <p:ph type="title"/>
          </p:nvPr>
        </p:nvSpPr>
        <p:spPr>
          <a:xfrm>
            <a:off x="671756" y="371511"/>
            <a:ext cx="8183759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  <a:defRPr b="1" i="0" sz="3000" u="none" cap="none" strike="noStrik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Logo_Purple_2685_HEX.png" id="45" name="Google Shape;4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8139" y="5949410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rdmark_center_Purple_HEX.png" id="46" name="Google Shape;4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39" y="6487457"/>
            <a:ext cx="2425295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47" name="Google Shape;4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587" y="4006085"/>
            <a:ext cx="2284303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5"/>
          <p:cNvSpPr txBox="1"/>
          <p:nvPr>
            <p:ph type="title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5000"/>
              <a:buFont typeface="Encode Sans Condensed Thin"/>
              <a:buNone/>
              <a:defRPr b="1" i="0" sz="5000" u="none" cap="none" strike="noStrike">
                <a:solidFill>
                  <a:srgbClr val="4B2E83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B2E83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buNone/>
              <a:defRPr>
                <a:solidFill>
                  <a:srgbClr val="4B2E83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lvl="2">
              <a:buNone/>
              <a:defRPr>
                <a:solidFill>
                  <a:srgbClr val="4B2E83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lvl="3">
              <a:buNone/>
              <a:defRPr>
                <a:solidFill>
                  <a:srgbClr val="4B2E83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lvl="4">
              <a:buNone/>
              <a:defRPr>
                <a:solidFill>
                  <a:srgbClr val="4B2E83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lvl="5">
              <a:buNone/>
              <a:defRPr>
                <a:solidFill>
                  <a:srgbClr val="4B2E83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6pPr>
            <a:lvl7pPr lvl="6">
              <a:buNone/>
              <a:defRPr>
                <a:solidFill>
                  <a:srgbClr val="4B2E83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7pPr>
            <a:lvl8pPr lvl="7">
              <a:buNone/>
              <a:defRPr>
                <a:solidFill>
                  <a:srgbClr val="4B2E83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8pPr>
            <a:lvl9pPr lvl="8">
              <a:buNone/>
              <a:defRPr>
                <a:solidFill>
                  <a:srgbClr val="4B2E83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">
  <p:cSld name="Header + Subheader +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" type="body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B2E83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4B2E83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6"/>
          <p:cNvSpPr txBox="1"/>
          <p:nvPr>
            <p:ph idx="2" type="body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4B2E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ordmark_center_Purple_HEX.png" id="53" name="Google Shape;5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82155" y="6487457"/>
            <a:ext cx="2425295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54" name="Google Shape;5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6"/>
          <p:cNvSpPr txBox="1"/>
          <p:nvPr>
            <p:ph type="title"/>
          </p:nvPr>
        </p:nvSpPr>
        <p:spPr>
          <a:xfrm>
            <a:off x="671756" y="371511"/>
            <a:ext cx="8184663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Font typeface="Encode Sans Condensed Thin"/>
              <a:buNone/>
              <a:defRPr b="1" i="0" sz="3000" u="none" cap="none" strike="noStrike">
                <a:solidFill>
                  <a:srgbClr val="4B2E83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Graphic">
  <p:cSld name="Header + Graphic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/>
          <p:nvPr>
            <p:ph idx="2" type="chart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ordmark_center_Purple_HEX.png" id="59" name="Google Shape;5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63105" y="6487457"/>
            <a:ext cx="2425295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60" name="Google Shape;6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7"/>
          <p:cNvSpPr txBox="1"/>
          <p:nvPr>
            <p:ph type="title"/>
          </p:nvPr>
        </p:nvSpPr>
        <p:spPr>
          <a:xfrm>
            <a:off x="671756" y="371511"/>
            <a:ext cx="8116644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  <a:defRPr b="1" i="0" sz="3000" u="none" cap="none" strike="noStrik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>
              <a:buNone/>
              <a:defRPr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lvl="2">
              <a:buNone/>
              <a:defRPr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lvl="3">
              <a:buNone/>
              <a:defRPr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lvl="4">
              <a:buNone/>
              <a:defRPr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lvl="5">
              <a:buNone/>
              <a:defRPr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6pPr>
            <a:lvl7pPr lvl="6">
              <a:buNone/>
              <a:defRPr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7pPr>
            <a:lvl8pPr lvl="7">
              <a:buNone/>
              <a:defRPr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8pPr>
            <a:lvl9pPr lvl="8">
              <a:buNone/>
              <a:defRPr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2E8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AYLuuhOmMPei1d0tzCh9-JAFZz65nYLT/view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/>
          <p:nvPr/>
        </p:nvSpPr>
        <p:spPr>
          <a:xfrm>
            <a:off x="-175" y="0"/>
            <a:ext cx="9144000" cy="203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"/>
          <p:cNvSpPr txBox="1"/>
          <p:nvPr>
            <p:ph type="title"/>
          </p:nvPr>
        </p:nvSpPr>
        <p:spPr>
          <a:xfrm>
            <a:off x="600200" y="461575"/>
            <a:ext cx="8947200" cy="24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</a:pPr>
            <a:r>
              <a:rPr lang="en-US" sz="3200"/>
              <a:t>by Just: A Capstone Project</a:t>
            </a:r>
            <a:endParaRPr sz="3200"/>
          </a:p>
        </p:txBody>
      </p:sp>
      <p:sp>
        <p:nvSpPr>
          <p:cNvPr id="69" name="Google Shape;69;p1"/>
          <p:cNvSpPr txBox="1"/>
          <p:nvPr/>
        </p:nvSpPr>
        <p:spPr>
          <a:xfrm>
            <a:off x="758825" y="4236150"/>
            <a:ext cx="735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Encode Sans"/>
                <a:ea typeface="Encode Sans"/>
                <a:cs typeface="Encode Sans"/>
                <a:sym typeface="Encode Sans"/>
              </a:rPr>
              <a:t>Diego Alba, Julia King, Kaylyn Torkelson, Benedicte Diakubama, Yu-Chi Fang</a:t>
            </a:r>
            <a:endParaRPr>
              <a:solidFill>
                <a:schemeClr val="lt2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70" name="Google Shape;7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9243" y="123323"/>
            <a:ext cx="1277757" cy="17849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/>
          <p:nvPr/>
        </p:nvSpPr>
        <p:spPr>
          <a:xfrm>
            <a:off x="600200" y="892500"/>
            <a:ext cx="56673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</a:pPr>
            <a:r>
              <a:rPr b="1" lang="en-US" sz="6200">
                <a:solidFill>
                  <a:srgbClr val="4B2E83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Surrodash</a:t>
            </a:r>
            <a:endParaRPr sz="3000">
              <a:solidFill>
                <a:srgbClr val="4B2E8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bed6375ba_0_6"/>
          <p:cNvSpPr txBox="1"/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Dash Visualization</a:t>
            </a:r>
            <a:endParaRPr/>
          </a:p>
        </p:txBody>
      </p:sp>
      <p:sp>
        <p:nvSpPr>
          <p:cNvPr id="176" name="Google Shape;176;gdbed6375ba_0_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7" name="Google Shape;177;gdbed6375ba_0_6" title="Surrodash-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7274" y="1723725"/>
            <a:ext cx="5741125" cy="4305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bed6375ba_0_24"/>
          <p:cNvSpPr txBox="1"/>
          <p:nvPr>
            <p:ph idx="1" type="body"/>
          </p:nvPr>
        </p:nvSpPr>
        <p:spPr>
          <a:xfrm>
            <a:off x="659305" y="1736725"/>
            <a:ext cx="8196300" cy="4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300"/>
              <a:buFont typeface="Merriweather Sans"/>
              <a:buChar char="&gt;"/>
            </a:pPr>
            <a:r>
              <a:rPr lang="en-US" sz="2300"/>
              <a:t>Our pre-trained models are 1600 times faster than the MM with small losses in accuracy.</a:t>
            </a:r>
            <a:endParaRPr sz="2300"/>
          </a:p>
          <a:p>
            <a:pPr indent="-304800" lvl="1" marL="74295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300"/>
              <a:buFont typeface="Merriweather Sans"/>
              <a:buChar char="–"/>
            </a:pPr>
            <a:r>
              <a:rPr b="0" lang="en-US" sz="1900"/>
              <a:t>The Python package</a:t>
            </a:r>
            <a:r>
              <a:rPr b="0" lang="en-US" sz="1900"/>
              <a:t> and Dash app make it easy to use our pre-trained models or train your own.</a:t>
            </a:r>
            <a:endParaRPr b="0" sz="1900"/>
          </a:p>
          <a:p>
            <a:pPr indent="-336550" lvl="0" marL="34290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300"/>
              <a:buFont typeface="Merriweather Sans"/>
              <a:buChar char="&gt;"/>
            </a:pPr>
            <a:r>
              <a:rPr lang="en-US" sz="2300"/>
              <a:t>Future Work: </a:t>
            </a:r>
            <a:r>
              <a:rPr lang="en-US" sz="2300"/>
              <a:t>Mechanistic Model</a:t>
            </a:r>
            <a:endParaRPr sz="2300"/>
          </a:p>
          <a:p>
            <a:pPr indent="-279400" lvl="1" marL="74295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1900"/>
              <a:buChar char="–"/>
            </a:pPr>
            <a:r>
              <a:rPr b="0" lang="en-US" sz="1900"/>
              <a:t>Develop wrapping function to automate use of the MM.</a:t>
            </a:r>
            <a:endParaRPr b="0" sz="1900"/>
          </a:p>
          <a:p>
            <a:pPr indent="-222250" lvl="2" marL="1143000" rtl="0" algn="l">
              <a:spcBef>
                <a:spcPts val="400"/>
              </a:spcBef>
              <a:spcAft>
                <a:spcPts val="0"/>
              </a:spcAft>
              <a:buSzPts val="1700"/>
              <a:buChar char="&gt;"/>
            </a:pPr>
            <a:r>
              <a:rPr b="0" lang="en-US" sz="1700"/>
              <a:t>Command line prompts that ask user for desired input parameters and outputs datasets.</a:t>
            </a:r>
            <a:endParaRPr b="0" sz="1700"/>
          </a:p>
          <a:p>
            <a:pPr indent="-279400" lvl="1" marL="74295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1900"/>
              <a:buChar char="–"/>
            </a:pPr>
            <a:r>
              <a:rPr b="0" lang="en-US" sz="1900"/>
              <a:t>Improve the accuracy of parameters in Langmuir isotherm model.</a:t>
            </a:r>
            <a:endParaRPr b="0" sz="1900"/>
          </a:p>
          <a:p>
            <a:pPr indent="-279400" lvl="1" marL="742950" rtl="0" algn="l">
              <a:spcBef>
                <a:spcPts val="400"/>
              </a:spcBef>
              <a:spcAft>
                <a:spcPts val="0"/>
              </a:spcAft>
              <a:buSzPts val="1900"/>
              <a:buChar char="–"/>
            </a:pPr>
            <a:r>
              <a:rPr b="0" lang="en-US" sz="1900"/>
              <a:t>Produce datasets with multiple impurities.</a:t>
            </a:r>
            <a:endParaRPr b="0" sz="1900"/>
          </a:p>
          <a:p>
            <a:pPr indent="-279400" lvl="1" marL="742950" rtl="0" algn="l">
              <a:spcBef>
                <a:spcPts val="400"/>
              </a:spcBef>
              <a:spcAft>
                <a:spcPts val="0"/>
              </a:spcAft>
              <a:buSzPts val="1900"/>
              <a:buChar char="–"/>
            </a:pPr>
            <a:r>
              <a:rPr b="0" lang="en-US" sz="1900"/>
              <a:t>Produce datasets for full factorial analysis (monitoring change over multiple parameters at once).</a:t>
            </a:r>
            <a:endParaRPr b="0" sz="1900"/>
          </a:p>
          <a:p>
            <a:pPr indent="0" lvl="1" marL="58420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None/>
            </a:pPr>
            <a:r>
              <a:t/>
            </a:r>
            <a:endParaRPr b="0" sz="19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None/>
            </a:pPr>
            <a:r>
              <a:t/>
            </a:r>
            <a:endParaRPr b="0" sz="190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None/>
            </a:pPr>
            <a:r>
              <a:t/>
            </a:r>
            <a:endParaRPr b="0" sz="1900"/>
          </a:p>
        </p:txBody>
      </p:sp>
      <p:sp>
        <p:nvSpPr>
          <p:cNvPr id="184" name="Google Shape;184;gdbed6375ba_0_24"/>
          <p:cNvSpPr txBox="1"/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Conclusions and Future Work</a:t>
            </a:r>
            <a:endParaRPr/>
          </a:p>
        </p:txBody>
      </p:sp>
      <p:sp>
        <p:nvSpPr>
          <p:cNvPr id="185" name="Google Shape;185;gdbed6375ba_0_2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gdbed6375ba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3825" y="231350"/>
            <a:ext cx="1821775" cy="25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dbed6375ba_0_42"/>
          <p:cNvSpPr txBox="1"/>
          <p:nvPr>
            <p:ph idx="1" type="body"/>
          </p:nvPr>
        </p:nvSpPr>
        <p:spPr>
          <a:xfrm>
            <a:off x="659300" y="1736725"/>
            <a:ext cx="8196300" cy="47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</a:pPr>
            <a:r>
              <a:rPr lang="en-US"/>
              <a:t>Surrodash Improvements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Char char="–"/>
            </a:pPr>
            <a:r>
              <a:rPr b="0" lang="en-US"/>
              <a:t>Develop a Gaussian Process Regression model.</a:t>
            </a:r>
            <a:endParaRPr b="0"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800"/>
              <a:buChar char="&gt;"/>
            </a:pPr>
            <a:r>
              <a:rPr b="0" lang="en-US"/>
              <a:t>Works well on small datasets/provides uncertainty.</a:t>
            </a:r>
            <a:endParaRPr b="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b="0" lang="en-US"/>
              <a:t>Develop further visualizations based on user requests.</a:t>
            </a:r>
            <a:endParaRPr b="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b="0" lang="en-US"/>
              <a:t>Provide quantitative assessments within the data comparison tool. </a:t>
            </a:r>
            <a:endParaRPr b="0"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800"/>
              <a:buChar char="&gt;"/>
            </a:pPr>
            <a:r>
              <a:rPr b="0" lang="en-US"/>
              <a:t>If my predictions aren’t close to true values, is that because of error in the data? Is the “inaccurate” data statistically different? </a:t>
            </a:r>
            <a:endParaRPr b="0"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800"/>
              <a:buChar char="&gt;"/>
            </a:pPr>
            <a:r>
              <a:rPr b="0" lang="en-US"/>
              <a:t>Analysis of variance/further statistical analyses. </a:t>
            </a:r>
            <a:endParaRPr b="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400"/>
              <a:buChar char="&gt;"/>
            </a:pPr>
            <a:r>
              <a:rPr lang="en-US"/>
              <a:t>ML in Biotech Molecular Design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b="0" lang="en-US"/>
              <a:t>How do we use ML to go from sequence/structure of molecules to predicted yield and purity?</a:t>
            </a:r>
            <a:endParaRPr b="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b="0" lang="en-US"/>
              <a:t>On-board experimentalists for validation.</a:t>
            </a:r>
            <a:endParaRPr b="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None/>
            </a:pPr>
            <a:r>
              <a:t/>
            </a:r>
            <a:endParaRPr b="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None/>
            </a:pPr>
            <a:r>
              <a:t/>
            </a:r>
            <a:endParaRPr b="0"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None/>
            </a:pPr>
            <a:r>
              <a:t/>
            </a:r>
            <a:endParaRPr b="0"/>
          </a:p>
        </p:txBody>
      </p:sp>
      <p:sp>
        <p:nvSpPr>
          <p:cNvPr id="193" name="Google Shape;193;gdbed6375ba_0_42"/>
          <p:cNvSpPr txBox="1"/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194" name="Google Shape;194;gdbed6375ba_0_4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idx="1" type="body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</a:pPr>
            <a:r>
              <a:rPr b="0" lang="en-US"/>
              <a:t>Overarching Goal: B</a:t>
            </a:r>
            <a:r>
              <a:rPr b="0" lang="en-US"/>
              <a:t>uild affordable manufacturing process for a viable biotherapeutic target.</a:t>
            </a:r>
            <a:endParaRPr b="0"/>
          </a:p>
          <a:p>
            <a:pPr indent="-311150" lvl="1" marL="74295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–"/>
            </a:pPr>
            <a:r>
              <a:rPr b="0" lang="en-US"/>
              <a:t>What gives highest yield and purity?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None/>
            </a:pPr>
            <a:r>
              <a:t/>
            </a:r>
            <a:endParaRPr b="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</a:pPr>
            <a:r>
              <a:rPr b="0" lang="en-US"/>
              <a:t>Bench-top R&amp;D and mechanistic models can be slow and expensive. How can we make that better?</a:t>
            </a:r>
            <a:endParaRPr/>
          </a:p>
        </p:txBody>
      </p:sp>
      <p:sp>
        <p:nvSpPr>
          <p:cNvPr id="78" name="Google Shape;78;p3"/>
          <p:cNvSpPr txBox="1"/>
          <p:nvPr>
            <p:ph type="title"/>
          </p:nvPr>
        </p:nvSpPr>
        <p:spPr>
          <a:xfrm>
            <a:off x="671756" y="371511"/>
            <a:ext cx="8183759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Project Sponsor and Motivation</a:t>
            </a:r>
            <a:endParaRPr/>
          </a:p>
        </p:txBody>
      </p:sp>
      <p:pic>
        <p:nvPicPr>
          <p:cNvPr id="79" name="Google Shape;7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613" y="4422269"/>
            <a:ext cx="4428777" cy="185517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4b5cc370_0_0"/>
          <p:cNvSpPr txBox="1"/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Design</a:t>
            </a:r>
            <a:endParaRPr/>
          </a:p>
        </p:txBody>
      </p:sp>
      <p:sp>
        <p:nvSpPr>
          <p:cNvPr id="87" name="Google Shape;87;gdf4b5cc370_0_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gdf4b5cc37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97536"/>
            <a:ext cx="8839201" cy="2501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bed6375ba_0_36"/>
          <p:cNvSpPr txBox="1"/>
          <p:nvPr>
            <p:ph idx="1" type="body"/>
          </p:nvPr>
        </p:nvSpPr>
        <p:spPr>
          <a:xfrm>
            <a:off x="659305" y="1736725"/>
            <a:ext cx="8196300" cy="4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Char char="&gt;"/>
            </a:pPr>
            <a:r>
              <a:rPr lang="en-US"/>
              <a:t>Orders of magnitude speedup between MM and ML model allows you to ask more AND better questions.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b="0" lang="en-US"/>
              <a:t>Larger scale screening of molecules to find those that are easily purified; more quickly narrow the search space for the ideal candidates.</a:t>
            </a:r>
            <a:endParaRPr b="0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b="0" lang="en-US"/>
              <a:t>Sensitivity Analysis Capability: Which input parameters have the biggest impact on yield and purity? </a:t>
            </a:r>
            <a:endParaRPr b="0"/>
          </a:p>
          <a:p>
            <a:pPr indent="0" lvl="0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&gt;"/>
            </a:pPr>
            <a:r>
              <a:rPr lang="en-US">
                <a:solidFill>
                  <a:schemeClr val="dk1"/>
                </a:solidFill>
              </a:rPr>
              <a:t>Provide more information to wet lab processes for faster molecular/process design.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None/>
            </a:pPr>
            <a:r>
              <a:t/>
            </a:r>
            <a:endParaRPr b="0"/>
          </a:p>
        </p:txBody>
      </p:sp>
      <p:sp>
        <p:nvSpPr>
          <p:cNvPr id="95" name="Google Shape;95;gdbed6375ba_0_36"/>
          <p:cNvSpPr txBox="1"/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Surrogate Modeling in Biotech</a:t>
            </a:r>
            <a:endParaRPr/>
          </a:p>
        </p:txBody>
      </p:sp>
      <p:sp>
        <p:nvSpPr>
          <p:cNvPr id="96" name="Google Shape;96;gdbed6375ba_0_3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f1df01138_0_228"/>
          <p:cNvSpPr txBox="1"/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Use Cases</a:t>
            </a:r>
            <a:endParaRPr/>
          </a:p>
        </p:txBody>
      </p:sp>
      <p:pic>
        <p:nvPicPr>
          <p:cNvPr id="103" name="Google Shape;103;gdf1df01138_0_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725" y="1693311"/>
            <a:ext cx="6181725" cy="695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gdf1df01138_0_228"/>
          <p:cNvGrpSpPr/>
          <p:nvPr/>
        </p:nvGrpSpPr>
        <p:grpSpPr>
          <a:xfrm>
            <a:off x="5735304" y="2718318"/>
            <a:ext cx="3305700" cy="3483057"/>
            <a:chOff x="5632317" y="1189775"/>
            <a:chExt cx="3305700" cy="3483057"/>
          </a:xfrm>
        </p:grpSpPr>
        <p:sp>
          <p:nvSpPr>
            <p:cNvPr id="105" name="Google Shape;105;gdf1df01138_0_22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Visualization and analysis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gdf1df01138_0_228"/>
            <p:cNvSpPr txBox="1"/>
            <p:nvPr/>
          </p:nvSpPr>
          <p:spPr>
            <a:xfrm>
              <a:off x="6167062" y="2057132"/>
              <a:ext cx="24387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492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900"/>
                <a:buFont typeface="Roboto"/>
                <a:buChar char="●"/>
              </a:pPr>
              <a:r>
                <a:rPr lang="en-US" sz="1900">
                  <a:latin typeface="Roboto"/>
                  <a:ea typeface="Roboto"/>
                  <a:cs typeface="Roboto"/>
                  <a:sym typeface="Roboto"/>
                </a:rPr>
                <a:t>Visualize input datasets</a:t>
              </a:r>
              <a:endParaRPr sz="1900">
                <a:latin typeface="Roboto"/>
                <a:ea typeface="Roboto"/>
                <a:cs typeface="Roboto"/>
                <a:sym typeface="Roboto"/>
              </a:endParaRPr>
            </a:p>
            <a:p>
              <a:pPr indent="-3492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900"/>
                <a:buFont typeface="Roboto"/>
                <a:buChar char="●"/>
              </a:pPr>
              <a:r>
                <a:rPr lang="en-US" sz="1900">
                  <a:latin typeface="Roboto"/>
                  <a:ea typeface="Roboto"/>
                  <a:cs typeface="Roboto"/>
                  <a:sym typeface="Roboto"/>
                </a:rPr>
                <a:t>Load/train/test/ save models</a:t>
              </a:r>
              <a:endParaRPr sz="1900">
                <a:latin typeface="Roboto"/>
                <a:ea typeface="Roboto"/>
                <a:cs typeface="Roboto"/>
                <a:sym typeface="Roboto"/>
              </a:endParaRPr>
            </a:p>
            <a:p>
              <a:pPr indent="-3492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900"/>
                <a:buFont typeface="Roboto"/>
                <a:buChar char="●"/>
              </a:pPr>
              <a:r>
                <a:rPr lang="en-US" sz="1900">
                  <a:latin typeface="Roboto"/>
                  <a:ea typeface="Roboto"/>
                  <a:cs typeface="Roboto"/>
                  <a:sym typeface="Roboto"/>
                </a:rPr>
                <a:t>Produce training curves</a:t>
              </a:r>
              <a:endParaRPr sz="1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" name="Google Shape;107;gdf1df01138_0_228"/>
          <p:cNvGrpSpPr/>
          <p:nvPr/>
        </p:nvGrpSpPr>
        <p:grpSpPr>
          <a:xfrm>
            <a:off x="102988" y="2718532"/>
            <a:ext cx="3546900" cy="3482843"/>
            <a:chOff x="0" y="1189989"/>
            <a:chExt cx="3546900" cy="3482843"/>
          </a:xfrm>
        </p:grpSpPr>
        <p:sp>
          <p:nvSpPr>
            <p:cNvPr id="108" name="Google Shape;108;gdf1df01138_0_22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Generate data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gdf1df01138_0_228"/>
            <p:cNvSpPr txBox="1"/>
            <p:nvPr/>
          </p:nvSpPr>
          <p:spPr>
            <a:xfrm>
              <a:off x="227513" y="2057132"/>
              <a:ext cx="2664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492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900"/>
                <a:buFont typeface="Roboto"/>
                <a:buChar char="●"/>
              </a:pPr>
              <a:r>
                <a:rPr lang="en-US" sz="1900">
                  <a:latin typeface="Roboto"/>
                  <a:ea typeface="Roboto"/>
                  <a:cs typeface="Roboto"/>
                  <a:sym typeface="Roboto"/>
                </a:rPr>
                <a:t>Use mechanistic model</a:t>
              </a:r>
              <a:endParaRPr sz="1900">
                <a:latin typeface="Roboto"/>
                <a:ea typeface="Roboto"/>
                <a:cs typeface="Roboto"/>
                <a:sym typeface="Roboto"/>
              </a:endParaRPr>
            </a:p>
            <a:p>
              <a:pPr indent="-3492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900"/>
                <a:buFont typeface="Roboto"/>
                <a:buChar char="●"/>
              </a:pPr>
              <a:r>
                <a:rPr lang="en-US" sz="1900">
                  <a:latin typeface="Roboto"/>
                  <a:ea typeface="Roboto"/>
                  <a:cs typeface="Roboto"/>
                  <a:sym typeface="Roboto"/>
                </a:rPr>
                <a:t>Systematically vary parameters within physical limits</a:t>
              </a:r>
              <a:endParaRPr sz="1900">
                <a:latin typeface="Roboto"/>
                <a:ea typeface="Roboto"/>
                <a:cs typeface="Roboto"/>
                <a:sym typeface="Roboto"/>
              </a:endParaRPr>
            </a:p>
            <a:p>
              <a:pPr indent="-3492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900"/>
                <a:buFont typeface="Roboto"/>
                <a:buChar char="●"/>
              </a:pPr>
              <a:r>
                <a:rPr lang="en-US" sz="1900">
                  <a:latin typeface="Roboto"/>
                  <a:ea typeface="Roboto"/>
                  <a:cs typeface="Roboto"/>
                  <a:sym typeface="Roboto"/>
                </a:rPr>
                <a:t>Define testing and training sets</a:t>
              </a:r>
              <a:endParaRPr sz="1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" name="Google Shape;110;gdf1df01138_0_228"/>
          <p:cNvGrpSpPr/>
          <p:nvPr/>
        </p:nvGrpSpPr>
        <p:grpSpPr>
          <a:xfrm>
            <a:off x="3047192" y="2718318"/>
            <a:ext cx="3305700" cy="3483050"/>
            <a:chOff x="2944204" y="1189775"/>
            <a:chExt cx="3305700" cy="3483050"/>
          </a:xfrm>
        </p:grpSpPr>
        <p:sp>
          <p:nvSpPr>
            <p:cNvPr id="111" name="Google Shape;111;gdf1df01138_0_22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Train surrogate model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gdf1df01138_0_228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492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900"/>
                <a:buFont typeface="Roboto"/>
                <a:buChar char="●"/>
              </a:pPr>
              <a:r>
                <a:rPr lang="en-US" sz="1900">
                  <a:latin typeface="Roboto"/>
                  <a:ea typeface="Roboto"/>
                  <a:cs typeface="Roboto"/>
                  <a:sym typeface="Roboto"/>
                </a:rPr>
                <a:t>Clean input data</a:t>
              </a:r>
              <a:endParaRPr sz="1900">
                <a:latin typeface="Roboto"/>
                <a:ea typeface="Roboto"/>
                <a:cs typeface="Roboto"/>
                <a:sym typeface="Roboto"/>
              </a:endParaRPr>
            </a:p>
            <a:p>
              <a:pPr indent="-3492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900"/>
                <a:buFont typeface="Roboto"/>
                <a:buChar char="●"/>
              </a:pPr>
              <a:r>
                <a:rPr lang="en-US" sz="1900">
                  <a:latin typeface="Roboto"/>
                  <a:ea typeface="Roboto"/>
                  <a:cs typeface="Roboto"/>
                  <a:sym typeface="Roboto"/>
                </a:rPr>
                <a:t>Train 4 models</a:t>
              </a:r>
              <a:endParaRPr sz="1900">
                <a:latin typeface="Roboto"/>
                <a:ea typeface="Roboto"/>
                <a:cs typeface="Roboto"/>
                <a:sym typeface="Roboto"/>
              </a:endParaRPr>
            </a:p>
            <a:p>
              <a:pPr indent="-3492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900"/>
                <a:buFont typeface="Roboto"/>
                <a:buChar char="●"/>
              </a:pPr>
              <a:r>
                <a:rPr lang="en-US" sz="1900">
                  <a:latin typeface="Roboto"/>
                  <a:ea typeface="Roboto"/>
                  <a:cs typeface="Roboto"/>
                  <a:sym typeface="Roboto"/>
                </a:rPr>
                <a:t>Predict yield and purity</a:t>
              </a:r>
              <a:endParaRPr sz="1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3" name="Google Shape;113;gdf1df01138_0_22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671756" y="371511"/>
            <a:ext cx="8183759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Mechanistic Model Deliverables</a:t>
            </a:r>
            <a:endParaRPr/>
          </a:p>
        </p:txBody>
      </p:sp>
      <p:sp>
        <p:nvSpPr>
          <p:cNvPr id="120" name="Google Shape;120;p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1" name="Google Shape;121;p5"/>
          <p:cNvGrpSpPr/>
          <p:nvPr/>
        </p:nvGrpSpPr>
        <p:grpSpPr>
          <a:xfrm>
            <a:off x="710674" y="2546270"/>
            <a:ext cx="7300911" cy="731700"/>
            <a:chOff x="710674" y="1323164"/>
            <a:chExt cx="7300911" cy="731700"/>
          </a:xfrm>
        </p:grpSpPr>
        <p:sp>
          <p:nvSpPr>
            <p:cNvPr id="122" name="Google Shape;122;p5"/>
            <p:cNvSpPr txBox="1"/>
            <p:nvPr/>
          </p:nvSpPr>
          <p:spPr>
            <a:xfrm>
              <a:off x="710674" y="1373350"/>
              <a:ext cx="2004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800">
                  <a:solidFill>
                    <a:srgbClr val="55156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Develop</a:t>
              </a:r>
              <a:r>
                <a:rPr lang="en-US" sz="3800">
                  <a:solidFill>
                    <a:srgbClr val="55156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endParaRPr sz="3800">
                <a:solidFill>
                  <a:srgbClr val="55156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“best practices” for modifying the provided MM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" name="Google Shape;125;p5"/>
          <p:cNvGrpSpPr/>
          <p:nvPr/>
        </p:nvGrpSpPr>
        <p:grpSpPr>
          <a:xfrm>
            <a:off x="7" y="3430630"/>
            <a:ext cx="7650080" cy="731700"/>
            <a:chOff x="7" y="2207525"/>
            <a:chExt cx="7650080" cy="731700"/>
          </a:xfrm>
        </p:grpSpPr>
        <p:sp>
          <p:nvSpPr>
            <p:cNvPr id="126" name="Google Shape;126;p5"/>
            <p:cNvSpPr txBox="1"/>
            <p:nvPr/>
          </p:nvSpPr>
          <p:spPr>
            <a:xfrm>
              <a:off x="7" y="2257725"/>
              <a:ext cx="2715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800">
                  <a:solidFill>
                    <a:srgbClr val="701C7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Provide</a:t>
              </a:r>
              <a:endParaRPr sz="3800">
                <a:solidFill>
                  <a:srgbClr val="701C7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5"/>
            <p:cNvSpPr txBox="1"/>
            <p:nvPr/>
          </p:nvSpPr>
          <p:spPr>
            <a:xfrm>
              <a:off x="2914387" y="2414096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sample datasets within the repo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" name="Google Shape;129;p5"/>
          <p:cNvGrpSpPr/>
          <p:nvPr/>
        </p:nvGrpSpPr>
        <p:grpSpPr>
          <a:xfrm>
            <a:off x="755105" y="4311730"/>
            <a:ext cx="6532283" cy="731700"/>
            <a:chOff x="755105" y="3088625"/>
            <a:chExt cx="6532283" cy="731700"/>
          </a:xfrm>
        </p:grpSpPr>
        <p:sp>
          <p:nvSpPr>
            <p:cNvPr id="130" name="Google Shape;130;p5"/>
            <p:cNvSpPr txBox="1"/>
            <p:nvPr/>
          </p:nvSpPr>
          <p:spPr>
            <a:xfrm>
              <a:off x="755105" y="3138825"/>
              <a:ext cx="19599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800">
                  <a:solidFill>
                    <a:srgbClr val="761E86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Explore</a:t>
              </a:r>
              <a:endParaRPr sz="3800">
                <a:solidFill>
                  <a:srgbClr val="761E86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5"/>
            <p:cNvSpPr txBox="1"/>
            <p:nvPr/>
          </p:nvSpPr>
          <p:spPr>
            <a:xfrm>
              <a:off x="2914388" y="3295180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datasets in Dash visualization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bed6375ba_0_0"/>
          <p:cNvSpPr txBox="1"/>
          <p:nvPr>
            <p:ph idx="1" type="body"/>
          </p:nvPr>
        </p:nvSpPr>
        <p:spPr>
          <a:xfrm>
            <a:off x="718227" y="1893300"/>
            <a:ext cx="3091500" cy="4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</a:pPr>
            <a:r>
              <a:rPr b="0" lang="en-US"/>
              <a:t>Different models:</a:t>
            </a:r>
            <a:endParaRPr b="0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b="0" lang="en-US"/>
              <a:t>Linear Regression</a:t>
            </a:r>
            <a:endParaRPr b="0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b="0" lang="en-US"/>
              <a:t>Neural Network</a:t>
            </a:r>
            <a:endParaRPr b="0"/>
          </a:p>
          <a:p>
            <a:pPr indent="0" lvl="0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&gt;"/>
            </a:pPr>
            <a:r>
              <a:rPr b="0" lang="en-US"/>
              <a:t>Predict:</a:t>
            </a:r>
            <a:endParaRPr b="0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lang="en-US" sz="2000">
                <a:solidFill>
                  <a:schemeClr val="dk1"/>
                </a:solidFill>
              </a:rPr>
              <a:t>Deterministic</a:t>
            </a:r>
            <a:endParaRPr b="0" sz="2000"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lang="en-US" sz="2000">
                <a:solidFill>
                  <a:schemeClr val="dk1"/>
                </a:solidFill>
              </a:rPr>
              <a:t>Probabilistic</a:t>
            </a:r>
            <a:endParaRPr b="0" sz="2000">
              <a:solidFill>
                <a:schemeClr val="dk1"/>
              </a:solidFill>
            </a:endParaRPr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&gt;"/>
            </a:pPr>
            <a:r>
              <a:rPr b="0" lang="en-US" sz="1800">
                <a:solidFill>
                  <a:schemeClr val="dk1"/>
                </a:solidFill>
              </a:rPr>
              <a:t>mean + std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139" name="Google Shape;139;gdbed6375ba_0_0"/>
          <p:cNvSpPr txBox="1"/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Pretrained Models</a:t>
            </a:r>
            <a:endParaRPr/>
          </a:p>
        </p:txBody>
      </p:sp>
      <p:sp>
        <p:nvSpPr>
          <p:cNvPr id="140" name="Google Shape;140;gdbed6375ba_0_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1" name="Google Shape;141;gdbed6375ba_0_0"/>
          <p:cNvGrpSpPr/>
          <p:nvPr/>
        </p:nvGrpSpPr>
        <p:grpSpPr>
          <a:xfrm>
            <a:off x="3705562" y="2661375"/>
            <a:ext cx="5399888" cy="2735300"/>
            <a:chOff x="3705562" y="2661375"/>
            <a:chExt cx="5399888" cy="2735300"/>
          </a:xfrm>
        </p:grpSpPr>
        <p:pic>
          <p:nvPicPr>
            <p:cNvPr id="142" name="Google Shape;142;gdbed6375ba_0_0"/>
            <p:cNvPicPr preferRelativeResize="0"/>
            <p:nvPr/>
          </p:nvPicPr>
          <p:blipFill rotWithShape="1">
            <a:blip r:embed="rId3">
              <a:alphaModFix/>
            </a:blip>
            <a:srcRect b="18121" l="42355" r="16413" t="17137"/>
            <a:stretch/>
          </p:blipFill>
          <p:spPr>
            <a:xfrm>
              <a:off x="3705562" y="4038263"/>
              <a:ext cx="1383324" cy="13584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gdbed6375ba_0_0"/>
            <p:cNvPicPr preferRelativeResize="0"/>
            <p:nvPr/>
          </p:nvPicPr>
          <p:blipFill rotWithShape="1">
            <a:blip r:embed="rId4">
              <a:alphaModFix/>
            </a:blip>
            <a:srcRect b="0" l="0" r="14646" t="0"/>
            <a:stretch/>
          </p:blipFill>
          <p:spPr>
            <a:xfrm>
              <a:off x="5088875" y="3043075"/>
              <a:ext cx="2802249" cy="1570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gdbed6375ba_0_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01163" y="2661375"/>
              <a:ext cx="992100" cy="99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gdbed6375ba_0_0"/>
            <p:cNvSpPr txBox="1"/>
            <p:nvPr/>
          </p:nvSpPr>
          <p:spPr>
            <a:xfrm>
              <a:off x="7950150" y="3227300"/>
              <a:ext cx="915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4B2E83"/>
                  </a:solidFill>
                  <a:latin typeface="Open Sans"/>
                  <a:ea typeface="Open Sans"/>
                  <a:cs typeface="Open Sans"/>
                  <a:sym typeface="Open Sans"/>
                </a:rPr>
                <a:t>yield</a:t>
              </a:r>
              <a:endParaRPr/>
            </a:p>
          </p:txBody>
        </p:sp>
        <p:sp>
          <p:nvSpPr>
            <p:cNvPr id="146" name="Google Shape;146;gdbed6375ba_0_0"/>
            <p:cNvSpPr txBox="1"/>
            <p:nvPr/>
          </p:nvSpPr>
          <p:spPr>
            <a:xfrm>
              <a:off x="7950150" y="3781400"/>
              <a:ext cx="1155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4B2E83"/>
                  </a:solidFill>
                  <a:latin typeface="Open Sans"/>
                  <a:ea typeface="Open Sans"/>
                  <a:cs typeface="Open Sans"/>
                  <a:sym typeface="Open Sans"/>
                </a:rPr>
                <a:t>purity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idx="1" type="body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Char char="&gt;"/>
            </a:pPr>
            <a:r>
              <a:rPr lang="en-US"/>
              <a:t>ML model is 1600 times faster than MM.</a:t>
            </a:r>
            <a:endParaRPr/>
          </a:p>
          <a:p>
            <a:pPr indent="-311150" lvl="1" marL="74295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Char char="–"/>
            </a:pPr>
            <a:r>
              <a:rPr b="0" lang="en-US"/>
              <a:t>Prediction with the MM takes </a:t>
            </a:r>
            <a:r>
              <a:rPr lang="en-US"/>
              <a:t>1.6 seconds</a:t>
            </a:r>
            <a:r>
              <a:rPr b="0" lang="en-US"/>
              <a:t>.</a:t>
            </a:r>
            <a:endParaRPr b="0"/>
          </a:p>
          <a:p>
            <a:pPr indent="-311150" lvl="1" marL="74295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Char char="–"/>
            </a:pPr>
            <a:r>
              <a:rPr b="0" lang="en-US"/>
              <a:t>Prediction with ML model takes </a:t>
            </a:r>
            <a:r>
              <a:rPr lang="en-US"/>
              <a:t>0.001 seconds</a:t>
            </a:r>
            <a:r>
              <a:rPr b="0" lang="en-US"/>
              <a:t>.</a:t>
            </a:r>
            <a:endParaRPr b="0"/>
          </a:p>
          <a:p>
            <a:pPr indent="-311150" lvl="1" marL="74295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Char char="–"/>
            </a:pPr>
            <a:r>
              <a:rPr b="0" lang="en-US"/>
              <a:t>Can ask 1600 more questions in the same amount of time.</a:t>
            </a:r>
            <a:endParaRPr b="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&gt;"/>
            </a:pPr>
            <a:r>
              <a:rPr lang="en-US"/>
              <a:t>NNs are more </a:t>
            </a:r>
            <a:r>
              <a:rPr lang="en-US"/>
              <a:t>accurate</a:t>
            </a:r>
            <a:r>
              <a:rPr lang="en-US"/>
              <a:t> than linear regression models. 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b="0" lang="en-US"/>
              <a:t>Low MSE; not sacrificing accuracy for speedup.</a:t>
            </a:r>
            <a:endParaRPr b="0"/>
          </a:p>
        </p:txBody>
      </p:sp>
      <p:sp>
        <p:nvSpPr>
          <p:cNvPr id="153" name="Google Shape;153;p6"/>
          <p:cNvSpPr txBox="1"/>
          <p:nvPr>
            <p:ph type="title"/>
          </p:nvPr>
        </p:nvSpPr>
        <p:spPr>
          <a:xfrm>
            <a:off x="671756" y="371511"/>
            <a:ext cx="8183759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Results and Discussion</a:t>
            </a:r>
            <a:endParaRPr/>
          </a:p>
        </p:txBody>
      </p:sp>
      <p:pic>
        <p:nvPicPr>
          <p:cNvPr id="154" name="Google Shape;15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525" y="4343976"/>
            <a:ext cx="8096224" cy="21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4448" y="1363500"/>
            <a:ext cx="1169125" cy="12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bed6375ba_0_52"/>
          <p:cNvSpPr txBox="1"/>
          <p:nvPr>
            <p:ph idx="1" type="body"/>
          </p:nvPr>
        </p:nvSpPr>
        <p:spPr>
          <a:xfrm>
            <a:off x="406100" y="3875550"/>
            <a:ext cx="85869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Char char="&gt;"/>
            </a:pPr>
            <a:r>
              <a:rPr b="0" lang="en-US"/>
              <a:t>Model struggles when predicting across resin.</a:t>
            </a:r>
            <a:endParaRPr b="0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b="0" lang="en-US"/>
              <a:t>Column characteristics (length/capacity/etc.) are different for each resin in real-life and thus hard-coded differently in MM. 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163" name="Google Shape;163;gdbed6375ba_0_52"/>
          <p:cNvSpPr txBox="1"/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</a:pPr>
            <a:r>
              <a:rPr lang="en-US"/>
              <a:t>Predictive Power</a:t>
            </a:r>
            <a:endParaRPr/>
          </a:p>
        </p:txBody>
      </p:sp>
      <p:pic>
        <p:nvPicPr>
          <p:cNvPr id="164" name="Google Shape;164;gdbed6375ba_0_52"/>
          <p:cNvPicPr preferRelativeResize="0"/>
          <p:nvPr/>
        </p:nvPicPr>
        <p:blipFill rotWithShape="1">
          <a:blip r:embed="rId3">
            <a:alphaModFix/>
          </a:blip>
          <a:srcRect b="0" l="77582" r="0" t="15447"/>
          <a:stretch/>
        </p:blipFill>
        <p:spPr>
          <a:xfrm>
            <a:off x="4472325" y="4981950"/>
            <a:ext cx="2049851" cy="187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dbed6375ba_0_5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6" name="Google Shape;166;gdbed6375ba_0_52"/>
          <p:cNvPicPr preferRelativeResize="0"/>
          <p:nvPr/>
        </p:nvPicPr>
        <p:blipFill rotWithShape="1">
          <a:blip r:embed="rId3">
            <a:alphaModFix/>
          </a:blip>
          <a:srcRect b="0" l="25986" r="50663" t="15447"/>
          <a:stretch/>
        </p:blipFill>
        <p:spPr>
          <a:xfrm>
            <a:off x="1849188" y="4981950"/>
            <a:ext cx="2135126" cy="187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dbed6375ba_0_52"/>
          <p:cNvSpPr txBox="1"/>
          <p:nvPr/>
        </p:nvSpPr>
        <p:spPr>
          <a:xfrm>
            <a:off x="406100" y="1522075"/>
            <a:ext cx="923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&gt;"/>
            </a:pPr>
            <a:r>
              <a:rPr lang="en-US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Predict across variations in isotherm (Langmuir train, GIEX test).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8" name="Google Shape;168;gdbed6375ba_0_52"/>
          <p:cNvPicPr preferRelativeResize="0"/>
          <p:nvPr/>
        </p:nvPicPr>
        <p:blipFill rotWithShape="1">
          <a:blip r:embed="rId4">
            <a:alphaModFix/>
          </a:blip>
          <a:srcRect b="0" l="25475" r="49395" t="0"/>
          <a:stretch/>
        </p:blipFill>
        <p:spPr>
          <a:xfrm>
            <a:off x="1946275" y="1972925"/>
            <a:ext cx="1940949" cy="198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dbed6375ba_0_52"/>
          <p:cNvPicPr preferRelativeResize="0"/>
          <p:nvPr/>
        </p:nvPicPr>
        <p:blipFill rotWithShape="1">
          <a:blip r:embed="rId4">
            <a:alphaModFix/>
          </a:blip>
          <a:srcRect b="0" l="74871" r="0" t="0"/>
          <a:stretch/>
        </p:blipFill>
        <p:spPr>
          <a:xfrm>
            <a:off x="4526775" y="1972925"/>
            <a:ext cx="1940949" cy="19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2014-10-14T00:51:43Z</dcterms:created>
  <dc:creator>Alanya Cannon</dc:creator>
</cp:coreProperties>
</file>