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9" r:id="rId5"/>
    <p:sldId id="281" r:id="rId6"/>
    <p:sldId id="262" r:id="rId7"/>
    <p:sldId id="295" r:id="rId8"/>
    <p:sldId id="263" r:id="rId9"/>
    <p:sldId id="264" r:id="rId10"/>
    <p:sldId id="296" r:id="rId11"/>
    <p:sldId id="260" r:id="rId12"/>
    <p:sldId id="309" r:id="rId13"/>
    <p:sldId id="261" r:id="rId14"/>
    <p:sldId id="310" r:id="rId15"/>
    <p:sldId id="265" r:id="rId16"/>
    <p:sldId id="311" r:id="rId17"/>
    <p:sldId id="269" r:id="rId18"/>
    <p:sldId id="312" r:id="rId19"/>
    <p:sldId id="270" r:id="rId20"/>
    <p:sldId id="271" r:id="rId21"/>
    <p:sldId id="322" r:id="rId22"/>
    <p:sldId id="277" r:id="rId23"/>
    <p:sldId id="267" r:id="rId24"/>
    <p:sldId id="268" r:id="rId25"/>
    <p:sldId id="266"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AA51C6-9C18-4AF4-BAF4-111E584BED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C473A-11FB-467A-B874-46CAB7D4E6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A51C6-9C18-4AF4-BAF4-111E584BED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C473A-11FB-467A-B874-46CAB7D4E6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A51C6-9C18-4AF4-BAF4-111E584BED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C473A-11FB-467A-B874-46CAB7D4E6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FF0000"/>
                </a:solidFill>
              </a:rPr>
              <a:t>Computer Networks</a:t>
            </a:r>
            <a:br>
              <a:rPr lang="en-US" altLang="zh-CN" dirty="0">
                <a:solidFill>
                  <a:srgbClr val="FF0000"/>
                </a:solidFill>
              </a:rPr>
            </a:br>
            <a:r>
              <a:rPr lang="en-US" altLang="zh-CN" sz="4800" dirty="0">
                <a:solidFill>
                  <a:srgbClr val="FF0000"/>
                </a:solidFill>
              </a:rPr>
              <a:t>Fall </a:t>
            </a:r>
            <a:r>
              <a:rPr lang="en-US" altLang="zh-CN" sz="4800" dirty="0" smtClean="0">
                <a:solidFill>
                  <a:srgbClr val="FF0000"/>
                </a:solidFill>
              </a:rPr>
              <a:t>2023</a:t>
            </a:r>
            <a:endParaRPr lang="zh-CN" altLang="en-US" dirty="0">
              <a:solidFill>
                <a:srgbClr val="FF0000"/>
              </a:solidFill>
            </a:endParaRPr>
          </a:p>
        </p:txBody>
      </p:sp>
      <p:sp>
        <p:nvSpPr>
          <p:cNvPr id="3" name="副标题 2"/>
          <p:cNvSpPr>
            <a:spLocks noGrp="1"/>
          </p:cNvSpPr>
          <p:nvPr>
            <p:ph type="subTitle" idx="1"/>
          </p:nvPr>
        </p:nvSpPr>
        <p:spPr/>
        <p:txBody>
          <a:bodyPr>
            <a:normAutofit/>
          </a:bodyPr>
          <a:lstStyle/>
          <a:p>
            <a:r>
              <a:rPr lang="en-US" altLang="zh-CN" sz="3200" b="1" dirty="0">
                <a:solidFill>
                  <a:srgbClr val="FF0000"/>
                </a:solidFill>
              </a:rPr>
              <a:t>Programing Assignment</a:t>
            </a:r>
            <a:endParaRPr lang="en-US" altLang="zh-CN" sz="3200" b="1" dirty="0">
              <a:solidFill>
                <a:srgbClr val="FF0000"/>
              </a:solidFill>
            </a:endParaRPr>
          </a:p>
          <a:p>
            <a:r>
              <a:rPr lang="en-US" altLang="zh-CN" sz="3600" b="1" dirty="0">
                <a:solidFill>
                  <a:srgbClr val="FF0000"/>
                </a:solidFill>
              </a:rPr>
              <a:t>2. Application Layer Assignment</a:t>
            </a:r>
            <a:endParaRPr lang="en-US" altLang="zh-CN" sz="3200" b="1" dirty="0">
              <a:solidFill>
                <a:srgbClr val="FF0000"/>
              </a:solidFill>
            </a:endParaRPr>
          </a:p>
          <a:p>
            <a:endParaRPr lang="en-US" altLang="zh-CN" sz="3200" b="1" dirty="0">
              <a:solidFill>
                <a:srgbClr val="FF0000"/>
              </a:solidFill>
            </a:endParaRPr>
          </a:p>
        </p:txBody>
      </p:sp>
      <p:sp>
        <p:nvSpPr>
          <p:cNvPr id="4" name="副标题 2"/>
          <p:cNvSpPr txBox="1"/>
          <p:nvPr/>
        </p:nvSpPr>
        <p:spPr>
          <a:xfrm>
            <a:off x="7486261" y="5461940"/>
            <a:ext cx="4705739" cy="13462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2000" b="1" dirty="0" smtClean="0">
                <a:solidFill>
                  <a:srgbClr val="FF0000"/>
                </a:solidFill>
              </a:rPr>
              <a:t>TA: Hou </a:t>
            </a:r>
            <a:r>
              <a:rPr lang="en-US" altLang="zh-CN" sz="2000" b="1" dirty="0">
                <a:solidFill>
                  <a:srgbClr val="FF0000"/>
                </a:solidFill>
              </a:rPr>
              <a:t>Huawei</a:t>
            </a:r>
            <a:endParaRPr lang="en-US" altLang="zh-CN" sz="2000" b="1" dirty="0">
              <a:solidFill>
                <a:srgbClr val="FF0000"/>
              </a:solidFill>
            </a:endParaRPr>
          </a:p>
          <a:p>
            <a:r>
              <a:rPr lang="en-US" altLang="zh-CN" sz="2000" b="1" dirty="0">
                <a:solidFill>
                  <a:srgbClr val="FF0000"/>
                </a:solidFill>
              </a:rPr>
              <a:t>1136288430@qq.com</a:t>
            </a:r>
            <a:endParaRPr lang="en-US" altLang="zh-CN" sz="2000" b="1" dirty="0">
              <a:solidFill>
                <a:srgbClr val="FF0000"/>
              </a:solidFill>
            </a:endParaRPr>
          </a:p>
          <a:p>
            <a:r>
              <a:rPr lang="en-US" altLang="zh-CN" sz="2000" b="1" dirty="0" err="1">
                <a:solidFill>
                  <a:srgbClr val="FF0000"/>
                </a:solidFill>
              </a:rPr>
              <a:t>Zhixin</a:t>
            </a:r>
            <a:r>
              <a:rPr lang="en-US" altLang="zh-CN" sz="2000" b="1" dirty="0">
                <a:solidFill>
                  <a:srgbClr val="FF0000"/>
                </a:solidFill>
              </a:rPr>
              <a:t> Building N201</a:t>
            </a:r>
            <a:endParaRPr lang="en-US" altLang="zh-CN" sz="2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Assignment 2: UDP Pinger</a:t>
            </a:r>
            <a:endParaRPr lang="zh-CN" altLang="en-US"/>
          </a:p>
        </p:txBody>
      </p:sp>
      <p:sp>
        <p:nvSpPr>
          <p:cNvPr id="3" name="内容占位符 2"/>
          <p:cNvSpPr>
            <a:spLocks noGrp="1"/>
          </p:cNvSpPr>
          <p:nvPr>
            <p:ph idx="1"/>
          </p:nvPr>
        </p:nvSpPr>
        <p:spPr/>
        <p:txBody>
          <a:bodyPr/>
          <a:p>
            <a:r>
              <a:rPr lang="zh-CN" altLang="en-US"/>
              <a:t>在这个编程作业中，你将使用Python编写一个客户端ping程序。你的客户端将向服务器发送一个简单的ping消息，从服务器接收一个相应的pong消息，并确定客户端发送ping消息和接收pong消息之间的延迟。这个延迟被称为往返时间（RTT）。客户端和服务器提供的功能类似于现代操作系统中标准ping程序提供的功能。在这里，我们将创建一个非标准（但简单！）基于UDP的ping程序。</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2: UDP Pinger</a:t>
            </a:r>
            <a:endParaRPr lang="zh-CN" altLang="en-US" dirty="0"/>
          </a:p>
        </p:txBody>
      </p:sp>
      <p:sp>
        <p:nvSpPr>
          <p:cNvPr id="3" name="内容占位符 2"/>
          <p:cNvSpPr>
            <a:spLocks noGrp="1"/>
          </p:cNvSpPr>
          <p:nvPr>
            <p:ph idx="1"/>
          </p:nvPr>
        </p:nvSpPr>
        <p:spPr/>
        <p:txBody>
          <a:bodyPr>
            <a:normAutofit/>
          </a:bodyPr>
          <a:lstStyle/>
          <a:p>
            <a:r>
              <a:rPr lang="en-US" altLang="zh-CN" b="1" dirty="0"/>
              <a:t>Requirement</a:t>
            </a:r>
            <a:endParaRPr lang="en-US" altLang="zh-CN" b="1" dirty="0"/>
          </a:p>
          <a:p>
            <a:r>
              <a:rPr lang="en-US" altLang="zh-CN" dirty="0"/>
              <a:t>Your ping program is to send 10 ping messages to the target server over UDP. For each message, your client is to determine and print the RTT when the corresponding pong message is returned. Because UDP is an unreliable protocol, a packet sent by the client or server may be lost. For this reason, the client cannot wait indefinitely for a reply to a ping message. You should have the client wait up to one second for a reply from the server; if no reply is received, the client should assume that the packet was lost and print a message accordingly.</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你的ping程序要通过UDP向目标服务器发送10个ping消息。对于每条消息，你的客户端需要确定并打印出与相应的pong消息返回时的往返时间（RTT）。由于UDP是一种不可靠的协议，客户端或服务器发送的数据包可能会丢失。因此，客户端不能无限期地等待ping消息的回复。你应该让客户端最多等待一秒钟来接收服务器的回复；如果没有收到回复，客户端应该假定数据包已丢失，并相应地打印一条消息。</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steps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Write a client and a server scripts. Specifically, your client program should</a:t>
            </a:r>
            <a:endParaRPr lang="en-US" altLang="zh-CN" dirty="0"/>
          </a:p>
          <a:p>
            <a:endParaRPr lang="en-US" altLang="zh-CN" dirty="0"/>
          </a:p>
          <a:p>
            <a:r>
              <a:rPr lang="en-US" altLang="zh-CN" dirty="0"/>
              <a:t>(1) send the ping message using UDP (Note: Unlike TCP, you do not need to establish a connection first, since UDP is a connectionless protocol.)</a:t>
            </a:r>
            <a:endParaRPr lang="en-US" altLang="zh-CN" dirty="0"/>
          </a:p>
          <a:p>
            <a:r>
              <a:rPr lang="en-US" altLang="zh-CN" dirty="0"/>
              <a:t>(2) print the response message from server, if any</a:t>
            </a:r>
            <a:endParaRPr lang="en-US" altLang="zh-CN" dirty="0"/>
          </a:p>
          <a:p>
            <a:r>
              <a:rPr lang="en-US" altLang="zh-CN" dirty="0"/>
              <a:t>(3) calculate and print the round trip time (RTT), in seconds, of each packet, if server responses</a:t>
            </a:r>
            <a:endParaRPr lang="en-US" altLang="zh-CN" dirty="0"/>
          </a:p>
          <a:p>
            <a:r>
              <a:rPr lang="en-US" altLang="zh-CN" dirty="0"/>
              <a:t>(4) otherwise, print "Request timed out"</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实验步骤</a:t>
            </a:r>
            <a:endParaRPr lang="zh-CN" altLang="en-US"/>
          </a:p>
        </p:txBody>
      </p:sp>
      <p:sp>
        <p:nvSpPr>
          <p:cNvPr id="3" name="内容占位符 2"/>
          <p:cNvSpPr>
            <a:spLocks noGrp="1"/>
          </p:cNvSpPr>
          <p:nvPr>
            <p:ph idx="1"/>
          </p:nvPr>
        </p:nvSpPr>
        <p:spPr/>
        <p:txBody>
          <a:bodyPr/>
          <a:p>
            <a:r>
              <a:rPr lang="zh-CN" altLang="en-US"/>
              <a:t>编写一个客户端和一个服务器脚本。具体来说，你的客户端程序应该：</a:t>
            </a:r>
            <a:endParaRPr lang="zh-CN" altLang="en-US"/>
          </a:p>
          <a:p>
            <a:endParaRPr lang="zh-CN" altLang="en-US"/>
          </a:p>
          <a:p>
            <a:r>
              <a:rPr lang="zh-CN" altLang="en-US"/>
              <a:t>（1）使用UDP发送ping消息（注意：不像TCP那样需要先建立连接，因为UDP是一种无连接的协议。）</a:t>
            </a:r>
            <a:endParaRPr lang="zh-CN" altLang="en-US"/>
          </a:p>
          <a:p>
            <a:r>
              <a:rPr lang="zh-CN" altLang="en-US"/>
              <a:t>（2）打印服务器的响应消息（如果有的话）</a:t>
            </a:r>
            <a:endParaRPr lang="zh-CN" altLang="en-US"/>
          </a:p>
          <a:p>
            <a:r>
              <a:rPr lang="zh-CN" altLang="en-US"/>
              <a:t>（3）计算并打印每个数据包的往返时间（RTT），以秒为单位，如果服务器有响应的话</a:t>
            </a:r>
            <a:endParaRPr lang="zh-CN" altLang="en-US"/>
          </a:p>
          <a:p>
            <a:r>
              <a:rPr lang="zh-CN" altLang="en-US"/>
              <a:t>（4）否则，打印 "请求超时"</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Useful Modules and Functions</a:t>
            </a:r>
            <a:endParaRPr lang="zh-CN" altLang="en-US" dirty="0"/>
          </a:p>
        </p:txBody>
      </p:sp>
      <p:sp>
        <p:nvSpPr>
          <p:cNvPr id="3" name="内容占位符 2"/>
          <p:cNvSpPr>
            <a:spLocks noGrp="1"/>
          </p:cNvSpPr>
          <p:nvPr>
            <p:ph idx="1"/>
          </p:nvPr>
        </p:nvSpPr>
        <p:spPr/>
        <p:txBody>
          <a:bodyPr/>
          <a:lstStyle/>
          <a:p>
            <a:r>
              <a:rPr lang="en-US" altLang="zh-CN" dirty="0"/>
              <a:t>Module: </a:t>
            </a:r>
            <a:r>
              <a:rPr lang="en-US" altLang="zh-CN" dirty="0">
                <a:latin typeface="Arial" panose="020B0604020202020204" pitchFamily="34" charset="0"/>
                <a:cs typeface="Arial" panose="020B0604020202020204" pitchFamily="34" charset="0"/>
              </a:rPr>
              <a:t>datetime, statistics, random</a:t>
            </a:r>
            <a:endParaRPr lang="en-US" altLang="zh-CN" dirty="0">
              <a:latin typeface="Arial" panose="020B0604020202020204" pitchFamily="34" charset="0"/>
              <a:cs typeface="Arial" panose="020B0604020202020204" pitchFamily="34" charset="0"/>
            </a:endParaRPr>
          </a:p>
          <a:p>
            <a:r>
              <a:rPr lang="en-US" altLang="zh-CN" dirty="0"/>
              <a:t>Function: </a:t>
            </a:r>
            <a:endParaRPr lang="en-US" altLang="zh-CN" dirty="0"/>
          </a:p>
          <a:p>
            <a:r>
              <a:rPr lang="en-US" altLang="zh-CN" sz="2400" dirty="0" err="1">
                <a:latin typeface="Arial" panose="020B0604020202020204" pitchFamily="34" charset="0"/>
                <a:cs typeface="Arial" panose="020B0604020202020204" pitchFamily="34" charset="0"/>
              </a:rPr>
              <a:t>datetime.datetime.now</a:t>
            </a:r>
            <a:r>
              <a:rPr lang="en-US" altLang="zh-CN" sz="2400" dirty="0">
                <a:latin typeface="Arial" panose="020B0604020202020204" pitchFamily="34" charset="0"/>
                <a:cs typeface="Arial" panose="020B0604020202020204" pitchFamily="34" charset="0"/>
              </a:rPr>
              <a:t>(): return current time</a:t>
            </a:r>
            <a:endParaRPr lang="en-US" altLang="zh-CN" sz="2400" dirty="0">
              <a:latin typeface="Arial" panose="020B0604020202020204" pitchFamily="34" charset="0"/>
              <a:cs typeface="Arial" panose="020B0604020202020204" pitchFamily="34" charset="0"/>
            </a:endParaRPr>
          </a:p>
          <a:p>
            <a:r>
              <a:rPr lang="en-US" altLang="zh-CN" sz="2400" dirty="0" err="1">
                <a:latin typeface="Arial" panose="020B0604020202020204" pitchFamily="34" charset="0"/>
                <a:cs typeface="Arial" panose="020B0604020202020204" pitchFamily="34" charset="0"/>
              </a:rPr>
              <a:t>statistics.mean</a:t>
            </a:r>
            <a:r>
              <a:rPr lang="en-US" altLang="zh-CN" sz="2400" dirty="0">
                <a:latin typeface="Arial" panose="020B0604020202020204" pitchFamily="34" charset="0"/>
                <a:cs typeface="Arial" panose="020B0604020202020204" pitchFamily="34" charset="0"/>
              </a:rPr>
              <a:t>(*data): return mean value of data</a:t>
            </a:r>
            <a:endParaRPr lang="en-US" altLang="zh-CN" sz="2400" dirty="0">
              <a:latin typeface="Arial" panose="020B0604020202020204" pitchFamily="34" charset="0"/>
              <a:cs typeface="Arial" panose="020B0604020202020204" pitchFamily="34" charset="0"/>
            </a:endParaRPr>
          </a:p>
          <a:p>
            <a:r>
              <a:rPr lang="en-US" altLang="zh-CN" sz="2400" dirty="0" err="1">
                <a:latin typeface="Arial" panose="020B0604020202020204" pitchFamily="34" charset="0"/>
                <a:cs typeface="Arial" panose="020B0604020202020204" pitchFamily="34" charset="0"/>
              </a:rPr>
              <a:t>random.randint</a:t>
            </a:r>
            <a:r>
              <a:rPr lang="en-US" altLang="zh-CN" sz="2400" dirty="0">
                <a:latin typeface="Arial" panose="020B0604020202020204" pitchFamily="34" charset="0"/>
                <a:cs typeface="Arial" panose="020B0604020202020204" pitchFamily="34" charset="0"/>
              </a:rPr>
              <a:t>(*a, *b): return random integer in range [a, b], including both end points</a:t>
            </a:r>
            <a:endParaRPr lang="en-US" altLang="zh-CN" sz="2400" dirty="0">
              <a:latin typeface="Arial" panose="020B0604020202020204" pitchFamily="34" charset="0"/>
              <a:cs typeface="Arial" panose="020B0604020202020204" pitchFamily="34" charset="0"/>
            </a:endParaRPr>
          </a:p>
          <a:p>
            <a:r>
              <a:rPr lang="en-US" altLang="zh-CN" dirty="0"/>
              <a:t>In actual application scenarios,</a:t>
            </a:r>
            <a:r>
              <a:rPr lang="zh-CN" altLang="en-US" dirty="0"/>
              <a:t> </a:t>
            </a:r>
            <a:r>
              <a:rPr lang="en-US" altLang="zh-CN" dirty="0"/>
              <a:t>UDP communication does not have a high packet loss rate. So that you may want to have your program 'pretend' to lose packets. Random functions will help you do this.</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"有用的模块和函数"</a:t>
            </a:r>
            <a:endParaRPr lang="zh-CN" altLang="en-US"/>
          </a:p>
        </p:txBody>
      </p:sp>
      <p:sp>
        <p:nvSpPr>
          <p:cNvPr id="3" name="内容占位符 2"/>
          <p:cNvSpPr>
            <a:spLocks noGrp="1"/>
          </p:cNvSpPr>
          <p:nvPr>
            <p:ph idx="1"/>
          </p:nvPr>
        </p:nvSpPr>
        <p:spPr/>
        <p:txBody>
          <a:bodyPr>
            <a:normAutofit lnSpcReduction="10000"/>
          </a:bodyPr>
          <a:p>
            <a:r>
              <a:rPr lang="zh-CN" altLang="en-US"/>
              <a:t>模块：datetime、statistics、random</a:t>
            </a:r>
            <a:endParaRPr lang="zh-CN" altLang="en-US"/>
          </a:p>
          <a:p>
            <a:r>
              <a:rPr lang="zh-CN" altLang="en-US"/>
              <a:t>函数：</a:t>
            </a:r>
            <a:endParaRPr lang="zh-CN" altLang="en-US"/>
          </a:p>
          <a:p>
            <a:r>
              <a:rPr lang="zh-CN" altLang="en-US"/>
              <a:t>datetime.datetime.now()：返回当前时间</a:t>
            </a:r>
            <a:endParaRPr lang="zh-CN" altLang="en-US"/>
          </a:p>
          <a:p>
            <a:r>
              <a:rPr lang="zh-CN" altLang="en-US"/>
              <a:t>statistics.mean(*data)：返回数据的平均值</a:t>
            </a:r>
            <a:endParaRPr lang="zh-CN" altLang="en-US"/>
          </a:p>
          <a:p>
            <a:r>
              <a:rPr lang="zh-CN" altLang="en-US"/>
              <a:t>random.randint(*a, *b)：返回[a, b]范围内的随机整数，包括两个端点</a:t>
            </a:r>
            <a:endParaRPr lang="zh-CN" altLang="en-US"/>
          </a:p>
          <a:p>
            <a:endParaRPr lang="zh-CN" altLang="en-US"/>
          </a:p>
          <a:p>
            <a:r>
              <a:rPr lang="zh-CN" altLang="en-US"/>
              <a:t>在实际应用场景中，UDP通信并不具有高丢包率。因此，您可能希望让您的程序“假装”丢失数据包。随机函数将帮助您实现这一点。</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a:t>
            </a:r>
            <a:r>
              <a:rPr lang="en-US" altLang="zh-CN" dirty="0" smtClean="0"/>
              <a:t>3: FTP protocol</a:t>
            </a:r>
            <a:endParaRPr lang="zh-CN" altLang="en-US" dirty="0"/>
          </a:p>
        </p:txBody>
      </p:sp>
      <p:sp>
        <p:nvSpPr>
          <p:cNvPr id="3" name="内容占位符 2"/>
          <p:cNvSpPr>
            <a:spLocks noGrp="1"/>
          </p:cNvSpPr>
          <p:nvPr>
            <p:ph idx="1"/>
          </p:nvPr>
        </p:nvSpPr>
        <p:spPr/>
        <p:txBody>
          <a:bodyPr/>
          <a:lstStyle/>
          <a:p>
            <a:r>
              <a:rPr lang="en-US" altLang="zh-CN" dirty="0" smtClean="0"/>
              <a:t>Requirement</a:t>
            </a:r>
            <a:endParaRPr lang="en-US" altLang="zh-CN" dirty="0" smtClean="0"/>
          </a:p>
          <a:p>
            <a:r>
              <a:rPr lang="en-US" altLang="zh-CN" dirty="0"/>
              <a:t>In this programming </a:t>
            </a:r>
            <a:r>
              <a:rPr lang="en-US" altLang="zh-CN" dirty="0" smtClean="0"/>
              <a:t>assignment, you will develop a simple TCP-based FTP protocol using Python and Socket.</a:t>
            </a:r>
            <a:endParaRPr lang="en-US" altLang="zh-CN" dirty="0" smtClean="0"/>
          </a:p>
          <a:p>
            <a:endParaRPr lang="zh-CN" altLang="en-US" dirty="0"/>
          </a:p>
          <a:p>
            <a:r>
              <a:rPr lang="zh-CN" altLang="en-US" dirty="0"/>
              <a:t>在这个编程作业中，您将使用Python和Socket开发一个简单的基于TCP的FTP协议。</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steps</a:t>
            </a:r>
            <a:endParaRPr lang="zh-CN" altLang="en-US" dirty="0"/>
          </a:p>
        </p:txBody>
      </p:sp>
      <p:sp>
        <p:nvSpPr>
          <p:cNvPr id="3" name="内容占位符 2"/>
          <p:cNvSpPr>
            <a:spLocks noGrp="1"/>
          </p:cNvSpPr>
          <p:nvPr>
            <p:ph idx="1"/>
          </p:nvPr>
        </p:nvSpPr>
        <p:spPr/>
        <p:txBody>
          <a:bodyPr>
            <a:normAutofit/>
          </a:bodyPr>
          <a:lstStyle/>
          <a:p>
            <a:r>
              <a:rPr lang="en-US" altLang="zh-CN" dirty="0"/>
              <a:t>Write a client and a server scripts. </a:t>
            </a:r>
            <a:endParaRPr lang="en-US" altLang="zh-CN" dirty="0" smtClean="0"/>
          </a:p>
          <a:p>
            <a:r>
              <a:rPr lang="en-US" altLang="zh-CN" dirty="0" smtClean="0"/>
              <a:t>For the server: </a:t>
            </a:r>
            <a:endParaRPr lang="en-US" altLang="zh-CN" dirty="0"/>
          </a:p>
          <a:p>
            <a:r>
              <a:rPr lang="en-US" altLang="zh-CN" dirty="0" smtClean="0"/>
              <a:t>(1) listen connection and file request from client </a:t>
            </a:r>
            <a:endParaRPr lang="en-US" altLang="zh-CN" dirty="0"/>
          </a:p>
          <a:p>
            <a:r>
              <a:rPr lang="en-US" altLang="zh-CN" dirty="0" smtClean="0"/>
              <a:t>(2</a:t>
            </a:r>
            <a:r>
              <a:rPr lang="en-US" altLang="zh-CN" dirty="0"/>
              <a:t>) check whether the requested file exists</a:t>
            </a:r>
            <a:endParaRPr lang="en-US" altLang="zh-CN" dirty="0"/>
          </a:p>
          <a:p>
            <a:r>
              <a:rPr lang="en-US" altLang="zh-CN" dirty="0" smtClean="0"/>
              <a:t>(3) send the file or an error </a:t>
            </a:r>
            <a:endParaRPr lang="en-US" altLang="zh-CN" dirty="0" smtClean="0"/>
          </a:p>
          <a:p>
            <a:r>
              <a:rPr lang="en-US" altLang="zh-CN" dirty="0" smtClean="0"/>
              <a:t>For the client</a:t>
            </a:r>
            <a:endParaRPr lang="en-US" altLang="zh-CN" dirty="0" smtClean="0"/>
          </a:p>
          <a:p>
            <a:r>
              <a:rPr lang="en-US" altLang="zh-CN" dirty="0" smtClean="0"/>
              <a:t>(1) connect to the server and send file name</a:t>
            </a:r>
            <a:endParaRPr lang="en-US" altLang="zh-CN" dirty="0" smtClean="0"/>
          </a:p>
          <a:p>
            <a:r>
              <a:rPr lang="en-US" altLang="zh-CN" dirty="0" smtClean="0"/>
              <a:t>(2) receive file or error</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实验步骤</a:t>
            </a:r>
            <a:endParaRPr lang="zh-CN" altLang="en-US"/>
          </a:p>
        </p:txBody>
      </p:sp>
      <p:sp>
        <p:nvSpPr>
          <p:cNvPr id="3" name="内容占位符 2"/>
          <p:cNvSpPr>
            <a:spLocks noGrp="1"/>
          </p:cNvSpPr>
          <p:nvPr>
            <p:ph idx="1"/>
          </p:nvPr>
        </p:nvSpPr>
        <p:spPr/>
        <p:txBody>
          <a:bodyPr/>
          <a:p>
            <a:r>
              <a:rPr lang="zh-CN" altLang="en-US"/>
              <a:t>对于服务器：</a:t>
            </a:r>
            <a:endParaRPr lang="zh-CN" altLang="en-US"/>
          </a:p>
          <a:p>
            <a:r>
              <a:rPr lang="zh-CN" altLang="en-US"/>
              <a:t>（1）监听来自客户端的连接和文件请求</a:t>
            </a:r>
            <a:endParaRPr lang="zh-CN" altLang="en-US"/>
          </a:p>
          <a:p>
            <a:r>
              <a:rPr lang="zh-CN" altLang="en-US"/>
              <a:t>（2）检查所请求的文件是否存在</a:t>
            </a:r>
            <a:endParaRPr lang="zh-CN" altLang="en-US"/>
          </a:p>
          <a:p>
            <a:r>
              <a:rPr lang="zh-CN" altLang="en-US"/>
              <a:t>（3）发送文件或错误消息</a:t>
            </a:r>
            <a:endParaRPr lang="zh-CN" altLang="en-US"/>
          </a:p>
          <a:p>
            <a:r>
              <a:rPr lang="zh-CN" altLang="en-US"/>
              <a:t>对于客户端：</a:t>
            </a:r>
            <a:endParaRPr lang="zh-CN" altLang="en-US"/>
          </a:p>
          <a:p>
            <a:r>
              <a:rPr lang="zh-CN" altLang="en-US"/>
              <a:t>（1）连接到服务器并发送文件名</a:t>
            </a:r>
            <a:endParaRPr lang="zh-CN" altLang="en-US"/>
          </a:p>
          <a:p>
            <a:r>
              <a:rPr lang="zh-CN" altLang="en-US"/>
              <a:t>（2）接收文件或错误消息</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1: Web Server Lab</a:t>
            </a:r>
            <a:endParaRPr lang="zh-CN" altLang="en-US" dirty="0"/>
          </a:p>
        </p:txBody>
      </p:sp>
      <p:sp>
        <p:nvSpPr>
          <p:cNvPr id="3" name="内容占位符 2"/>
          <p:cNvSpPr>
            <a:spLocks noGrp="1"/>
          </p:cNvSpPr>
          <p:nvPr>
            <p:ph idx="1"/>
          </p:nvPr>
        </p:nvSpPr>
        <p:spPr>
          <a:xfrm>
            <a:off x="838200" y="1825624"/>
            <a:ext cx="10515600" cy="4769139"/>
          </a:xfrm>
        </p:spPr>
        <p:txBody>
          <a:bodyPr>
            <a:normAutofit fontScale="32500" lnSpcReduction="20000"/>
          </a:bodyPr>
          <a:lstStyle/>
          <a:p>
            <a:r>
              <a:rPr lang="en-US" altLang="zh-CN" sz="4600" b="0" i="0" dirty="0">
                <a:solidFill>
                  <a:srgbClr val="080808"/>
                </a:solidFill>
                <a:latin typeface="JetBrains Mono"/>
              </a:rPr>
              <a:t>In this assignment, you will develop a simple Web server in Python that is capable of processing only one request. Specifically, your Web server will </a:t>
            </a:r>
            <a:endParaRPr lang="en-US" altLang="zh-CN" sz="4600" b="0" i="0" dirty="0">
              <a:solidFill>
                <a:srgbClr val="080808"/>
              </a:solidFill>
              <a:latin typeface="JetBrains Mono"/>
            </a:endParaRPr>
          </a:p>
          <a:p>
            <a:endParaRPr lang="en-US" altLang="zh-CN" sz="4600" b="0" i="0" dirty="0">
              <a:solidFill>
                <a:srgbClr val="080808"/>
              </a:solidFill>
              <a:latin typeface="JetBrains Mono"/>
            </a:endParaRPr>
          </a:p>
          <a:p>
            <a:r>
              <a:rPr lang="en-US" altLang="zh-CN" sz="6700" b="0" i="0" dirty="0">
                <a:solidFill>
                  <a:srgbClr val="080808"/>
                </a:solidFill>
                <a:latin typeface="JetBrains Mono"/>
              </a:rPr>
              <a:t>(1) create a connection socket when contacted by a client (browser); </a:t>
            </a:r>
            <a:endParaRPr lang="en-US" altLang="zh-CN" sz="6700" b="0" i="0" dirty="0">
              <a:solidFill>
                <a:srgbClr val="080808"/>
              </a:solidFill>
              <a:latin typeface="JetBrains Mono"/>
            </a:endParaRPr>
          </a:p>
          <a:p>
            <a:r>
              <a:rPr lang="en-US" altLang="zh-CN" sz="6700" b="0" i="0" dirty="0">
                <a:solidFill>
                  <a:srgbClr val="080808"/>
                </a:solidFill>
                <a:latin typeface="JetBrains Mono"/>
              </a:rPr>
              <a:t>(2) receive the HTTP request from this connection; </a:t>
            </a:r>
            <a:endParaRPr lang="en-US" altLang="zh-CN" sz="6700" b="0" i="0" dirty="0">
              <a:solidFill>
                <a:srgbClr val="080808"/>
              </a:solidFill>
              <a:latin typeface="JetBrains Mono"/>
            </a:endParaRPr>
          </a:p>
          <a:p>
            <a:r>
              <a:rPr lang="en-US" altLang="zh-CN" sz="6700" b="0" i="0" dirty="0">
                <a:solidFill>
                  <a:srgbClr val="080808"/>
                </a:solidFill>
                <a:latin typeface="JetBrains Mono"/>
              </a:rPr>
              <a:t>(3) parse the request to determine the specific file being requested; </a:t>
            </a:r>
            <a:endParaRPr lang="en-US" altLang="zh-CN" sz="6700" b="0" i="0" dirty="0">
              <a:solidFill>
                <a:srgbClr val="080808"/>
              </a:solidFill>
              <a:latin typeface="JetBrains Mono"/>
            </a:endParaRPr>
          </a:p>
          <a:p>
            <a:r>
              <a:rPr lang="en-US" altLang="zh-CN" sz="6700" b="0" i="0" dirty="0">
                <a:solidFill>
                  <a:srgbClr val="080808"/>
                </a:solidFill>
                <a:latin typeface="JetBrains Mono"/>
              </a:rPr>
              <a:t>(4) get the requested file from the server’s file system; </a:t>
            </a:r>
            <a:endParaRPr lang="en-US" altLang="zh-CN" sz="6700" b="0" i="0" dirty="0">
              <a:solidFill>
                <a:srgbClr val="080808"/>
              </a:solidFill>
              <a:latin typeface="JetBrains Mono"/>
            </a:endParaRPr>
          </a:p>
          <a:p>
            <a:r>
              <a:rPr lang="en-US" altLang="zh-CN" sz="6700" b="0" i="0" dirty="0">
                <a:solidFill>
                  <a:srgbClr val="080808"/>
                </a:solidFill>
                <a:latin typeface="JetBrains Mono"/>
              </a:rPr>
              <a:t>(5) create an HTTP response message consisting of the requested file preceded by header lines; and </a:t>
            </a:r>
            <a:endParaRPr lang="en-US" altLang="zh-CN" sz="6700" b="0" i="0" dirty="0">
              <a:solidFill>
                <a:srgbClr val="080808"/>
              </a:solidFill>
              <a:latin typeface="JetBrains Mono"/>
            </a:endParaRPr>
          </a:p>
          <a:p>
            <a:r>
              <a:rPr lang="en-US" altLang="zh-CN" sz="6700" b="0" i="0" dirty="0">
                <a:solidFill>
                  <a:srgbClr val="080808"/>
                </a:solidFill>
                <a:latin typeface="JetBrains Mono"/>
              </a:rPr>
              <a:t>(6) send the response over the TCP connection to the requesting browser. If a browser requests a file that is not present in your server, your server should return a “404 Not Found” error message.</a:t>
            </a:r>
            <a:endParaRPr lang="zh-CN" altLang="en-US" sz="3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steps</a:t>
            </a:r>
            <a:endParaRPr lang="zh-CN" altLang="en-US" dirty="0"/>
          </a:p>
        </p:txBody>
      </p:sp>
      <p:sp>
        <p:nvSpPr>
          <p:cNvPr id="3" name="内容占位符 2"/>
          <p:cNvSpPr>
            <a:spLocks noGrp="1"/>
          </p:cNvSpPr>
          <p:nvPr>
            <p:ph idx="1"/>
          </p:nvPr>
        </p:nvSpPr>
        <p:spPr/>
        <p:txBody>
          <a:bodyPr>
            <a:normAutofit lnSpcReduction="20000"/>
          </a:bodyPr>
          <a:lstStyle/>
          <a:p>
            <a:r>
              <a:rPr lang="en-US" altLang="zh-CN" sz="2000" dirty="0"/>
              <a:t>Write </a:t>
            </a:r>
            <a:r>
              <a:rPr lang="en-US" altLang="zh-CN" sz="2400" dirty="0"/>
              <a:t>a client and a server scripts. </a:t>
            </a:r>
            <a:r>
              <a:rPr lang="zh-CN" altLang="en-US" sz="2400" dirty="0"/>
              <a:t>编写一个客户端和服务器的脚本</a:t>
            </a:r>
            <a:endParaRPr lang="en-US" altLang="zh-CN" sz="2400" dirty="0" smtClean="0"/>
          </a:p>
          <a:p>
            <a:r>
              <a:rPr lang="en-US" altLang="zh-CN" sz="2400" dirty="0" smtClean="0"/>
              <a:t>For the server: </a:t>
            </a:r>
            <a:r>
              <a:rPr lang="zh-CN" altLang="en-US" sz="2400" dirty="0" smtClean="0"/>
              <a:t>服务器端</a:t>
            </a:r>
            <a:endParaRPr lang="en-US" altLang="zh-CN" sz="2400" dirty="0"/>
          </a:p>
          <a:p>
            <a:r>
              <a:rPr lang="en-US" altLang="zh-CN" sz="2400" dirty="0" smtClean="0"/>
              <a:t>(1) listen connection and file request from client</a:t>
            </a:r>
            <a:r>
              <a:rPr lang="zh-CN" altLang="en-US" sz="2400" dirty="0" smtClean="0"/>
              <a:t>监听来自客户端的连接和文件请求</a:t>
            </a:r>
            <a:endParaRPr lang="en-US" altLang="zh-CN" sz="2400" dirty="0" smtClean="0"/>
          </a:p>
          <a:p>
            <a:r>
              <a:rPr lang="en-US" altLang="zh-CN" sz="2400" dirty="0" smtClean="0"/>
              <a:t>(2</a:t>
            </a:r>
            <a:r>
              <a:rPr lang="en-US" altLang="zh-CN" sz="2400" dirty="0"/>
              <a:t>) check whether the requested file exists</a:t>
            </a:r>
            <a:r>
              <a:rPr lang="zh-CN" altLang="en-US" sz="2400" dirty="0"/>
              <a:t>检查请求的文件是否存在</a:t>
            </a:r>
            <a:endParaRPr lang="en-US" altLang="zh-CN" sz="2400" dirty="0"/>
          </a:p>
          <a:p>
            <a:r>
              <a:rPr lang="en-US" altLang="zh-CN" dirty="0" smtClean="0"/>
              <a:t>(3) send the file or an error </a:t>
            </a:r>
            <a:endParaRPr lang="en-US" altLang="zh-CN" dirty="0" smtClean="0"/>
          </a:p>
          <a:p>
            <a:r>
              <a:rPr lang="en-US" altLang="zh-CN" dirty="0" smtClean="0"/>
              <a:t>For the client   </a:t>
            </a:r>
            <a:r>
              <a:rPr lang="zh-CN" altLang="en-US" dirty="0" smtClean="0"/>
              <a:t>客户端</a:t>
            </a:r>
            <a:endParaRPr lang="en-US" altLang="zh-CN" dirty="0" smtClean="0"/>
          </a:p>
          <a:p>
            <a:r>
              <a:rPr lang="en-US" altLang="zh-CN" dirty="0" smtClean="0"/>
              <a:t>(1) connect to the server and send file name</a:t>
            </a:r>
            <a:endParaRPr lang="en-US" altLang="zh-CN" dirty="0" smtClean="0"/>
          </a:p>
          <a:p>
            <a:r>
              <a:rPr lang="en-US" altLang="zh-CN" dirty="0" smtClean="0"/>
              <a:t>(2) receive file or error</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files you need to upload</a:t>
            </a:r>
            <a:endParaRPr lang="zh-CN" altLang="en-US" dirty="0"/>
          </a:p>
        </p:txBody>
      </p:sp>
      <p:sp>
        <p:nvSpPr>
          <p:cNvPr id="3" name="内容占位符 2"/>
          <p:cNvSpPr>
            <a:spLocks noGrp="1"/>
          </p:cNvSpPr>
          <p:nvPr>
            <p:ph idx="1"/>
          </p:nvPr>
        </p:nvSpPr>
        <p:spPr/>
        <p:txBody>
          <a:bodyPr>
            <a:normAutofit/>
          </a:bodyPr>
          <a:lstStyle/>
          <a:p>
            <a:r>
              <a:rPr lang="en-US" altLang="zh-CN" dirty="0"/>
              <a:t>You should upload ZIP file, which contains the following files: </a:t>
            </a:r>
            <a:endParaRPr lang="en-US" altLang="zh-CN" dirty="0"/>
          </a:p>
          <a:p>
            <a:r>
              <a:rPr lang="zh-CN" altLang="en-US" dirty="0"/>
              <a:t>① </a:t>
            </a:r>
            <a:r>
              <a:rPr lang="en-US" altLang="zh-CN" dirty="0"/>
              <a:t>http_server.py</a:t>
            </a:r>
            <a:endParaRPr lang="en-US" altLang="zh-CN" dirty="0"/>
          </a:p>
          <a:p>
            <a:r>
              <a:rPr lang="zh-CN" altLang="en-US" dirty="0"/>
              <a:t>② </a:t>
            </a:r>
            <a:r>
              <a:rPr lang="en-US" altLang="zh-CN" dirty="0"/>
              <a:t>UDP_pinger_client.py</a:t>
            </a:r>
            <a:endParaRPr lang="en-US" altLang="zh-CN" dirty="0"/>
          </a:p>
          <a:p>
            <a:r>
              <a:rPr lang="zh-CN" altLang="en-US" dirty="0"/>
              <a:t>③ </a:t>
            </a:r>
            <a:r>
              <a:rPr lang="en-US" altLang="zh-CN" dirty="0" smtClean="0"/>
              <a:t>UDP_pinger_server.py</a:t>
            </a:r>
            <a:endParaRPr lang="en-US" altLang="zh-CN" dirty="0" smtClean="0"/>
          </a:p>
          <a:p>
            <a:r>
              <a:rPr lang="zh-CN" altLang="en-US" dirty="0" smtClean="0"/>
              <a:t>④ </a:t>
            </a:r>
            <a:r>
              <a:rPr lang="en-US" altLang="zh-CN" dirty="0" smtClean="0"/>
              <a:t>FTP_server.py</a:t>
            </a:r>
            <a:endParaRPr lang="en-US" altLang="zh-CN" dirty="0" smtClean="0"/>
          </a:p>
          <a:p>
            <a:r>
              <a:rPr lang="zh-CN" altLang="en-US" dirty="0" smtClean="0"/>
              <a:t>⑤ </a:t>
            </a:r>
            <a:r>
              <a:rPr lang="en-US" altLang="zh-CN" dirty="0" smtClean="0"/>
              <a:t>FTP_client.py</a:t>
            </a:r>
            <a:endParaRPr lang="en-US" altLang="zh-CN" dirty="0" smtClean="0"/>
          </a:p>
          <a:p>
            <a:r>
              <a:rPr lang="zh-CN" altLang="en-US" dirty="0" smtClean="0"/>
              <a:t>⑥</a:t>
            </a:r>
            <a:r>
              <a:rPr lang="en-US" altLang="zh-CN" dirty="0"/>
              <a:t>report </a:t>
            </a:r>
            <a:r>
              <a:rPr lang="en-US" altLang="zh-CN" dirty="0" smtClean="0"/>
              <a:t>file	</a:t>
            </a:r>
            <a:r>
              <a:rPr lang="zh-CN" altLang="en-US" dirty="0" smtClean="0"/>
              <a:t>截图，实验细节，个人</a:t>
            </a:r>
            <a:endParaRPr lang="en-US" altLang="zh-CN" dirty="0"/>
          </a:p>
          <a:p>
            <a:r>
              <a:rPr lang="en-US" altLang="zh-CN" sz="3600" b="1" dirty="0">
                <a:solidFill>
                  <a:srgbClr val="FF0000"/>
                </a:solidFill>
              </a:rPr>
              <a:t>Deadline</a:t>
            </a:r>
            <a:r>
              <a:rPr lang="en-US" altLang="zh-CN" sz="3600" b="1" dirty="0" smtClean="0">
                <a:solidFill>
                  <a:srgbClr val="FF0000"/>
                </a:solidFill>
              </a:rPr>
              <a:t>: </a:t>
            </a:r>
            <a:endParaRPr lang="zh-CN" altLang="en-US" sz="36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report</a:t>
            </a:r>
            <a:endParaRPr lang="zh-CN" altLang="en-US" dirty="0"/>
          </a:p>
        </p:txBody>
      </p:sp>
      <p:sp>
        <p:nvSpPr>
          <p:cNvPr id="3" name="内容占位符 2"/>
          <p:cNvSpPr>
            <a:spLocks noGrp="1"/>
          </p:cNvSpPr>
          <p:nvPr>
            <p:ph idx="1"/>
          </p:nvPr>
        </p:nvSpPr>
        <p:spPr>
          <a:xfrm>
            <a:off x="838199" y="1825625"/>
            <a:ext cx="10965873" cy="4351338"/>
          </a:xfrm>
        </p:spPr>
        <p:txBody>
          <a:bodyPr/>
          <a:lstStyle/>
          <a:p>
            <a:r>
              <a:rPr lang="en-US" altLang="zh-CN" dirty="0"/>
              <a:t>(1) Work in groups to complete the lab report in English or Chinese.</a:t>
            </a:r>
            <a:endParaRPr lang="en-US" altLang="zh-CN" dirty="0"/>
          </a:p>
          <a:p>
            <a:r>
              <a:rPr lang="en-US" altLang="zh-CN" dirty="0"/>
              <a:t>(2) Do not append code to report.</a:t>
            </a:r>
            <a:endParaRPr lang="en-US" altLang="zh-CN" dirty="0"/>
          </a:p>
          <a:p>
            <a:r>
              <a:rPr lang="en-US" altLang="zh-CN" dirty="0"/>
              <a:t>(3) Need not rich contents, just explain your assignment concisely.</a:t>
            </a:r>
            <a:endParaRPr lang="en-US" altLang="zh-CN" dirty="0"/>
          </a:p>
          <a:p>
            <a:r>
              <a:rPr lang="en-US" altLang="zh-CN" dirty="0"/>
              <a:t>(4) Everyone is required to submit a </a:t>
            </a:r>
            <a:r>
              <a:rPr lang="en-US" altLang="zh-CN" dirty="0">
                <a:solidFill>
                  <a:srgbClr val="FF0000"/>
                </a:solidFill>
              </a:rPr>
              <a:t>hard copy </a:t>
            </a:r>
            <a:r>
              <a:rPr lang="en-US" altLang="zh-CN" dirty="0"/>
              <a:t>of the report on October 29, 2021.</a:t>
            </a:r>
            <a:endParaRPr lang="en-US" altLang="zh-CN" dirty="0"/>
          </a:p>
          <a:p>
            <a:endParaRPr lang="zh-CN" altLang="en-US" dirty="0"/>
          </a:p>
          <a:p>
            <a:r>
              <a:rPr lang="en-US" altLang="zh-CN" dirty="0"/>
              <a:t>DDL</a:t>
            </a:r>
            <a:r>
              <a:rPr lang="zh-CN" altLang="en-US" dirty="0"/>
              <a:t>：</a:t>
            </a:r>
            <a:r>
              <a:rPr lang="en-US" altLang="zh-CN" dirty="0"/>
              <a:t>2023.11.03</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Standard for Evaluation</a:t>
            </a:r>
            <a:endParaRPr lang="zh-CN" altLang="en-US" dirty="0"/>
          </a:p>
        </p:txBody>
      </p:sp>
      <p:sp>
        <p:nvSpPr>
          <p:cNvPr id="3" name="内容占位符 2"/>
          <p:cNvSpPr>
            <a:spLocks noGrp="1"/>
          </p:cNvSpPr>
          <p:nvPr>
            <p:ph idx="1"/>
          </p:nvPr>
        </p:nvSpPr>
        <p:spPr/>
        <p:txBody>
          <a:bodyPr/>
          <a:lstStyle/>
          <a:p>
            <a:r>
              <a:rPr lang="en-US" altLang="zh-CN" dirty="0"/>
              <a:t>(1) Uploading file before deadline</a:t>
            </a:r>
            <a:endParaRPr lang="en-US" altLang="zh-CN" dirty="0"/>
          </a:p>
          <a:p>
            <a:r>
              <a:rPr lang="en-US" altLang="zh-CN" dirty="0"/>
              <a:t>(2) Whether the task has been completed                --</a:t>
            </a:r>
            <a:r>
              <a:rPr lang="en-US" altLang="zh-CN" i="1" dirty="0"/>
              <a:t>40%</a:t>
            </a:r>
            <a:endParaRPr lang="en-US" altLang="zh-CN" i="1" dirty="0"/>
          </a:p>
          <a:p>
            <a:r>
              <a:rPr lang="en-US" altLang="zh-CN" dirty="0"/>
              <a:t>(3) Comments in the code (</a:t>
            </a:r>
            <a:r>
              <a:rPr lang="en-US" altLang="zh-CN" dirty="0">
                <a:solidFill>
                  <a:srgbClr val="FF0000"/>
                </a:solidFill>
              </a:rPr>
              <a:t>in Chinese</a:t>
            </a:r>
            <a:r>
              <a:rPr lang="en-US" altLang="zh-CN" dirty="0"/>
              <a:t>)                     --30%</a:t>
            </a:r>
            <a:endParaRPr lang="en-US" altLang="zh-CN" dirty="0"/>
          </a:p>
          <a:p>
            <a:r>
              <a:rPr lang="zh-CN" altLang="en-US" dirty="0"/>
              <a:t>注释</a:t>
            </a:r>
            <a:endParaRPr lang="en-US" altLang="zh-CN" dirty="0"/>
          </a:p>
          <a:p>
            <a:r>
              <a:rPr lang="en-US" altLang="zh-CN" dirty="0"/>
              <a:t>(4) Clear and concise report                                      --40%</a:t>
            </a:r>
            <a:endParaRPr lang="en-US" altLang="zh-CN" dirty="0"/>
          </a:p>
          <a:p>
            <a:r>
              <a:rPr lang="zh-CN" altLang="en-US" dirty="0"/>
              <a:t>报告清晰</a:t>
            </a:r>
            <a:r>
              <a:rPr lang="zh-CN" altLang="en-US" dirty="0"/>
              <a:t>简介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Web 服务器实验</a:t>
            </a:r>
            <a:endParaRPr lang="zh-CN" altLang="en-US"/>
          </a:p>
        </p:txBody>
      </p:sp>
      <p:sp>
        <p:nvSpPr>
          <p:cNvPr id="3" name="内容占位符 2"/>
          <p:cNvSpPr>
            <a:spLocks noGrp="1"/>
          </p:cNvSpPr>
          <p:nvPr>
            <p:ph idx="1"/>
          </p:nvPr>
        </p:nvSpPr>
        <p:spPr/>
        <p:txBody>
          <a:bodyPr>
            <a:normAutofit fontScale="90000" lnSpcReduction="10000"/>
          </a:bodyPr>
          <a:p>
            <a:r>
              <a:rPr lang="zh-CN" altLang="en-US"/>
              <a:t>在这个作业中，你将开发一个简单的Python Web服务器，该服务器能够处理一个请求。具体来说，你的Web服务器将执行以下操作：</a:t>
            </a:r>
            <a:endParaRPr lang="zh-CN" altLang="en-US"/>
          </a:p>
          <a:p>
            <a:endParaRPr lang="zh-CN" altLang="en-US"/>
          </a:p>
          <a:p>
            <a:r>
              <a:rPr lang="zh-CN" altLang="en-US"/>
              <a:t>当被客户端（浏览器）联系时，创建一个连接套接字。</a:t>
            </a:r>
            <a:endParaRPr lang="zh-CN" altLang="en-US"/>
          </a:p>
          <a:p>
            <a:r>
              <a:rPr lang="zh-CN" altLang="en-US"/>
              <a:t>从该连接接收HTTP请求。</a:t>
            </a:r>
            <a:endParaRPr lang="zh-CN" altLang="en-US"/>
          </a:p>
          <a:p>
            <a:r>
              <a:rPr lang="zh-CN" altLang="en-US"/>
              <a:t>解析请求以确定所请求的特定文件。</a:t>
            </a:r>
            <a:endParaRPr lang="zh-CN" altLang="en-US"/>
          </a:p>
          <a:p>
            <a:r>
              <a:rPr lang="zh-CN" altLang="en-US"/>
              <a:t>从服务器的文件系统获取所请求的文件。</a:t>
            </a:r>
            <a:endParaRPr lang="zh-CN" altLang="en-US"/>
          </a:p>
          <a:p>
            <a:r>
              <a:rPr lang="zh-CN" altLang="en-US">
                <a:solidFill>
                  <a:srgbClr val="FF0000"/>
                </a:solidFill>
              </a:rPr>
              <a:t>创建一个HTTP响应消息，其中包括请求的文件前面的标头行。</a:t>
            </a:r>
            <a:endParaRPr lang="zh-CN" altLang="en-US"/>
          </a:p>
          <a:p>
            <a:r>
              <a:rPr lang="zh-CN" altLang="en-US"/>
              <a:t>将响应通过TCP连接发送给请求的浏览器。如果浏览器请求服务器上不存在的文件，你的服务器应返回一个“404未找到”错误消息。</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HTTP Request Message</a:t>
            </a:r>
            <a:endParaRPr lang="zh-CN" altLang="en-US" dirty="0"/>
          </a:p>
        </p:txBody>
      </p:sp>
      <p:sp>
        <p:nvSpPr>
          <p:cNvPr id="4" name="Rectangle 3"/>
          <p:cNvSpPr txBox="1">
            <a:spLocks noChangeArrowheads="1"/>
          </p:cNvSpPr>
          <p:nvPr/>
        </p:nvSpPr>
        <p:spPr>
          <a:xfrm>
            <a:off x="533400" y="1444625"/>
            <a:ext cx="11658600" cy="142920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680" marR="0" lvl="0" indent="-23368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two types of HTTP messages: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request</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response</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233680" marR="0" lvl="0" indent="-23368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HTTP request message:</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685800" marR="0" lvl="1" indent="-228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ASCII (human-readable format)</a:t>
            </a:r>
            <a:endParaRPr kumimoji="0" lang="en-US" altLang="en-US" sz="2400" b="0" i="0" u="none" strike="noStrike" kern="1200" cap="none" spc="0" normalizeH="0" baseline="0" noProof="0" dirty="0">
              <a:ln>
                <a:noFill/>
              </a:ln>
              <a:solidFill>
                <a:srgbClr val="ED7D31"/>
              </a:solidFill>
              <a:effectLst/>
              <a:uLnTx/>
              <a:uFillTx/>
              <a:latin typeface="Calibri" panose="020F0502020204030204"/>
              <a:ea typeface="MS PGothic" panose="020B0600070205080204" pitchFamily="34" charset="-128"/>
              <a:cs typeface="+mn-cs"/>
            </a:endParaRPr>
          </a:p>
        </p:txBody>
      </p:sp>
      <p:sp>
        <p:nvSpPr>
          <p:cNvPr id="5" name="Text Box 8"/>
          <p:cNvSpPr txBox="1">
            <a:spLocks noChangeArrowheads="1"/>
          </p:cNvSpPr>
          <p:nvPr/>
        </p:nvSpPr>
        <p:spPr bwMode="auto">
          <a:xfrm>
            <a:off x="2771677" y="4189643"/>
            <a:ext cx="1071127"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header</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r" defTabSz="914400" rtl="0" eaLnBrk="1" fontAlgn="auto" latinLnBrk="0" hangingPunct="1">
              <a:lnSpc>
                <a:spcPct val="9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 lines</a:t>
            </a:r>
            <a:endPar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grpSp>
        <p:nvGrpSpPr>
          <p:cNvPr id="6" name="Group 6"/>
          <p:cNvGrpSpPr/>
          <p:nvPr/>
        </p:nvGrpSpPr>
        <p:grpSpPr>
          <a:xfrm>
            <a:off x="7524296" y="2623511"/>
            <a:ext cx="2834575" cy="849313"/>
            <a:chOff x="7524296" y="2554061"/>
            <a:chExt cx="2834575" cy="849313"/>
          </a:xfrm>
        </p:grpSpPr>
        <p:sp>
          <p:nvSpPr>
            <p:cNvPr id="7" name="Line 17"/>
            <p:cNvSpPr>
              <a:spLocks noChangeShapeType="1"/>
            </p:cNvSpPr>
            <p:nvPr/>
          </p:nvSpPr>
          <p:spPr bwMode="auto">
            <a:xfrm flipH="1">
              <a:off x="7524296" y="2841399"/>
              <a:ext cx="166688" cy="514350"/>
            </a:xfrm>
            <a:prstGeom prst="line">
              <a:avLst/>
            </a:prstGeom>
            <a:noFill/>
            <a:ln w="9525">
              <a:solidFill>
                <a:srgbClr val="00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 Box 18"/>
            <p:cNvSpPr txBox="1">
              <a:spLocks noChangeArrowheads="1"/>
            </p:cNvSpPr>
            <p:nvPr/>
          </p:nvSpPr>
          <p:spPr bwMode="auto">
            <a:xfrm>
              <a:off x="7575096" y="2554061"/>
              <a:ext cx="2783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carriage return character</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9" name="Text Box 19"/>
            <p:cNvSpPr txBox="1">
              <a:spLocks noChangeArrowheads="1"/>
            </p:cNvSpPr>
            <p:nvPr/>
          </p:nvSpPr>
          <p:spPr bwMode="auto">
            <a:xfrm>
              <a:off x="7727496" y="2850924"/>
              <a:ext cx="21493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line-feed character</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0" name="Line 20"/>
            <p:cNvSpPr>
              <a:spLocks noChangeShapeType="1"/>
            </p:cNvSpPr>
            <p:nvPr/>
          </p:nvSpPr>
          <p:spPr bwMode="auto">
            <a:xfrm flipH="1">
              <a:off x="7805284" y="3150961"/>
              <a:ext cx="80962" cy="252413"/>
            </a:xfrm>
            <a:prstGeom prst="line">
              <a:avLst/>
            </a:prstGeom>
            <a:noFill/>
            <a:ln w="9525">
              <a:solidFill>
                <a:srgbClr val="000099"/>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 name="Group 2"/>
          <p:cNvGrpSpPr/>
          <p:nvPr/>
        </p:nvGrpSpPr>
        <p:grpSpPr>
          <a:xfrm>
            <a:off x="304572" y="3050979"/>
            <a:ext cx="3691165" cy="830997"/>
            <a:chOff x="304572" y="3050979"/>
            <a:chExt cx="3691165" cy="830997"/>
          </a:xfrm>
        </p:grpSpPr>
        <p:sp>
          <p:nvSpPr>
            <p:cNvPr id="12" name="Text Box 5"/>
            <p:cNvSpPr txBox="1">
              <a:spLocks noChangeArrowheads="1"/>
            </p:cNvSpPr>
            <p:nvPr/>
          </p:nvSpPr>
          <p:spPr bwMode="auto">
            <a:xfrm>
              <a:off x="304572" y="3050979"/>
              <a:ext cx="31631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request line (GET, POST, </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HEAD commands)</a:t>
              </a:r>
              <a:endPar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cxnSp>
          <p:nvCxnSpPr>
            <p:cNvPr id="13" name="Straight Arrow Connector 3"/>
            <p:cNvCxnSpPr/>
            <p:nvPr/>
          </p:nvCxnSpPr>
          <p:spPr>
            <a:xfrm>
              <a:off x="2558822" y="3471412"/>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0"/>
          <p:cNvGrpSpPr/>
          <p:nvPr/>
        </p:nvGrpSpPr>
        <p:grpSpPr>
          <a:xfrm>
            <a:off x="743905" y="5548787"/>
            <a:ext cx="3267254" cy="923330"/>
            <a:chOff x="743905" y="5548787"/>
            <a:chExt cx="3267254" cy="923330"/>
          </a:xfrm>
        </p:grpSpPr>
        <p:sp>
          <p:nvSpPr>
            <p:cNvPr id="15" name="Line 10"/>
            <p:cNvSpPr>
              <a:spLocks noChangeShapeType="1"/>
            </p:cNvSpPr>
            <p:nvPr/>
          </p:nvSpPr>
          <p:spPr bwMode="auto">
            <a:xfrm>
              <a:off x="3499984" y="5710011"/>
              <a:ext cx="511175" cy="0"/>
            </a:xfrm>
            <a:prstGeom prst="line">
              <a:avLst/>
            </a:prstGeom>
            <a:noFill/>
            <a:ln w="19050">
              <a:solidFill>
                <a:srgbClr val="000099"/>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11"/>
            <p:cNvSpPr txBox="1">
              <a:spLocks noChangeArrowheads="1"/>
            </p:cNvSpPr>
            <p:nvPr/>
          </p:nvSpPr>
          <p:spPr bwMode="auto">
            <a:xfrm>
              <a:off x="743905" y="5548787"/>
              <a:ext cx="27716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en-US" sz="20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carriage return, line feed at start of line indicates end of header lines</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grpSp>
      <p:sp>
        <p:nvSpPr>
          <p:cNvPr id="17" name="Left Brace 4"/>
          <p:cNvSpPr/>
          <p:nvPr/>
        </p:nvSpPr>
        <p:spPr>
          <a:xfrm>
            <a:off x="3812583" y="3704095"/>
            <a:ext cx="217442" cy="1797803"/>
          </a:xfrm>
          <a:prstGeom prst="leftBrace">
            <a:avLst/>
          </a:prstGeom>
          <a:ln w="19050">
            <a:solidFill>
              <a:srgbClr val="0000A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 Box 16"/>
          <p:cNvSpPr txBox="1">
            <a:spLocks noChangeArrowheads="1"/>
          </p:cNvSpPr>
          <p:nvPr/>
        </p:nvSpPr>
        <p:spPr bwMode="auto">
          <a:xfrm>
            <a:off x="4000046" y="3323999"/>
            <a:ext cx="7921878" cy="234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GET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index.html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 HTTP/1.1\r\n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Host: www-</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net.cs.umass.edu</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User-Agent: Mozilla/5.0 (Macintosh; Intel Mac OS X 10.15; rv:80.0) Gecko/20100101 Firefox/80.0 \r\n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 text/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html,application</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xhtml+xml</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Accept-Language: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en-us,en;q</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=0.5\r\n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Accept-Encoding: </a:t>
            </a: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S PGothic" panose="020B0600070205080204" pitchFamily="34" charset="-128"/>
                <a:cs typeface="+mn-cs"/>
              </a:rPr>
              <a:t>gzip,deflate</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Connection: keep-alive\r\n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查看 HTTP 请求消息</a:t>
            </a:r>
            <a:endParaRPr lang="zh-CN" altLang="en-US"/>
          </a:p>
        </p:txBody>
      </p:sp>
      <p:sp>
        <p:nvSpPr>
          <p:cNvPr id="3" name="内容占位符 2"/>
          <p:cNvSpPr>
            <a:spLocks noGrp="1"/>
          </p:cNvSpPr>
          <p:nvPr>
            <p:ph idx="1"/>
          </p:nvPr>
        </p:nvSpPr>
        <p:spPr/>
        <p:txBody>
          <a:bodyPr/>
          <a:p>
            <a:r>
              <a:rPr lang="zh-CN" altLang="en-US"/>
              <a:t>HTTP 消息有两种类型：请求和响应</a:t>
            </a:r>
            <a:endParaRPr lang="zh-CN" altLang="en-US"/>
          </a:p>
          <a:p>
            <a:r>
              <a:rPr lang="zh-CN" altLang="en-US"/>
              <a:t>HTTP </a:t>
            </a:r>
            <a:r>
              <a:rPr lang="zh-CN" altLang="en-US">
                <a:solidFill>
                  <a:srgbClr val="FF0000"/>
                </a:solidFill>
              </a:rPr>
              <a:t>请求</a:t>
            </a:r>
            <a:r>
              <a:rPr lang="zh-CN" altLang="en-US"/>
              <a:t>消息：</a:t>
            </a:r>
            <a:endParaRPr lang="zh-CN" altLang="en-US"/>
          </a:p>
          <a:p>
            <a:r>
              <a:rPr lang="zh-CN" altLang="en-US"/>
              <a:t>ASCII（人类可读格式）</a:t>
            </a:r>
            <a:endParaRPr lang="zh-CN" altLang="en-US"/>
          </a:p>
          <a:p>
            <a:endParaRPr lang="zh-CN" altLang="en-US"/>
          </a:p>
          <a:p>
            <a:r>
              <a:rPr lang="zh-CN" altLang="en-US"/>
              <a:t>（接下来是格式</a:t>
            </a:r>
            <a:r>
              <a:rPr lang="zh-CN" altLang="en-US"/>
              <a:t>范例</a:t>
            </a:r>
            <a:endParaRPr lang="zh-CN" altLang="en-US"/>
          </a:p>
          <a:p>
            <a:endParaRPr lang="zh-CN" altLang="en-US"/>
          </a:p>
          <a:p>
            <a:r>
              <a:rPr lang="zh-CN" altLang="en-US"/>
              <a:t>下一张</a:t>
            </a:r>
            <a:r>
              <a:rPr lang="en-US" altLang="zh-CN"/>
              <a:t>PPT</a:t>
            </a:r>
            <a:r>
              <a:rPr lang="zh-CN" altLang="en-US"/>
              <a:t>是</a:t>
            </a:r>
            <a:r>
              <a:rPr lang="zh-CN" altLang="en-US">
                <a:solidFill>
                  <a:srgbClr val="FF0000"/>
                </a:solidFill>
              </a:rPr>
              <a:t>响应</a:t>
            </a:r>
            <a:r>
              <a:rPr lang="zh-CN" altLang="en-US"/>
              <a:t>与</a:t>
            </a:r>
            <a:r>
              <a:rPr lang="zh-CN" altLang="en-US"/>
              <a:t>模板</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HTTP Response Message</a:t>
            </a:r>
            <a:endParaRPr lang="zh-CN" altLang="en-US" dirty="0"/>
          </a:p>
        </p:txBody>
      </p:sp>
      <p:sp>
        <p:nvSpPr>
          <p:cNvPr id="19" name="Text Box 5"/>
          <p:cNvSpPr txBox="1">
            <a:spLocks noChangeArrowheads="1"/>
          </p:cNvSpPr>
          <p:nvPr/>
        </p:nvSpPr>
        <p:spPr bwMode="auto">
          <a:xfrm>
            <a:off x="889630" y="1555730"/>
            <a:ext cx="4056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status line (protocol</a:t>
            </a:r>
            <a:endPar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status code status phrase)</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p:txBody>
      </p:sp>
      <p:sp>
        <p:nvSpPr>
          <p:cNvPr id="20" name="Text Box 8"/>
          <p:cNvSpPr txBox="1">
            <a:spLocks noChangeArrowheads="1"/>
          </p:cNvSpPr>
          <p:nvPr/>
        </p:nvSpPr>
        <p:spPr bwMode="auto">
          <a:xfrm>
            <a:off x="4060263" y="2984961"/>
            <a:ext cx="10711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header</a:t>
            </a:r>
            <a:endPar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a:p>
            <a:pPr marL="0" marR="0" lvl="0" indent="0" algn="r"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 lines</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p:txBody>
      </p:sp>
      <p:sp>
        <p:nvSpPr>
          <p:cNvPr id="21" name="Text Box 10"/>
          <p:cNvSpPr txBox="1">
            <a:spLocks noChangeArrowheads="1"/>
          </p:cNvSpPr>
          <p:nvPr/>
        </p:nvSpPr>
        <p:spPr bwMode="auto">
          <a:xfrm>
            <a:off x="828397" y="4607159"/>
            <a:ext cx="360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data, e.g.,  requested</a:t>
            </a:r>
            <a:endPar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HTML file</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endParaRPr>
          </a:p>
        </p:txBody>
      </p:sp>
      <p:sp>
        <p:nvSpPr>
          <p:cNvPr id="22" name="Rectangle 15"/>
          <p:cNvSpPr>
            <a:spLocks noChangeArrowheads="1"/>
          </p:cNvSpPr>
          <p:nvPr/>
        </p:nvSpPr>
        <p:spPr bwMode="auto">
          <a:xfrm>
            <a:off x="5131481" y="1710879"/>
            <a:ext cx="6311900" cy="349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HTTP/1.1 200 OK</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Date: Tue, 08 Sep 2020 00:53:20 GMT</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Server: Apache/2.4.6 (CentOS) OpenSSL/1.0.2k-fips PHP/7.4.9 </a:t>
            </a:r>
            <a:r>
              <a:rPr kumimoji="0" lang="en-US" sz="1800" b="1" i="0" u="none" strike="noStrike" kern="1200" cap="none" spc="0" normalizeH="0" baseline="0" noProof="0" dirty="0" err="1">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mod_perl</a:t>
            </a: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/2.0.11 Perl/v5.16.3</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C00000"/>
                </a:solidFill>
                <a:effectLst/>
                <a:uLnTx/>
                <a:uFillTx/>
                <a:latin typeface="Courier" pitchFamily="2" charset="0"/>
                <a:ea typeface="MS PGothic" panose="020B0600070205080204" pitchFamily="34" charset="-128"/>
                <a:cs typeface="Courier New" panose="02070309020205020404" pitchFamily="49" charset="0"/>
              </a:rPr>
              <a:t>Last-Modified: Tue, 01 Mar 2016 18:57:50 GMT</a:t>
            </a:r>
            <a:endParaRPr kumimoji="0" lang="en-US" sz="1800" b="1" i="0" u="none" strike="noStrike" kern="1200" cap="none" spc="0" normalizeH="0" baseline="0" noProof="0" dirty="0">
              <a:ln>
                <a:noFill/>
              </a:ln>
              <a:solidFill>
                <a:srgbClr val="C00000"/>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err="1">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ETag</a:t>
            </a: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 "a5b-52d015789ee9e“ </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Accept-Ranges: bytes</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Content-Length: 2651</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rPr>
              <a:t>Content-Type: text/html; charset=UTF-8</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anose="020B0600070205080204" pitchFamily="34" charset="-128"/>
              <a:cs typeface="Courier New" panose="02070309020205020404" pitchFamily="49" charset="0"/>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\r\n</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a:p>
            <a:pPr marL="342900" marR="0" lvl="0" indent="-342900" algn="l" defTabSz="914400" rtl="0" eaLnBrk="1" fontAlgn="auto" latinLnBrk="0" hangingPunct="1">
              <a:lnSpc>
                <a:spcPct val="90000"/>
              </a:lnSpc>
              <a:spcBef>
                <a:spcPct val="0"/>
              </a:spcBef>
              <a:spcAft>
                <a:spcPts val="0"/>
              </a:spcAft>
              <a:buClrTx/>
              <a:buSzTx/>
              <a:buFontTx/>
              <a:buNone/>
              <a:defRPr/>
            </a:pPr>
            <a:r>
              <a:rPr kumimoji="0" lang="it-IT"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rPr>
              <a:t>data data data data data ... </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MS PGothic" panose="020B0600070205080204" pitchFamily="34" charset="-128"/>
              <a:cs typeface="+mn-cs"/>
            </a:endParaRPr>
          </a:p>
        </p:txBody>
      </p:sp>
      <p:cxnSp>
        <p:nvCxnSpPr>
          <p:cNvPr id="23" name="Straight Arrow Connector 93"/>
          <p:cNvCxnSpPr/>
          <p:nvPr/>
        </p:nvCxnSpPr>
        <p:spPr>
          <a:xfrm>
            <a:off x="3593872" y="1845820"/>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94"/>
          <p:cNvCxnSpPr/>
          <p:nvPr/>
        </p:nvCxnSpPr>
        <p:spPr>
          <a:xfrm>
            <a:off x="3642857" y="4850277"/>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sp>
        <p:nvSpPr>
          <p:cNvPr id="25" name="Left Brace 2"/>
          <p:cNvSpPr/>
          <p:nvPr/>
        </p:nvSpPr>
        <p:spPr>
          <a:xfrm>
            <a:off x="4963885" y="2057400"/>
            <a:ext cx="261258" cy="2694214"/>
          </a:xfrm>
          <a:prstGeom prst="leftBrace">
            <a:avLst/>
          </a:prstGeom>
          <a:ln w="22225">
            <a:solidFill>
              <a:srgbClr val="0000A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steps</a:t>
            </a:r>
            <a:endParaRPr lang="zh-CN" altLang="en-US" dirty="0"/>
          </a:p>
        </p:txBody>
      </p:sp>
      <p:sp>
        <p:nvSpPr>
          <p:cNvPr id="3" name="内容占位符 2"/>
          <p:cNvSpPr>
            <a:spLocks noGrp="1"/>
          </p:cNvSpPr>
          <p:nvPr>
            <p:ph idx="1"/>
          </p:nvPr>
        </p:nvSpPr>
        <p:spPr/>
        <p:txBody>
          <a:bodyPr/>
          <a:lstStyle/>
          <a:p>
            <a:r>
              <a:rPr lang="en-US" altLang="zh-CN" dirty="0"/>
              <a:t>(1) Write a Python script for HTTP server. The script should be able to read, parse and response HTTP request message. </a:t>
            </a:r>
            <a:endParaRPr lang="en-US" altLang="zh-CN" dirty="0"/>
          </a:p>
          <a:p>
            <a:r>
              <a:rPr lang="en-US" altLang="zh-CN" dirty="0"/>
              <a:t>(2) Open a browser, connect to the server, then request a file named “index.html”.</a:t>
            </a:r>
            <a:endParaRPr lang="en-US" altLang="zh-CN" dirty="0"/>
          </a:p>
          <a:p>
            <a:r>
              <a:rPr lang="en-US" altLang="zh-CN" dirty="0"/>
              <a:t>(3) Browser try to request another file, which is not available on the server so that browser will receive error 404 from the server.</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实验步骤</a:t>
            </a:r>
            <a:endParaRPr lang="zh-CN" altLang="en-US"/>
          </a:p>
        </p:txBody>
      </p:sp>
      <p:sp>
        <p:nvSpPr>
          <p:cNvPr id="3" name="内容占位符 2"/>
          <p:cNvSpPr>
            <a:spLocks noGrp="1"/>
          </p:cNvSpPr>
          <p:nvPr>
            <p:ph idx="1"/>
          </p:nvPr>
        </p:nvSpPr>
        <p:spPr/>
        <p:txBody>
          <a:bodyPr/>
          <a:p>
            <a:r>
              <a:rPr lang="zh-CN" altLang="en-US"/>
              <a:t>(1) 编写一个Python脚本，用于HTTP服务器。该脚本应能够读取、解析和响应HTTP请求消息。</a:t>
            </a:r>
            <a:endParaRPr lang="zh-CN" altLang="en-US"/>
          </a:p>
          <a:p>
            <a:r>
              <a:rPr lang="zh-CN" altLang="en-US"/>
              <a:t>(2) 打开一个浏览器，连接到服务器，然后请求一个名为“index.html”的文件。</a:t>
            </a:r>
            <a:endParaRPr lang="zh-CN" altLang="en-US"/>
          </a:p>
          <a:p>
            <a:r>
              <a:rPr lang="zh-CN" altLang="en-US"/>
              <a:t>(3) 浏览器尝试请求另一个在服务器上不可用的文件，因此浏览器将从服务器收到404错误。</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2: UDP Pinger</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a:t>Description</a:t>
            </a:r>
            <a:endParaRPr lang="en-US" altLang="zh-CN" b="1" dirty="0"/>
          </a:p>
          <a:p>
            <a:r>
              <a:rPr lang="en-US" altLang="zh-CN" dirty="0"/>
              <a:t>In this programming assignment, you will write a client ping program in Python. Your client will send a simple ping message to a server, receive a corresponding pong message back from the server, and determine the delay between when the client sent the ping message and received the pong message. This delay is called the Round Trip Time (RTT). The functionality provided by the client and server is similar to the functionality provided by standard ping program available in modern operating systems. Here we will create a nonstandard (but simple!) UDP-based ping program.</a:t>
            </a:r>
            <a:endParaRPr lang="zh-CN" altLang="en-US" dirty="0"/>
          </a:p>
        </p:txBody>
      </p:sp>
    </p:spTree>
  </p:cSld>
  <p:clrMapOvr>
    <a:masterClrMapping/>
  </p:clrMapOvr>
</p:sld>
</file>

<file path=ppt/tags/tag1.xml><?xml version="1.0" encoding="utf-8"?>
<p:tagLst xmlns:p="http://schemas.openxmlformats.org/presentationml/2006/main">
  <p:tag name="commondata" val="eyJoZGlkIjoiZGE3Y2I3OTRlNTA1NjUwZGY1NGI3NTM4NWZhMGI4N2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7154</Words>
  <Application>WPS 演示</Application>
  <PresentationFormat>宽屏</PresentationFormat>
  <Paragraphs>225</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23</vt:i4>
      </vt:variant>
    </vt:vector>
  </HeadingPairs>
  <TitlesOfParts>
    <vt:vector size="39" baseType="lpstr">
      <vt:lpstr>Arial</vt:lpstr>
      <vt:lpstr>宋体</vt:lpstr>
      <vt:lpstr>Wingdings</vt:lpstr>
      <vt:lpstr>JetBrains Mono</vt:lpstr>
      <vt:lpstr>Liberation Mono</vt:lpstr>
      <vt:lpstr>Calibri</vt:lpstr>
      <vt:lpstr>MS PGothic</vt:lpstr>
      <vt:lpstr>ZapfDingbats</vt:lpstr>
      <vt:lpstr>Courier New</vt:lpstr>
      <vt:lpstr>Courier</vt:lpstr>
      <vt:lpstr>等线 Light</vt:lpstr>
      <vt:lpstr>等线</vt:lpstr>
      <vt:lpstr>微软雅黑</vt:lpstr>
      <vt:lpstr>Arial Unicode MS</vt:lpstr>
      <vt:lpstr>Office 主题​​</vt:lpstr>
      <vt:lpstr>1_Office 主题​​</vt:lpstr>
      <vt:lpstr>Computer Networks Fall 2023</vt:lpstr>
      <vt:lpstr>Assignment 1: Web Server Lab</vt:lpstr>
      <vt:lpstr>Web 服务器实验</vt:lpstr>
      <vt:lpstr>Review HTTP Request Message</vt:lpstr>
      <vt:lpstr>查看 HTTP 请求消息</vt:lpstr>
      <vt:lpstr>Review HTTP Response Message</vt:lpstr>
      <vt:lpstr>Experimental steps</vt:lpstr>
      <vt:lpstr>实验步骤</vt:lpstr>
      <vt:lpstr>Assignment 2: UDP Pinger</vt:lpstr>
      <vt:lpstr>Assignment 2: UDP Pinger</vt:lpstr>
      <vt:lpstr>Assignment 2: UDP Pinger</vt:lpstr>
      <vt:lpstr>PowerPoint 演示文稿</vt:lpstr>
      <vt:lpstr>Experimental steps</vt:lpstr>
      <vt:lpstr>实验步骤</vt:lpstr>
      <vt:lpstr>Useful Modules and Functions</vt:lpstr>
      <vt:lpstr>"有用的模块和函数"</vt:lpstr>
      <vt:lpstr>Assignment 3: FTP protocol</vt:lpstr>
      <vt:lpstr>Experimental steps</vt:lpstr>
      <vt:lpstr>PowerPoint 演示文稿</vt:lpstr>
      <vt:lpstr>Experimental steps</vt:lpstr>
      <vt:lpstr>The files you need to upload</vt:lpstr>
      <vt:lpstr>About report</vt:lpstr>
      <vt:lpstr>Standard for 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Fall 2021</dc:title>
  <dc:creator>Huawei</dc:creator>
  <cp:lastModifiedBy>小憨包</cp:lastModifiedBy>
  <cp:revision>23</cp:revision>
  <dcterms:created xsi:type="dcterms:W3CDTF">2021-09-11T13:26:00Z</dcterms:created>
  <dcterms:modified xsi:type="dcterms:W3CDTF">2023-11-02T15:58:27Z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6BCE798BE17F4C46828DDEBF52D898DE_12</vt:lpwstr>
  </property>
  <property fmtid="{D5CDD505-2E9C-101B-9397-08002B2CF9AE}" pid="3" name="KSOProductBuildVer">
    <vt:lpwstr>2052-12.1.0.15712</vt:lpwstr>
  </property>
</Properties>
</file>