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3"/>
    <p:sldId id="280" r:id="rId4"/>
    <p:sldId id="288" r:id="rId5"/>
    <p:sldId id="287" r:id="rId6"/>
    <p:sldId id="282" r:id="rId7"/>
    <p:sldId id="289" r:id="rId8"/>
    <p:sldId id="290" r:id="rId9"/>
    <p:sldId id="292" r:id="rId10"/>
    <p:sldId id="286" r:id="rId11"/>
    <p:sldId id="260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2"/>
      </p:cViewPr>
      <p:guideLst>
        <p:guide orient="horz" pos="2160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2961-7405-45C6-8DD3-5D974DFF97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D951-0D2E-440F-9D67-DD38919EBA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奥比PPT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D8D-DEC1-4BD9-AD1C-2B5BB02689C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奥比PPT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3CE6-A8B2-4769-BCAE-D2037802B65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rgbClr val="0078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单击此处添加章节标题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单击此处添加章节副标题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奥比PPT普通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1846" y="309550"/>
            <a:ext cx="6461904" cy="50802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459D-8EAD-45A0-989A-BADCA89D5DB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奥比PPT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BFA9-610E-4CA5-A074-1CA9DF2F50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tags" Target="../tags/tag9.xml"/><Relationship Id="rId2" Type="http://schemas.openxmlformats.org/officeDocument/2006/relationships/image" Target="../media/image11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tags" Target="../tags/tag11.xml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861847" y="4742916"/>
            <a:ext cx="1506908" cy="591796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1800" dirty="0" smtClean="0"/>
              <a:t>20231008</a:t>
            </a:r>
            <a:endParaRPr lang="en-US" altLang="zh-CN" sz="1800" dirty="0" smtClean="0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835270" y="2310805"/>
            <a:ext cx="96099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Gemini_2 </a:t>
            </a:r>
            <a:r>
              <a:rPr lang="zh-CN" altLang="en-US" sz="4000" dirty="0" smtClean="0"/>
              <a:t>模</a:t>
            </a:r>
            <a:r>
              <a:rPr lang="zh-CN" altLang="en-US" sz="4000" dirty="0"/>
              <a:t>组设计说明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5840" y="1908810"/>
            <a:ext cx="10180320" cy="304038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一、器件说明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77839" y="1383940"/>
            <a:ext cx="141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激光模组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986289" y="1377214"/>
            <a:ext cx="131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RGB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9079133" y="1376489"/>
            <a:ext cx="14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IR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08791" y="1397278"/>
            <a:ext cx="100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LDP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18480" y="573913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模组支架（铝合金）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2322794" y="1392725"/>
            <a:ext cx="14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IR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884387" y="1754564"/>
            <a:ext cx="17092" cy="16210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26985" y="1734333"/>
            <a:ext cx="1" cy="13635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095675" y="1754564"/>
            <a:ext cx="635" cy="1433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530324" y="1734333"/>
            <a:ext cx="6985" cy="14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9246638" y="1828325"/>
            <a:ext cx="10795" cy="11283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 flipV="1">
            <a:off x="6871051" y="4221358"/>
            <a:ext cx="9525" cy="1517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3"/>
            </p:custDataLst>
          </p:nvPr>
        </p:nvCxnSpPr>
        <p:spPr>
          <a:xfrm flipV="1">
            <a:off x="6095716" y="4867418"/>
            <a:ext cx="0" cy="8423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二、外形尺寸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430" y="1435735"/>
            <a:ext cx="11791950" cy="373253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265430" y="5469255"/>
            <a:ext cx="282511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zh-CN" altLang="en-US" dirty="0" smtClean="0"/>
              <a:t>备注：尺寸公差</a:t>
            </a:r>
            <a:r>
              <a:rPr lang="en-US" altLang="zh-CN" dirty="0" smtClean="0"/>
              <a:t>+/-0.30mm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三、镜片和密封结构参考设计：</a:t>
            </a:r>
            <a:endParaRPr lang="en-US" altLang="zh-CN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1795" y="5056505"/>
            <a:ext cx="8219440" cy="1689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备注：</a:t>
            </a:r>
            <a:endParaRPr 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镜片丝印边界与镜头视场角设计间隙≥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0.5mm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需要搭配配套硅胶套使用，硅胶套与镜片需要干涉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0.1-0.15mm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镜片厚度推荐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0.5-0.7mm,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不能超过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0.7mm;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整机装配后，确保镜片不能有变形，或者变形小于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0.1mm;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镜片尺寸建议：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80*18.5*0.7mm;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0844" y="1054790"/>
            <a:ext cx="5332730" cy="3635249"/>
            <a:chOff x="1800360" y="2096581"/>
            <a:chExt cx="6854225" cy="4135032"/>
          </a:xfrm>
        </p:grpSpPr>
        <p:grpSp>
          <p:nvGrpSpPr>
            <p:cNvPr id="28" name="组合 27"/>
            <p:cNvGrpSpPr/>
            <p:nvPr/>
          </p:nvGrpSpPr>
          <p:grpSpPr>
            <a:xfrm>
              <a:off x="2285984" y="2786059"/>
              <a:ext cx="4918083" cy="3445554"/>
              <a:chOff x="3857620" y="2357430"/>
              <a:chExt cx="4918083" cy="3445554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>
                <a:off x="3857620" y="2357430"/>
                <a:ext cx="4918083" cy="3445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cxnSp>
            <p:nvCxnSpPr>
              <p:cNvPr id="41" name="直接箭头连接符 40"/>
              <p:cNvCxnSpPr/>
              <p:nvPr/>
            </p:nvCxnSpPr>
            <p:spPr>
              <a:xfrm flipV="1">
                <a:off x="5314283" y="2497515"/>
                <a:ext cx="329287" cy="279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rot="10800000">
                <a:off x="5786446" y="2497515"/>
                <a:ext cx="442326" cy="279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rot="5400000">
                <a:off x="5356857" y="2644143"/>
                <a:ext cx="575884" cy="24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rot="5400000">
                <a:off x="5499733" y="2644143"/>
                <a:ext cx="575884" cy="24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圆角矩形 28"/>
            <p:cNvSpPr/>
            <p:nvPr/>
          </p:nvSpPr>
          <p:spPr>
            <a:xfrm>
              <a:off x="1800360" y="2096581"/>
              <a:ext cx="2857423" cy="8963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 dirty="0" smtClean="0">
                  <a:solidFill>
                    <a:schemeClr val="tx1"/>
                  </a:solidFill>
                </a:rPr>
                <a:t>镜片丝印边界与镜头视场角设计间隙≥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0.5mm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429509" y="3071687"/>
              <a:ext cx="1225076" cy="29036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外壳组件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0800000" flipV="1">
              <a:off x="7143768" y="3214685"/>
              <a:ext cx="368328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33"/>
            <p:cNvSpPr/>
            <p:nvPr/>
          </p:nvSpPr>
          <p:spPr>
            <a:xfrm>
              <a:off x="6572527" y="3929059"/>
              <a:ext cx="856982" cy="57134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镜头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10800000">
              <a:off x="6028227" y="4211929"/>
              <a:ext cx="615475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6730049" y="3643750"/>
              <a:ext cx="1758038" cy="42976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密封泡棉或</a:t>
              </a:r>
              <a:endParaRPr lang="zh-CN" altLang="en-US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密封硅胶套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10800000">
              <a:off x="6357952" y="3858929"/>
              <a:ext cx="500064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圆角矩形 37"/>
            <p:cNvSpPr/>
            <p:nvPr/>
          </p:nvSpPr>
          <p:spPr>
            <a:xfrm>
              <a:off x="6072198" y="2703068"/>
              <a:ext cx="1000132" cy="29013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镜片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0800000" flipV="1">
              <a:off x="6028226" y="2845942"/>
              <a:ext cx="313396" cy="2973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5588635" y="3829963"/>
            <a:ext cx="3341405" cy="645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图内模组</a:t>
            </a:r>
            <a:r>
              <a:rPr lang="en-US" altLang="zh-CN" dirty="0" smtClean="0"/>
              <a:t>Lens</a:t>
            </a:r>
            <a:r>
              <a:rPr lang="zh-CN" altLang="en-US" dirty="0" smtClean="0"/>
              <a:t>有开好了透光孔，可参考局部截图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88635" y="1884680"/>
            <a:ext cx="5681345" cy="194500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68935" y="2222500"/>
            <a:ext cx="1405255" cy="8248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0" y="3046730"/>
            <a:ext cx="681990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dirty="0" smtClean="0"/>
              <a:t>镜片丝印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2085" y="916305"/>
            <a:ext cx="7123430" cy="36150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五、连接方式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38910" y="5373370"/>
            <a:ext cx="708977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TYPE-C</a:t>
            </a:r>
            <a:r>
              <a:rPr lang="zh-CN" altLang="en-US" dirty="0" smtClean="0"/>
              <a:t>连接器，插头有不同长度的，在设计外壳时要注意外壳的厚度，</a:t>
            </a:r>
            <a:endParaRPr lang="zh-CN" altLang="en-US" dirty="0" smtClean="0"/>
          </a:p>
          <a:p>
            <a:r>
              <a:rPr lang="zh-CN" altLang="en-US" dirty="0" smtClean="0"/>
              <a:t>避免插拔时接头过盈或接触不到位；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3350515" y="4317380"/>
            <a:ext cx="156210" cy="9594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8800" y="1866900"/>
            <a:ext cx="8534400" cy="31242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五、固定方式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6207309" y="3103943"/>
            <a:ext cx="3803650" cy="23634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352224" y="3150933"/>
            <a:ext cx="2749550" cy="22656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56640" y="5378450"/>
            <a:ext cx="11040110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smtClean="0"/>
              <a:t>1.X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Y</a:t>
            </a:r>
            <a:r>
              <a:rPr lang="zh-CN" altLang="en-US" dirty="0" smtClean="0"/>
              <a:t>方向的固定方式采用定位柱限位，同时使用弹簧螺钉（压紧力</a:t>
            </a:r>
            <a:r>
              <a:rPr lang="en-US" altLang="zh-CN" dirty="0" smtClean="0"/>
              <a:t>0.35kg-0.5kg</a:t>
            </a:r>
            <a:r>
              <a:rPr lang="zh-CN" altLang="en-US" dirty="0" smtClean="0"/>
              <a:t>）进行固定；</a:t>
            </a:r>
            <a:endParaRPr lang="zh-CN" altLang="en-US" dirty="0" smtClean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箭头指示两处需要与整机外壳地充分接触，满足</a:t>
            </a:r>
            <a:r>
              <a:rPr lang="en-US" altLang="zh-CN" dirty="0"/>
              <a:t>ESD</a:t>
            </a:r>
            <a:r>
              <a:rPr lang="zh-CN" altLang="en-US" dirty="0"/>
              <a:t>要求，如无法实现，则必须使用</a:t>
            </a:r>
            <a:r>
              <a:rPr lang="en-US" altLang="zh-CN" dirty="0"/>
              <a:t>1/4-20unc</a:t>
            </a:r>
            <a:r>
              <a:rPr lang="zh-CN" altLang="en-US" dirty="0"/>
              <a:t>孔进行接地；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五、散热方式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（主动散热）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94905" y="1722120"/>
            <a:ext cx="2905760" cy="1322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模组工作温度范围：</a:t>
            </a:r>
            <a:endParaRPr lang="en-US" altLang="zh-CN" sz="1600" dirty="0" smtClean="0"/>
          </a:p>
          <a:p>
            <a:r>
              <a:rPr lang="en-US" altLang="zh-CN" sz="1600" dirty="0" smtClean="0"/>
              <a:t>LDM</a:t>
            </a:r>
            <a:r>
              <a:rPr lang="zh-CN" altLang="en-US" sz="1600" dirty="0"/>
              <a:t>模组温度＜</a:t>
            </a:r>
            <a:r>
              <a:rPr lang="en-US" altLang="zh-CN" sz="1600" dirty="0"/>
              <a:t>60℃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IR</a:t>
            </a:r>
            <a:r>
              <a:rPr lang="zh-CN" altLang="en-US" sz="1600" dirty="0"/>
              <a:t>模组＜</a:t>
            </a:r>
            <a:r>
              <a:rPr lang="en-US" altLang="zh-CN" sz="1600" dirty="0"/>
              <a:t>60℃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r>
              <a:rPr lang="en-US" altLang="zh-CN" sz="1600" dirty="0"/>
              <a:t>RGB</a:t>
            </a:r>
            <a:r>
              <a:rPr lang="zh-CN" altLang="en-US" sz="1600" dirty="0"/>
              <a:t>模组</a:t>
            </a:r>
            <a:r>
              <a:rPr lang="zh-CN" altLang="en-US" sz="1600" dirty="0">
                <a:sym typeface="+mn-ea"/>
              </a:rPr>
              <a:t>＜</a:t>
            </a:r>
            <a:r>
              <a:rPr lang="en-US" altLang="zh-CN" sz="1600" dirty="0">
                <a:sym typeface="+mn-ea"/>
              </a:rPr>
              <a:t>60℃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r>
              <a:rPr lang="zh-CN" altLang="en-US" sz="1600" dirty="0"/>
              <a:t>主板上各个芯片温度＜</a:t>
            </a:r>
            <a:r>
              <a:rPr lang="en-US" altLang="zh-CN" sz="1600" dirty="0"/>
              <a:t>70℃</a:t>
            </a:r>
            <a:r>
              <a:rPr lang="zh-CN" altLang="en-US" sz="1600" dirty="0"/>
              <a:t>；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535" y="917575"/>
            <a:ext cx="7195185" cy="28498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535" y="3949065"/>
            <a:ext cx="7194550" cy="2311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494905" y="911225"/>
            <a:ext cx="2905760" cy="5835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sz="1600" dirty="0"/>
              <a:t>散热方式：建议使用风扇进行主动散热；</a:t>
            </a:r>
            <a:endParaRPr lang="zh-CN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五、散热方式</a:t>
            </a:r>
            <a:r>
              <a:rPr lang="en-US" altLang="zh-CN" dirty="0" smtClean="0"/>
              <a:t>-2</a:t>
            </a:r>
            <a:r>
              <a:rPr lang="zh-CN" altLang="en-US" dirty="0" smtClean="0"/>
              <a:t>（被动散热）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4615" y="4753610"/>
            <a:ext cx="5664200" cy="829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、被动散热需要在模组的屏蔽盖增加散热翅片（散热翅片需要在整机上进行使用</a:t>
            </a:r>
            <a:r>
              <a:rPr lang="en-US" altLang="zh-CN" sz="1600" dirty="0" smtClean="0"/>
              <a:t>0.35kg-0.5kg</a:t>
            </a:r>
            <a:r>
              <a:rPr lang="zh-CN" altLang="en-US" sz="1600" dirty="0" smtClean="0"/>
              <a:t>的弹簧螺钉进行固定），后盖与散热翅片之间涂抹</a:t>
            </a:r>
            <a:r>
              <a:rPr lang="en-US" altLang="zh-CN" sz="1600" dirty="0" smtClean="0"/>
              <a:t>3W</a:t>
            </a:r>
            <a:r>
              <a:rPr lang="zh-CN" altLang="en-US" sz="1600" dirty="0" smtClean="0"/>
              <a:t>以上的导热凝胶或者导热硅胶片；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5230" y="4753610"/>
            <a:ext cx="5842635" cy="583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、侧边在粘贴石墨导热片，石墨导热片建议使用</a:t>
            </a:r>
            <a:r>
              <a:rPr lang="en-US" altLang="zh-CN" sz="1600" dirty="0" smtClean="0"/>
              <a:t>500W</a:t>
            </a:r>
            <a:r>
              <a:rPr lang="zh-CN" altLang="en-US" sz="1600" dirty="0" smtClean="0"/>
              <a:t>以上规格的。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5230" y="5606415"/>
            <a:ext cx="5842635" cy="583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3</a:t>
            </a:r>
            <a:r>
              <a:rPr lang="zh-CN" altLang="en-US" sz="1600" dirty="0" smtClean="0"/>
              <a:t>、建议外壳开散热孔来加强散热，比较有效的开孔方向为上下方向，如果顶部不能开，建议左右方向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底部。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86840"/>
            <a:ext cx="5759450" cy="24580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20105" y="1387475"/>
            <a:ext cx="6207760" cy="24574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7312660" y="1820545"/>
            <a:ext cx="3418205" cy="16230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六、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整机设计要求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393190" y="936625"/>
            <a:ext cx="7633970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 dirty="0" smtClean="0"/>
              <a:t>1. </a:t>
            </a:r>
            <a:r>
              <a:rPr lang="zh-CN" altLang="en-US" sz="1600" dirty="0" smtClean="0"/>
              <a:t>密封要求</a:t>
            </a:r>
            <a:endParaRPr lang="en-US" altLang="zh-CN" sz="1600" dirty="0" smtClean="0"/>
          </a:p>
          <a:p>
            <a:pPr marL="342900" indent="-342900"/>
            <a:r>
              <a:rPr lang="en-US" altLang="zh-CN" sz="1400" dirty="0" smtClean="0"/>
              <a:t>   a. </a:t>
            </a:r>
            <a:r>
              <a:rPr lang="zh-CN" altLang="en-US" sz="1400" dirty="0" smtClean="0"/>
              <a:t>镜头与外壳之间采用泡棉密封或者密封硅胶套，做防尘作用；</a:t>
            </a:r>
            <a:endParaRPr lang="en-US" altLang="zh-CN" sz="1400" dirty="0" smtClean="0"/>
          </a:p>
          <a:p>
            <a:pPr marL="342900" indent="-342900"/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b.</a:t>
            </a:r>
            <a:r>
              <a:rPr lang="zh-CN" altLang="en-US" sz="1400" dirty="0"/>
              <a:t>模组的安装请参考第六页与第八页的固定说明；</a:t>
            </a:r>
            <a:endParaRPr lang="en-US" altLang="zh-CN" sz="1400" dirty="0"/>
          </a:p>
          <a:p>
            <a:pPr marL="342900" indent="-342900"/>
            <a:r>
              <a:rPr lang="en-US" altLang="zh-CN" sz="1400" dirty="0"/>
              <a:t>   c.</a:t>
            </a:r>
            <a:r>
              <a:rPr lang="zh-CN" altLang="en-US" sz="1400" dirty="0"/>
              <a:t>镜片与镜头的安装建议为平行状态，两者的夹角角度＜</a:t>
            </a:r>
            <a:r>
              <a:rPr lang="en-US" altLang="zh-CN" sz="1400" dirty="0"/>
              <a:t>1°</a:t>
            </a:r>
            <a:r>
              <a:rPr lang="zh-CN" altLang="en-US" sz="1400" dirty="0"/>
              <a:t>；</a:t>
            </a:r>
            <a:endParaRPr lang="zh-CN" altLang="en-US" sz="1400" dirty="0"/>
          </a:p>
          <a:p>
            <a:pPr marL="342900" indent="-342900"/>
            <a:r>
              <a:rPr lang="zh-CN" altLang="en-US" sz="1400" dirty="0"/>
              <a:t> 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marL="342900" indent="-342900">
              <a:buAutoNum type="arabicPeriod"/>
            </a:pP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透光要求</a:t>
            </a:r>
            <a:endParaRPr lang="en-US" altLang="zh-CN" sz="1600" dirty="0" smtClean="0"/>
          </a:p>
          <a:p>
            <a:r>
              <a:rPr lang="zh-CN" altLang="en-US" sz="1400" dirty="0"/>
              <a:t>   1)RGB(420~650nm)透过率≥91%；</a:t>
            </a:r>
            <a:endParaRPr lang="zh-CN" altLang="en-US" sz="1400" dirty="0"/>
          </a:p>
          <a:p>
            <a:r>
              <a:rPr lang="zh-CN" altLang="en-US" sz="1400" dirty="0"/>
              <a:t>   2)IR、LDM孔位(858 ±20nm) 透过率≥9</a:t>
            </a:r>
            <a:r>
              <a:rPr lang="en-US" altLang="zh-CN" sz="1400" dirty="0"/>
              <a:t>1</a:t>
            </a:r>
            <a:r>
              <a:rPr lang="zh-CN" altLang="en-US" sz="1400" dirty="0"/>
              <a:t>%；</a:t>
            </a:r>
            <a:endParaRPr lang="zh-CN" altLang="en-US" sz="1400" dirty="0"/>
          </a:p>
          <a:p>
            <a:r>
              <a:rPr lang="zh-CN" altLang="en-US" sz="1400" dirty="0"/>
              <a:t>   3)LDP孔位（940nm±30）透过率≥9</a:t>
            </a:r>
            <a:r>
              <a:rPr lang="en-US" altLang="zh-CN" sz="1400" dirty="0"/>
              <a:t>1</a:t>
            </a:r>
            <a:r>
              <a:rPr lang="zh-CN" altLang="en-US" sz="1400" dirty="0"/>
              <a:t>%</a:t>
            </a:r>
            <a:endParaRPr lang="zh-CN" altLang="en-US" sz="1400" dirty="0"/>
          </a:p>
          <a:p>
            <a:r>
              <a:rPr lang="zh-CN" altLang="en-US" sz="1400" dirty="0"/>
              <a:t>   4)所有孔均为全透效果；</a:t>
            </a:r>
            <a:endParaRPr lang="zh-CN" altLang="en-US" sz="1400" dirty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/>
              <a:t>散热要求</a:t>
            </a:r>
            <a:endParaRPr lang="en-US" altLang="zh-CN" sz="1600" dirty="0"/>
          </a:p>
          <a:p>
            <a:pPr lvl="0"/>
            <a:r>
              <a:rPr lang="en-US" sz="1400" dirty="0" smtClean="0"/>
              <a:t>    a. </a:t>
            </a:r>
            <a:r>
              <a:rPr lang="zh-CN" altLang="en-US" sz="1400" dirty="0" smtClean="0"/>
              <a:t>激光模组、</a:t>
            </a:r>
            <a:r>
              <a:rPr lang="en-US" altLang="zh-CN" sz="1400" dirty="0" smtClean="0"/>
              <a:t>RGB</a:t>
            </a:r>
            <a:r>
              <a:rPr lang="zh-CN" altLang="en-US" sz="1400" dirty="0" smtClean="0"/>
              <a:t>模组、主板芯片位置通过导热材料连接外部金属零件，延展散热面积，建议加入风扇主动散热；</a:t>
            </a:r>
            <a:endParaRPr lang="en-US" altLang="zh-CN" sz="1400" dirty="0" smtClean="0"/>
          </a:p>
          <a:p>
            <a:pPr lvl="0"/>
            <a:r>
              <a:rPr lang="en-US" altLang="zh-CN" sz="1400" dirty="0" smtClean="0"/>
              <a:t>    b. </a:t>
            </a:r>
            <a:r>
              <a:rPr lang="zh-CN" altLang="en-US" sz="1400" dirty="0" smtClean="0"/>
              <a:t>禁止模组被其他热源加热；</a:t>
            </a:r>
            <a:endParaRPr lang="en-US" altLang="zh-CN" sz="1400" dirty="0" smtClean="0"/>
          </a:p>
          <a:p>
            <a:pPr lvl="0"/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客户开模前请回传与模组相关部分的结构图来做结构评审。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14466667-4ad2-413d-a71d-123aa76d6c8f"/>
  <p:tag name="COMMONDATA" val="eyJoZGlkIjoiYTVhMGI0Mjk2OGU3ZmNiODgyMzgxYzE1YjVjMDE4Mz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4">
            <a:lumMod val="40000"/>
            <a:lumOff val="60000"/>
          </a:schemeClr>
        </a:solidFill>
      </a:spPr>
      <a:bodyPr wrap="none" rtlCol="0">
        <a:spAutoFit/>
      </a:bodyPr>
      <a:lstStyle>
        <a:defPPr algn="l">
          <a:defRPr lang="en-US" altLang="zh-CN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演示</Application>
  <PresentationFormat>宽屏</PresentationFormat>
  <Paragraphs>113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Gemini_2 模组设计说明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研发-蒋勋</dc:creator>
  <cp:lastModifiedBy>华</cp:lastModifiedBy>
  <cp:revision>424</cp:revision>
  <dcterms:created xsi:type="dcterms:W3CDTF">2015-05-05T08:02:00Z</dcterms:created>
  <dcterms:modified xsi:type="dcterms:W3CDTF">2023-10-08T02:01:46Z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59DEB6F7657E437AB3F8618675034D07_12</vt:lpwstr>
  </property>
</Properties>
</file>