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sldIdLst>
    <p:sldId id="256" r:id="rId3"/>
    <p:sldId id="280" r:id="rId4"/>
    <p:sldId id="288" r:id="rId5"/>
    <p:sldId id="282" r:id="rId6"/>
    <p:sldId id="289" r:id="rId7"/>
    <p:sldId id="295" r:id="rId8"/>
    <p:sldId id="292" r:id="rId9"/>
    <p:sldId id="286" r:id="rId10"/>
    <p:sldId id="260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355" y="62"/>
      </p:cViewPr>
      <p:guideLst>
        <p:guide orient="horz" pos="2195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8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42961-7405-45C6-8DD3-5D974DFF97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CD951-0D2E-440F-9D67-DD38919EBA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奥比PPT封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8D8D-DEC1-4BD9-AD1C-2B5BB02689C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奥比PPT章节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F3CE6-A8B2-4769-BCAE-D2037802B65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rgbClr val="0078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单击此处添加章节标题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单击此处添加章节副标题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奥比PPT普通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81846" y="309550"/>
            <a:ext cx="6461904" cy="508027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rgbClr val="0078F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序号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459D-8EAD-45A0-989A-BADCA89D5DBF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3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奥比PPT结束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2BFA9-610E-4CA5-A074-1CA9DF2F502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D9897-F497-4A02-885C-78DB5402F7C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image" Target="../media/image6.png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image" Target="../media/image9.png"/><Relationship Id="rId3" Type="http://schemas.openxmlformats.org/officeDocument/2006/relationships/tags" Target="../tags/tag10.xml"/><Relationship Id="rId2" Type="http://schemas.openxmlformats.org/officeDocument/2006/relationships/image" Target="../media/image8.png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9.png"/><Relationship Id="rId3" Type="http://schemas.openxmlformats.org/officeDocument/2006/relationships/tags" Target="../tags/tag15.xml"/><Relationship Id="rId2" Type="http://schemas.openxmlformats.org/officeDocument/2006/relationships/image" Target="../media/image10.png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1.png"/><Relationship Id="rId3" Type="http://schemas.openxmlformats.org/officeDocument/2006/relationships/tags" Target="../tags/tag17.xml"/><Relationship Id="rId2" Type="http://schemas.openxmlformats.org/officeDocument/2006/relationships/image" Target="../media/image10.png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9861847" y="4742916"/>
            <a:ext cx="1506908" cy="591796"/>
          </a:xfrm>
        </p:spPr>
        <p:txBody>
          <a:bodyPr anchor="b">
            <a:normAutofit/>
          </a:bodyPr>
          <a:lstStyle/>
          <a:p>
            <a:pPr algn="r"/>
            <a:r>
              <a:rPr lang="en-US" altLang="zh-CN" sz="1800" dirty="0" smtClean="0"/>
              <a:t>20231008</a:t>
            </a:r>
            <a:endParaRPr lang="en-US" altLang="zh-CN" sz="1800" dirty="0" smtClean="0"/>
          </a:p>
        </p:txBody>
      </p:sp>
      <p:sp>
        <p:nvSpPr>
          <p:cNvPr id="4" name="标题 3"/>
          <p:cNvSpPr txBox="1">
            <a:spLocks noGrp="1"/>
          </p:cNvSpPr>
          <p:nvPr>
            <p:ph type="ctrTitle"/>
          </p:nvPr>
        </p:nvSpPr>
        <p:spPr>
          <a:xfrm>
            <a:off x="835270" y="2310805"/>
            <a:ext cx="960999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Gemini_2 </a:t>
            </a:r>
            <a:r>
              <a:rPr lang="zh-CN" altLang="en-US" sz="4000" dirty="0" smtClean="0"/>
              <a:t>整机</a:t>
            </a:r>
            <a:r>
              <a:rPr lang="zh-CN" altLang="en-US" sz="4000" dirty="0"/>
              <a:t>设计说明</a:t>
            </a:r>
            <a:endParaRPr lang="zh-CN" alt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3275" y="2218055"/>
            <a:ext cx="10391775" cy="311213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文本占位符 1"/>
          <p:cNvSpPr>
            <a:spLocks noGrp="1"/>
          </p:cNvSpPr>
          <p:nvPr>
            <p:ph type="body" idx="1"/>
          </p:nvPr>
        </p:nvSpPr>
        <p:spPr>
          <a:xfrm>
            <a:off x="681846" y="306976"/>
            <a:ext cx="6461904" cy="508027"/>
          </a:xfrm>
        </p:spPr>
        <p:txBody>
          <a:bodyPr/>
          <a:lstStyle/>
          <a:p>
            <a:r>
              <a:rPr lang="zh-CN" altLang="en-US" dirty="0" smtClean="0"/>
              <a:t>一、器件说明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620689" y="1383940"/>
            <a:ext cx="141860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LDM</a:t>
            </a:r>
            <a:r>
              <a:rPr lang="zh-CN" altLang="en-US" dirty="0" smtClean="0"/>
              <a:t>模组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786264" y="1377214"/>
            <a:ext cx="131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RGB</a:t>
            </a:r>
            <a:r>
              <a:rPr lang="zh-CN" altLang="en-US" dirty="0" smtClean="0"/>
              <a:t>模组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431433" y="1376489"/>
            <a:ext cx="143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IR</a:t>
            </a:r>
            <a:r>
              <a:rPr lang="zh-CN" altLang="en-US" dirty="0" smtClean="0"/>
              <a:t>模组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608791" y="1397278"/>
            <a:ext cx="100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LDP</a:t>
            </a:r>
            <a:r>
              <a:rPr lang="zh-CN" altLang="en-US" dirty="0" smtClean="0"/>
              <a:t>模组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618480" y="5739130"/>
            <a:ext cx="219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模组外壳（铝合金）</a:t>
            </a:r>
            <a:endParaRPr lang="en-US" altLang="zh-CN" dirty="0"/>
          </a:p>
        </p:txBody>
      </p:sp>
      <p:sp>
        <p:nvSpPr>
          <p:cNvPr id="19" name="文本框 18"/>
          <p:cNvSpPr txBox="1"/>
          <p:nvPr/>
        </p:nvSpPr>
        <p:spPr>
          <a:xfrm>
            <a:off x="2675219" y="1392725"/>
            <a:ext cx="143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IR</a:t>
            </a:r>
            <a:r>
              <a:rPr lang="zh-CN" altLang="en-US" dirty="0" smtClean="0"/>
              <a:t>模组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236812" y="1754564"/>
            <a:ext cx="15875" cy="10350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026985" y="1734333"/>
            <a:ext cx="23495" cy="178562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6038525" y="1754564"/>
            <a:ext cx="635" cy="14331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7330299" y="1734333"/>
            <a:ext cx="6985" cy="14719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8819283" y="1828325"/>
            <a:ext cx="14605" cy="9715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>
            <p:custDataLst>
              <p:tags r:id="rId3"/>
            </p:custDataLst>
          </p:nvPr>
        </p:nvCxnSpPr>
        <p:spPr>
          <a:xfrm flipV="1">
            <a:off x="6095716" y="4867418"/>
            <a:ext cx="0" cy="8423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>
            <p:custDataLst>
              <p:tags r:id="rId4"/>
            </p:custDataLst>
          </p:nvPr>
        </p:nvCxnSpPr>
        <p:spPr>
          <a:xfrm flipV="1">
            <a:off x="4025616" y="5156078"/>
            <a:ext cx="15875" cy="5137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462020" y="5728970"/>
            <a:ext cx="219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+mn-ea"/>
              </a:rPr>
              <a:t>橡胶</a:t>
            </a:r>
            <a:r>
              <a:rPr lang="zh-CN" altLang="en-US" dirty="0" smtClean="0"/>
              <a:t>脚垫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325245"/>
            <a:ext cx="12173585" cy="553275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文本占位符 1"/>
          <p:cNvSpPr>
            <a:spLocks noGrp="1"/>
          </p:cNvSpPr>
          <p:nvPr>
            <p:ph type="body" idx="1"/>
          </p:nvPr>
        </p:nvSpPr>
        <p:spPr>
          <a:xfrm>
            <a:off x="681846" y="306976"/>
            <a:ext cx="6461904" cy="508027"/>
          </a:xfrm>
        </p:spPr>
        <p:txBody>
          <a:bodyPr/>
          <a:lstStyle/>
          <a:p>
            <a:r>
              <a:rPr lang="zh-CN" altLang="en-US" dirty="0" smtClean="0"/>
              <a:t>二、外形尺寸</a:t>
            </a:r>
            <a:endParaRPr lang="zh-CN" altLang="en-US" dirty="0"/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8074025" y="6422390"/>
            <a:ext cx="2825115" cy="368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/>
              <a:t>备注：尺寸公差</a:t>
            </a:r>
            <a:r>
              <a:rPr lang="en-US" altLang="zh-CN" dirty="0" smtClean="0"/>
              <a:t>+/-0.30mm</a:t>
            </a:r>
            <a:endParaRPr lang="en-US" altLang="zh-CN" dirty="0" smtClean="0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10537825" y="4438015"/>
            <a:ext cx="649605" cy="831215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>
            <p:custDataLst>
              <p:tags r:id="rId4"/>
            </p:custDataLst>
          </p:nvPr>
        </p:nvCxnSpPr>
        <p:spPr>
          <a:xfrm>
            <a:off x="9523730" y="4407535"/>
            <a:ext cx="750570" cy="912495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>
            <p:custDataLst>
              <p:tags r:id="rId5"/>
            </p:custDataLst>
          </p:nvPr>
        </p:nvCxnSpPr>
        <p:spPr>
          <a:xfrm>
            <a:off x="4786630" y="6294120"/>
            <a:ext cx="1430655" cy="304165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166485" y="6344920"/>
            <a:ext cx="1317625" cy="4457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1/4-20UNC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9768205" y="5158105"/>
            <a:ext cx="1317625" cy="4457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M3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0855" y="1024890"/>
            <a:ext cx="7559040" cy="379476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文本占位符 1"/>
          <p:cNvSpPr>
            <a:spLocks noGrp="1"/>
          </p:cNvSpPr>
          <p:nvPr>
            <p:ph type="body" idx="1"/>
          </p:nvPr>
        </p:nvSpPr>
        <p:spPr>
          <a:xfrm>
            <a:off x="681846" y="306976"/>
            <a:ext cx="6461904" cy="508027"/>
          </a:xfrm>
        </p:spPr>
        <p:txBody>
          <a:bodyPr/>
          <a:lstStyle/>
          <a:p>
            <a:r>
              <a:rPr lang="zh-CN" altLang="en-US" dirty="0" smtClean="0"/>
              <a:t>三、连接方式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438910" y="5373370"/>
            <a:ext cx="7089775" cy="64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TYPE-C</a:t>
            </a:r>
            <a:r>
              <a:rPr lang="zh-CN" altLang="en-US" dirty="0" smtClean="0"/>
              <a:t>连接器外观面到连接器底部深度</a:t>
            </a:r>
            <a:r>
              <a:rPr lang="en-US" altLang="zh-CN" dirty="0" smtClean="0"/>
              <a:t>6.3+/-0.3mm</a:t>
            </a:r>
            <a:r>
              <a:rPr lang="zh-CN" altLang="en-US" dirty="0" smtClean="0"/>
              <a:t>，请注意外接公头的尺寸，以免过盈配合导致连接器虚焊；</a:t>
            </a:r>
            <a:endParaRPr lang="en-US" altLang="zh-CN" dirty="0" smtClean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1855725" y="3921775"/>
            <a:ext cx="7620" cy="13931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19800" y="1157605"/>
            <a:ext cx="5417185" cy="22606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9725" y="1367790"/>
            <a:ext cx="4903470" cy="205041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文本占位符 1"/>
          <p:cNvSpPr>
            <a:spLocks noGrp="1"/>
          </p:cNvSpPr>
          <p:nvPr>
            <p:ph type="body" idx="1"/>
          </p:nvPr>
        </p:nvSpPr>
        <p:spPr>
          <a:xfrm>
            <a:off x="681846" y="306976"/>
            <a:ext cx="6461904" cy="508027"/>
          </a:xfrm>
        </p:spPr>
        <p:txBody>
          <a:bodyPr/>
          <a:lstStyle/>
          <a:p>
            <a:r>
              <a:rPr lang="zh-CN" altLang="en-US" dirty="0" smtClean="0"/>
              <a:t>四、固定方式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9310554" y="2505773"/>
            <a:ext cx="802005" cy="19265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2890069" y="2881058"/>
            <a:ext cx="40640" cy="16129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925622" y="4313221"/>
            <a:ext cx="4813952" cy="64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dirty="0"/>
              <a:t>安装方案一：采用底部</a:t>
            </a:r>
            <a:r>
              <a:rPr lang="en-US" altLang="zh-CN" dirty="0"/>
              <a:t>1/4-20unc</a:t>
            </a:r>
            <a:r>
              <a:rPr lang="zh-CN" altLang="en-US" dirty="0"/>
              <a:t>孔进行固定（孔深</a:t>
            </a:r>
            <a:r>
              <a:rPr lang="en-US" altLang="zh-CN" dirty="0"/>
              <a:t>4.5mm</a:t>
            </a:r>
            <a:r>
              <a:rPr lang="zh-CN" altLang="en-US" dirty="0"/>
              <a:t>）；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>
            <p:custDataLst>
              <p:tags r:id="rId5"/>
            </p:custDataLst>
          </p:nvPr>
        </p:nvCxnSpPr>
        <p:spPr>
          <a:xfrm flipH="1" flipV="1">
            <a:off x="7571924" y="2505773"/>
            <a:ext cx="805815" cy="188658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6154212" y="4313221"/>
            <a:ext cx="4813952" cy="64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dirty="0"/>
              <a:t>安装方案二：采用背面两颗</a:t>
            </a:r>
            <a:r>
              <a:rPr lang="en-US" altLang="zh-CN" dirty="0"/>
              <a:t>M3</a:t>
            </a:r>
            <a:r>
              <a:rPr lang="zh-CN" altLang="en-US" dirty="0"/>
              <a:t>孔进行固定</a:t>
            </a:r>
            <a:r>
              <a:rPr lang="en-US" altLang="zh-CN" dirty="0"/>
              <a:t>(</a:t>
            </a:r>
            <a:r>
              <a:rPr lang="zh-CN" altLang="en-US" dirty="0"/>
              <a:t>孔深</a:t>
            </a:r>
            <a:r>
              <a:rPr lang="en-US" altLang="zh-CN" dirty="0"/>
              <a:t>3.0mm)</a:t>
            </a:r>
            <a:r>
              <a:rPr lang="zh-CN" altLang="en-US" dirty="0"/>
              <a:t>；</a:t>
            </a:r>
            <a:endParaRPr lang="zh-CN" altLang="en-US" dirty="0"/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925622" y="5038391"/>
            <a:ext cx="4813952" cy="368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dirty="0"/>
              <a:t>安装方案三：采用整机外形</a:t>
            </a:r>
            <a:r>
              <a:rPr lang="zh-CN" altLang="en-US" dirty="0"/>
              <a:t>进行固定；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922020" y="5756910"/>
            <a:ext cx="4817745" cy="922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dirty="0">
                <a:sym typeface="+mn-ea"/>
              </a:rPr>
              <a:t>备注：</a:t>
            </a:r>
            <a:endParaRPr lang="zh-CN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dirty="0">
                <a:sym typeface="+mn-ea"/>
              </a:rPr>
              <a:t>1.</a:t>
            </a:r>
            <a:r>
              <a:rPr lang="zh-CN" dirty="0">
                <a:sym typeface="+mn-ea"/>
              </a:rPr>
              <a:t>模组需要使用1/4-20unc孔进行接地；</a:t>
            </a:r>
            <a:endParaRPr lang="zh-CN" dirty="0">
              <a:sym typeface="+mn-ea"/>
            </a:endParaRPr>
          </a:p>
          <a:p>
            <a:pPr lvl="0" algn="l">
              <a:buClrTx/>
              <a:buSzTx/>
              <a:buFontTx/>
            </a:pPr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模组装配到整机后，不能遮挡</a:t>
            </a:r>
            <a:r>
              <a:rPr lang="en-US" altLang="zh-CN" dirty="0">
                <a:sym typeface="+mn-ea"/>
              </a:rPr>
              <a:t>FOV</a:t>
            </a:r>
            <a:r>
              <a:rPr lang="zh-CN" altLang="en-US" dirty="0">
                <a:sym typeface="+mn-ea"/>
              </a:rPr>
              <a:t>视角；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文本占位符 1"/>
          <p:cNvSpPr>
            <a:spLocks noGrp="1"/>
          </p:cNvSpPr>
          <p:nvPr>
            <p:ph type="body" idx="1"/>
          </p:nvPr>
        </p:nvSpPr>
        <p:spPr>
          <a:xfrm>
            <a:off x="681846" y="306976"/>
            <a:ext cx="6461904" cy="508027"/>
          </a:xfrm>
        </p:spPr>
        <p:txBody>
          <a:bodyPr/>
          <a:lstStyle/>
          <a:p>
            <a:r>
              <a:rPr lang="zh-CN" altLang="en-US" dirty="0" smtClean="0"/>
              <a:t>五、散热方式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（主动散热）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494905" y="1979295"/>
            <a:ext cx="2905760" cy="1322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模组工作温度范围：</a:t>
            </a:r>
            <a:endParaRPr lang="en-US" altLang="zh-CN" sz="1600" dirty="0" smtClean="0"/>
          </a:p>
          <a:p>
            <a:r>
              <a:rPr lang="en-US" altLang="zh-CN" sz="1600" dirty="0" smtClean="0"/>
              <a:t>LDM</a:t>
            </a:r>
            <a:r>
              <a:rPr lang="zh-CN" altLang="en-US" sz="1600" dirty="0"/>
              <a:t>模组温度＜</a:t>
            </a:r>
            <a:r>
              <a:rPr lang="en-US" altLang="zh-CN" sz="1600" dirty="0"/>
              <a:t>60℃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r>
              <a:rPr lang="en-US" altLang="zh-CN" sz="1600" dirty="0"/>
              <a:t>IR</a:t>
            </a:r>
            <a:r>
              <a:rPr lang="zh-CN" altLang="en-US" sz="1600" dirty="0"/>
              <a:t>模组＜</a:t>
            </a:r>
            <a:r>
              <a:rPr lang="en-US" altLang="zh-CN" sz="1600" dirty="0"/>
              <a:t>60℃</a:t>
            </a:r>
            <a:r>
              <a:rPr lang="zh-CN" altLang="en-US" sz="1600" dirty="0"/>
              <a:t>；</a:t>
            </a:r>
            <a:endParaRPr lang="zh-CN" altLang="en-US" sz="1600" dirty="0"/>
          </a:p>
          <a:p>
            <a:r>
              <a:rPr lang="en-US" altLang="zh-CN" sz="1600" dirty="0"/>
              <a:t>RGB</a:t>
            </a:r>
            <a:r>
              <a:rPr lang="zh-CN" altLang="en-US" sz="1600" dirty="0"/>
              <a:t>模组</a:t>
            </a:r>
            <a:r>
              <a:rPr lang="zh-CN" altLang="en-US" sz="1600" dirty="0">
                <a:sym typeface="+mn-ea"/>
              </a:rPr>
              <a:t>＜</a:t>
            </a:r>
            <a:r>
              <a:rPr lang="en-US" altLang="zh-CN" sz="1600" dirty="0">
                <a:sym typeface="+mn-ea"/>
              </a:rPr>
              <a:t>60℃</a:t>
            </a:r>
            <a:r>
              <a:rPr lang="zh-CN" altLang="en-US" sz="1600" dirty="0"/>
              <a:t>；</a:t>
            </a:r>
            <a:endParaRPr lang="zh-CN" altLang="en-US" sz="1600" dirty="0"/>
          </a:p>
          <a:p>
            <a:r>
              <a:rPr lang="zh-CN" altLang="en-US" sz="1600" dirty="0"/>
              <a:t>主板上各个芯片温度＜</a:t>
            </a:r>
            <a:r>
              <a:rPr lang="en-US" altLang="zh-CN" sz="1600" dirty="0"/>
              <a:t>70℃</a:t>
            </a:r>
            <a:r>
              <a:rPr lang="zh-CN" altLang="en-US" sz="1600" dirty="0"/>
              <a:t>；</a:t>
            </a:r>
            <a:endParaRPr lang="zh-CN" altLang="en-US" sz="1600" dirty="0"/>
          </a:p>
        </p:txBody>
      </p:sp>
      <p:sp>
        <p:nvSpPr>
          <p:cNvPr id="2" name="文本框 1"/>
          <p:cNvSpPr txBox="1"/>
          <p:nvPr/>
        </p:nvSpPr>
        <p:spPr>
          <a:xfrm>
            <a:off x="7494905" y="1168400"/>
            <a:ext cx="3840480" cy="3371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zh-CN" sz="1600" dirty="0"/>
              <a:t>散热方式：建议使用风扇进行主动散热；</a:t>
            </a:r>
            <a:endParaRPr lang="zh-CN" sz="1600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8145" y="1099185"/>
            <a:ext cx="6304280" cy="2028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8145" y="3700145"/>
            <a:ext cx="6353175" cy="2656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文本占位符 1"/>
          <p:cNvSpPr>
            <a:spLocks noGrp="1"/>
          </p:cNvSpPr>
          <p:nvPr>
            <p:ph type="body" idx="1"/>
          </p:nvPr>
        </p:nvSpPr>
        <p:spPr>
          <a:xfrm>
            <a:off x="681846" y="306976"/>
            <a:ext cx="6461904" cy="508027"/>
          </a:xfrm>
        </p:spPr>
        <p:txBody>
          <a:bodyPr/>
          <a:lstStyle/>
          <a:p>
            <a:r>
              <a:rPr lang="zh-CN" altLang="en-US" dirty="0" smtClean="0"/>
              <a:t>五、散热方式（被动散热）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69265" y="4206240"/>
            <a:ext cx="3742055" cy="583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1</a:t>
            </a:r>
            <a:r>
              <a:rPr lang="zh-CN" altLang="en-US" sz="1600" dirty="0" smtClean="0"/>
              <a:t>、侧边在粘贴石墨导热片，石墨导热片建议使用</a:t>
            </a:r>
            <a:r>
              <a:rPr lang="en-US" altLang="zh-CN" sz="1600" dirty="0" smtClean="0"/>
              <a:t>500W</a:t>
            </a:r>
            <a:r>
              <a:rPr lang="zh-CN" altLang="en-US" sz="1600" dirty="0" smtClean="0"/>
              <a:t>以上规格的。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027420" y="4206240"/>
            <a:ext cx="5073015" cy="583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2</a:t>
            </a:r>
            <a:r>
              <a:rPr lang="zh-CN" altLang="en-US" sz="1600" dirty="0" smtClean="0"/>
              <a:t>、建议外壳开散热孔来加强散热，比较有效的开孔方向为上下方向，如果顶部不能开，建议左右方向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底部。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9265" y="1802765"/>
            <a:ext cx="5347335" cy="1720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05525" y="1437005"/>
            <a:ext cx="5554980" cy="238061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402830" y="1981835"/>
            <a:ext cx="3082925" cy="1541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 smtClean="0"/>
              <a:t>六、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整机设计要求</a:t>
            </a:r>
            <a:r>
              <a:rPr lang="zh-CN" altLang="en-US" sz="2400" dirty="0" smtClean="0"/>
              <a:t>：</a:t>
            </a:r>
            <a:endParaRPr lang="en-US" altLang="zh-CN" sz="2400" dirty="0"/>
          </a:p>
        </p:txBody>
      </p:sp>
      <p:sp>
        <p:nvSpPr>
          <p:cNvPr id="54" name="文本框 53"/>
          <p:cNvSpPr txBox="1"/>
          <p:nvPr/>
        </p:nvSpPr>
        <p:spPr>
          <a:xfrm>
            <a:off x="1393086" y="936748"/>
            <a:ext cx="748294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1600" dirty="0" smtClean="0"/>
              <a:t>1. </a:t>
            </a:r>
            <a:r>
              <a:rPr lang="zh-CN" altLang="en-US" sz="1600" dirty="0" smtClean="0"/>
              <a:t>密封要求</a:t>
            </a:r>
            <a:endParaRPr lang="en-US" altLang="zh-CN" sz="1600" dirty="0" smtClean="0"/>
          </a:p>
          <a:p>
            <a:pPr marL="342900" indent="-342900"/>
            <a:r>
              <a:rPr lang="en-US" altLang="zh-CN" sz="1400" dirty="0" smtClean="0"/>
              <a:t>   a. </a:t>
            </a:r>
            <a:r>
              <a:rPr lang="zh-CN" altLang="en-US" sz="1400" dirty="0" smtClean="0"/>
              <a:t>模组与整机之间采用泡棉密封或者密封硅胶套，做防尘作用；</a:t>
            </a:r>
            <a:endParaRPr lang="en-US" altLang="zh-CN" sz="1400" dirty="0" smtClean="0"/>
          </a:p>
          <a:p>
            <a:pPr marL="342900" indent="-342900"/>
            <a:r>
              <a:rPr lang="en-US" altLang="zh-CN" sz="1400" dirty="0"/>
              <a:t>   </a:t>
            </a:r>
            <a:endParaRPr lang="en-US" altLang="zh-CN" sz="1600" dirty="0" smtClean="0"/>
          </a:p>
          <a:p>
            <a:r>
              <a:rPr lang="en-US" altLang="zh-CN" sz="1600" dirty="0" smtClean="0"/>
              <a:t>2. </a:t>
            </a:r>
            <a:r>
              <a:rPr lang="zh-CN" altLang="en-US" sz="1600" dirty="0" smtClean="0"/>
              <a:t>机头外</a:t>
            </a:r>
            <a:r>
              <a:rPr lang="zh-CN" altLang="en-US" sz="1600" dirty="0" smtClean="0"/>
              <a:t>不能新增</a:t>
            </a:r>
            <a:r>
              <a:rPr lang="zh-CN" altLang="en-US" sz="1600" dirty="0" smtClean="0"/>
              <a:t>镜片或盖板；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3.</a:t>
            </a:r>
            <a:r>
              <a:rPr lang="zh-CN" altLang="en-US" sz="1600" dirty="0"/>
              <a:t>散热</a:t>
            </a:r>
            <a:r>
              <a:rPr lang="zh-CN" altLang="en-US" sz="1600" dirty="0" smtClean="0"/>
              <a:t>要求</a:t>
            </a:r>
            <a:endParaRPr lang="en-US" altLang="zh-CN" sz="1600" dirty="0" smtClean="0"/>
          </a:p>
          <a:p>
            <a:endParaRPr lang="en-US" altLang="zh-CN" sz="1600" dirty="0"/>
          </a:p>
          <a:p>
            <a:pPr lvl="0"/>
            <a:r>
              <a:rPr lang="en-US" sz="1400" dirty="0" smtClean="0"/>
              <a:t>    a. </a:t>
            </a:r>
            <a:r>
              <a:rPr lang="zh-CN" altLang="en-US" sz="1400" dirty="0" smtClean="0"/>
              <a:t>激光模组、</a:t>
            </a:r>
            <a:r>
              <a:rPr lang="en-US" altLang="zh-CN" sz="1400" dirty="0" smtClean="0"/>
              <a:t>RGB</a:t>
            </a:r>
            <a:r>
              <a:rPr lang="zh-CN" altLang="en-US" sz="1400" dirty="0" smtClean="0"/>
              <a:t>模组、主板芯片位置通过导热材料连接外部金属零件，延展散热面积，建议加入风扇主动散热；</a:t>
            </a:r>
            <a:endParaRPr lang="en-US" altLang="zh-CN" sz="1400" dirty="0" smtClean="0"/>
          </a:p>
          <a:p>
            <a:pPr lvl="0"/>
            <a:r>
              <a:rPr lang="en-US" altLang="zh-CN" sz="1400" dirty="0" smtClean="0"/>
              <a:t>    b. </a:t>
            </a:r>
            <a:r>
              <a:rPr lang="zh-CN" altLang="en-US" sz="1400" dirty="0" smtClean="0"/>
              <a:t>禁止模组被其他热源加热；</a:t>
            </a:r>
            <a:endParaRPr lang="en-US" altLang="zh-CN" sz="1400" dirty="0" smtClean="0"/>
          </a:p>
          <a:p>
            <a:pPr lvl="0"/>
            <a:r>
              <a:rPr lang="en-US" altLang="zh-CN" sz="1400" dirty="0"/>
              <a:t> </a:t>
            </a:r>
            <a:r>
              <a:rPr lang="en-US" altLang="zh-CN" sz="1400" dirty="0" smtClean="0"/>
              <a:t>  </a:t>
            </a:r>
            <a:endParaRPr lang="en-US" altLang="zh-CN" sz="1400" dirty="0"/>
          </a:p>
          <a:p>
            <a:pPr lvl="0"/>
            <a:r>
              <a:rPr lang="en-US" altLang="zh-CN" sz="1400" dirty="0">
                <a:solidFill>
                  <a:srgbClr val="FF0000"/>
                </a:solidFill>
              </a:rPr>
              <a:t>4.</a:t>
            </a:r>
            <a:r>
              <a:rPr lang="zh-CN" altLang="en-US" sz="1400" dirty="0">
                <a:solidFill>
                  <a:srgbClr val="FF0000"/>
                </a:solidFill>
              </a:rPr>
              <a:t>客户开模前请回传与模组相关部分的结构图来做结构评审。</a:t>
            </a:r>
            <a:endParaRPr lang="en-US" altLang="zh-CN" sz="1400" dirty="0">
              <a:solidFill>
                <a:srgbClr val="FF0000"/>
              </a:solidFill>
            </a:endParaRPr>
          </a:p>
          <a:p>
            <a:endParaRPr lang="en-US" altLang="zh-C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PP_MARK_KEY" val="14466667-4ad2-413d-a71d-123aa76d6c8f"/>
  <p:tag name="COMMONDATA" val="eyJoZGlkIjoiYTVhMGI0Mjk2OGU3ZmNiODgyMzgxYzE1YjVjMDE4MzA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WPS 演示</Application>
  <PresentationFormat>宽屏</PresentationFormat>
  <Paragraphs>91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Calibri Light</vt:lpstr>
      <vt:lpstr>Calibri</vt:lpstr>
      <vt:lpstr>Office 主题</vt:lpstr>
      <vt:lpstr>Gemini_2 整机设计说明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研发-蒋勋</dc:creator>
  <cp:lastModifiedBy>华</cp:lastModifiedBy>
  <cp:revision>421</cp:revision>
  <dcterms:created xsi:type="dcterms:W3CDTF">2015-05-05T08:02:00Z</dcterms:created>
  <dcterms:modified xsi:type="dcterms:W3CDTF">2023-10-08T02:01:21Z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2052-11.1.0.15319</vt:lpwstr>
  </property>
  <property fmtid="{D5CDD505-2E9C-101B-9397-08002B2CF9AE}" pid="3" name="ICV">
    <vt:lpwstr>59DEB6F7657E437AB3F8618675034D07_12</vt:lpwstr>
  </property>
</Properties>
</file>