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1EB270-E789-4228-9B9E-3A9E75B83F55}">
  <a:tblStyle styleId="{CF1EB270-E789-4228-9B9E-3A9E75B83F5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77" name="Google Shape;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91e026ee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91e026eec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66d30169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66d30169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66d301699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66d301699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177" name="Google Shape;1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88" name="Google Shape;8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96" name="Google Shape;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91e026eec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91e026eec_0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12" name="Shape 12"/>
        <p:cNvGrpSpPr/>
        <p:nvPr/>
      </p:nvGrpSpPr>
      <p:grpSpPr>
        <a:xfrm>
          <a:off x="0" y="0"/>
          <a:ext cx="0" cy="0"/>
          <a:chOff x="0" y="0"/>
          <a:chExt cx="0" cy="0"/>
        </a:xfrm>
      </p:grpSpPr>
      <p:sp>
        <p:nvSpPr>
          <p:cNvPr id="13" name="Google Shape;13;p2"/>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9">
    <p:spTree>
      <p:nvGrpSpPr>
        <p:cNvPr id="68" name="Shape 68"/>
        <p:cNvGrpSpPr/>
        <p:nvPr/>
      </p:nvGrpSpPr>
      <p:grpSpPr>
        <a:xfrm>
          <a:off x="0" y="0"/>
          <a:ext cx="0" cy="0"/>
          <a:chOff x="0" y="0"/>
          <a:chExt cx="0" cy="0"/>
        </a:xfrm>
      </p:grpSpPr>
      <p:sp>
        <p:nvSpPr>
          <p:cNvPr id="69" name="Google Shape;69;p1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70" name="Google Shape;70;p11"/>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71" name="Google Shape;71;p11"/>
          <p:cNvSpPr txBox="1"/>
          <p:nvPr/>
        </p:nvSpPr>
        <p:spPr>
          <a:xfrm>
            <a:off x="1264919" y="304800"/>
            <a:ext cx="691896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2" name="Google Shape;72;p11"/>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3" name="Google Shape;73;p11"/>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74" name="Google Shape;74;p1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15" name="Shape 15"/>
        <p:cNvGrpSpPr/>
        <p:nvPr/>
      </p:nvGrpSpPr>
      <p:grpSpPr>
        <a:xfrm>
          <a:off x="0" y="0"/>
          <a:ext cx="0" cy="0"/>
          <a:chOff x="0" y="0"/>
          <a:chExt cx="0" cy="0"/>
        </a:xfrm>
      </p:grpSpPr>
      <p:sp>
        <p:nvSpPr>
          <p:cNvPr id="16" name="Google Shape;16;p3"/>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7" name="Google Shape;17;p3"/>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18" name="Google Shape;18;p3"/>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19" name="Shape 19"/>
        <p:cNvGrpSpPr/>
        <p:nvPr/>
      </p:nvGrpSpPr>
      <p:grpSpPr>
        <a:xfrm>
          <a:off x="0" y="0"/>
          <a:ext cx="0" cy="0"/>
          <a:chOff x="0" y="0"/>
          <a:chExt cx="0" cy="0"/>
        </a:xfrm>
      </p:grpSpPr>
      <p:sp>
        <p:nvSpPr>
          <p:cNvPr id="20" name="Google Shape;20;p4"/>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1" name="Google Shape;21;p4"/>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2" name="Google Shape;22;p4"/>
          <p:cNvSpPr txBox="1"/>
          <p:nvPr/>
        </p:nvSpPr>
        <p:spPr>
          <a:xfrm>
            <a:off x="1264919" y="304800"/>
            <a:ext cx="691896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 name="Google Shape;23;p4"/>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4" name="Google Shape;24;p4"/>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5" name="Google Shape;25;p4"/>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26" name="Shape 26"/>
        <p:cNvGrpSpPr/>
        <p:nvPr/>
      </p:nvGrpSpPr>
      <p:grpSpPr>
        <a:xfrm>
          <a:off x="0" y="0"/>
          <a:ext cx="0" cy="0"/>
          <a:chOff x="0" y="0"/>
          <a:chExt cx="0" cy="0"/>
        </a:xfrm>
      </p:grpSpPr>
      <p:sp>
        <p:nvSpPr>
          <p:cNvPr id="27" name="Google Shape;27;p5"/>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8" name="Google Shape;28;p5"/>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9" name="Google Shape;29;p5"/>
          <p:cNvSpPr txBox="1"/>
          <p:nvPr/>
        </p:nvSpPr>
        <p:spPr>
          <a:xfrm>
            <a:off x="1264919" y="304800"/>
            <a:ext cx="691896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0" name="Google Shape;30;p5"/>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1" name="Google Shape;31;p5"/>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2" name="Google Shape;32;p5"/>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33" name="Shape 33"/>
        <p:cNvGrpSpPr/>
        <p:nvPr/>
      </p:nvGrpSpPr>
      <p:grpSpPr>
        <a:xfrm>
          <a:off x="0" y="0"/>
          <a:ext cx="0" cy="0"/>
          <a:chOff x="0" y="0"/>
          <a:chExt cx="0" cy="0"/>
        </a:xfrm>
      </p:grpSpPr>
      <p:sp>
        <p:nvSpPr>
          <p:cNvPr id="34" name="Google Shape;34;p6"/>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5" name="Google Shape;35;p6"/>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6" name="Google Shape;36;p6"/>
          <p:cNvSpPr txBox="1"/>
          <p:nvPr/>
        </p:nvSpPr>
        <p:spPr>
          <a:xfrm>
            <a:off x="1264919" y="304800"/>
            <a:ext cx="691896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 name="Google Shape;37;p6"/>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8" name="Google Shape;38;p6"/>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9" name="Google Shape;39;p6"/>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5">
    <p:spTree>
      <p:nvGrpSpPr>
        <p:cNvPr id="40" name="Shape 40"/>
        <p:cNvGrpSpPr/>
        <p:nvPr/>
      </p:nvGrpSpPr>
      <p:grpSpPr>
        <a:xfrm>
          <a:off x="0" y="0"/>
          <a:ext cx="0" cy="0"/>
          <a:chOff x="0" y="0"/>
          <a:chExt cx="0" cy="0"/>
        </a:xfrm>
      </p:grpSpPr>
      <p:sp>
        <p:nvSpPr>
          <p:cNvPr id="41" name="Google Shape;41;p7"/>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2" name="Google Shape;42;p7"/>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43" name="Google Shape;43;p7"/>
          <p:cNvSpPr txBox="1"/>
          <p:nvPr/>
        </p:nvSpPr>
        <p:spPr>
          <a:xfrm>
            <a:off x="1264919" y="304800"/>
            <a:ext cx="691896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4" name="Google Shape;44;p7"/>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5" name="Google Shape;45;p7"/>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6" name="Google Shape;46;p7"/>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6">
    <p:spTree>
      <p:nvGrpSpPr>
        <p:cNvPr id="47" name="Shape 47"/>
        <p:cNvGrpSpPr/>
        <p:nvPr/>
      </p:nvGrpSpPr>
      <p:grpSpPr>
        <a:xfrm>
          <a:off x="0" y="0"/>
          <a:ext cx="0" cy="0"/>
          <a:chOff x="0" y="0"/>
          <a:chExt cx="0" cy="0"/>
        </a:xfrm>
      </p:grpSpPr>
      <p:sp>
        <p:nvSpPr>
          <p:cNvPr id="48" name="Google Shape;48;p8"/>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9" name="Google Shape;49;p8"/>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0" name="Google Shape;50;p8"/>
          <p:cNvSpPr txBox="1"/>
          <p:nvPr/>
        </p:nvSpPr>
        <p:spPr>
          <a:xfrm>
            <a:off x="1264919" y="304800"/>
            <a:ext cx="691896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8"/>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2" name="Google Shape;52;p8"/>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53" name="Google Shape;53;p8"/>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7">
    <p:spTree>
      <p:nvGrpSpPr>
        <p:cNvPr id="54" name="Shape 54"/>
        <p:cNvGrpSpPr/>
        <p:nvPr/>
      </p:nvGrpSpPr>
      <p:grpSpPr>
        <a:xfrm>
          <a:off x="0" y="0"/>
          <a:ext cx="0" cy="0"/>
          <a:chOff x="0" y="0"/>
          <a:chExt cx="0" cy="0"/>
        </a:xfrm>
      </p:grpSpPr>
      <p:sp>
        <p:nvSpPr>
          <p:cNvPr id="55" name="Google Shape;55;p9"/>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56" name="Google Shape;56;p9"/>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7" name="Google Shape;57;p9"/>
          <p:cNvSpPr txBox="1"/>
          <p:nvPr/>
        </p:nvSpPr>
        <p:spPr>
          <a:xfrm>
            <a:off x="1264919" y="304800"/>
            <a:ext cx="691896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9"/>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9" name="Google Shape;59;p9"/>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0" name="Google Shape;60;p9"/>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8">
    <p:spTree>
      <p:nvGrpSpPr>
        <p:cNvPr id="61" name="Shape 61"/>
        <p:cNvGrpSpPr/>
        <p:nvPr/>
      </p:nvGrpSpPr>
      <p:grpSpPr>
        <a:xfrm>
          <a:off x="0" y="0"/>
          <a:ext cx="0" cy="0"/>
          <a:chOff x="0" y="0"/>
          <a:chExt cx="0" cy="0"/>
        </a:xfrm>
      </p:grpSpPr>
      <p:sp>
        <p:nvSpPr>
          <p:cNvPr id="62" name="Google Shape;62;p10"/>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63" name="Google Shape;63;p10"/>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64" name="Google Shape;64;p10"/>
          <p:cNvSpPr txBox="1"/>
          <p:nvPr/>
        </p:nvSpPr>
        <p:spPr>
          <a:xfrm>
            <a:off x="1264919" y="304800"/>
            <a:ext cx="691896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0"/>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6" name="Google Shape;66;p10"/>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7" name="Google Shape;67;p10"/>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 name="Google Shape;7;p1"/>
          <p:cNvSpPr txBox="1"/>
          <p:nvPr/>
        </p:nvSpPr>
        <p:spPr>
          <a:xfrm>
            <a:off x="1264919" y="304800"/>
            <a:ext cx="691896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image.png" id="8" name="Google Shape;8;p1"/>
          <p:cNvPicPr preferRelativeResize="0"/>
          <p:nvPr/>
        </p:nvPicPr>
        <p:blipFill rotWithShape="1">
          <a:blip r:embed="rId1">
            <a:alphaModFix/>
          </a:blip>
          <a:srcRect b="0" l="0" r="0" t="0"/>
          <a:stretch/>
        </p:blipFill>
        <p:spPr>
          <a:xfrm>
            <a:off x="0" y="38100"/>
            <a:ext cx="1104900" cy="1104900"/>
          </a:xfrm>
          <a:prstGeom prst="rect">
            <a:avLst/>
          </a:prstGeom>
          <a:noFill/>
          <a:ln>
            <a:noFill/>
          </a:ln>
        </p:spPr>
      </p:pic>
      <p:sp>
        <p:nvSpPr>
          <p:cNvPr id="9" name="Google Shape;9;p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1"/>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solidFill>
            <a:srgbClr val="FFFFFF"/>
          </a:solidFill>
          <a:ln>
            <a:noFill/>
          </a:ln>
        </p:spPr>
        <p:txBody>
          <a:bodyPr anchorCtr="0" anchor="t" bIns="45700" lIns="45700" spcFirstLastPara="1" rIns="45700" wrap="square" tIns="45700">
            <a:noAutofit/>
          </a:bodyPr>
          <a:lstStyle>
            <a:lvl1pPr indent="-355600" lvl="0" marL="457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ph type="title"/>
          </p:nvPr>
        </p:nvSpPr>
        <p:spPr>
          <a:xfrm>
            <a:off x="791327" y="1280104"/>
            <a:ext cx="7696200" cy="9144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SzPts val="1800"/>
              <a:buNone/>
            </a:pPr>
            <a:r>
              <a:rPr b="1" lang="en-US" sz="2500">
                <a:solidFill>
                  <a:schemeClr val="dk1"/>
                </a:solidFill>
                <a:latin typeface="Times New Roman"/>
                <a:ea typeface="Times New Roman"/>
                <a:cs typeface="Times New Roman"/>
                <a:sym typeface="Times New Roman"/>
              </a:rPr>
              <a:t>IOT BASED TOLL BOOTH MANAGEMENT     SYSTEM</a:t>
            </a:r>
            <a:endParaRPr b="1" sz="2500">
              <a:latin typeface="Times New Roman"/>
              <a:ea typeface="Times New Roman"/>
              <a:cs typeface="Times New Roman"/>
              <a:sym typeface="Times New Roman"/>
            </a:endParaRPr>
          </a:p>
        </p:txBody>
      </p:sp>
      <p:sp>
        <p:nvSpPr>
          <p:cNvPr id="80" name="Google Shape;80;p12"/>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nvGrpSpPr>
          <p:cNvPr id="81" name="Google Shape;81;p12"/>
          <p:cNvGrpSpPr/>
          <p:nvPr/>
        </p:nvGrpSpPr>
        <p:grpSpPr>
          <a:xfrm>
            <a:off x="632903" y="2433690"/>
            <a:ext cx="7877538" cy="3693733"/>
            <a:chOff x="-141602" y="0"/>
            <a:chExt cx="8239416" cy="3788886"/>
          </a:xfrm>
        </p:grpSpPr>
        <p:sp>
          <p:nvSpPr>
            <p:cNvPr id="82" name="Google Shape;82;p12"/>
            <p:cNvSpPr/>
            <p:nvPr/>
          </p:nvSpPr>
          <p:spPr>
            <a:xfrm>
              <a:off x="0" y="0"/>
              <a:ext cx="8097814" cy="3788886"/>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ctr">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3" name="Google Shape;83;p12"/>
            <p:cNvSpPr txBox="1"/>
            <p:nvPr/>
          </p:nvSpPr>
          <p:spPr>
            <a:xfrm>
              <a:off x="-141602" y="10"/>
              <a:ext cx="8194800" cy="3543600"/>
            </a:xfrm>
            <a:prstGeom prst="rect">
              <a:avLst/>
            </a:prstGeom>
            <a:noFill/>
            <a:ln>
              <a:noFill/>
            </a:ln>
          </p:spPr>
          <p:txBody>
            <a:bodyPr anchorCtr="0" anchor="t" bIns="45700" lIns="45700" spcFirstLastPara="1" rIns="45700" wrap="square" tIns="45700">
              <a:noAutofit/>
            </a:bodyPr>
            <a:lstStyle/>
            <a:p>
              <a:pPr indent="0" lvl="0" marL="0" marR="0" rtl="0" algn="l">
                <a:lnSpc>
                  <a:spcPct val="8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Team Members	 			</a:t>
              </a:r>
              <a:r>
                <a:rPr b="0" i="0" lang="en-US" sz="20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20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aphicFrame>
        <p:nvGraphicFramePr>
          <p:cNvPr id="84" name="Google Shape;84;p12"/>
          <p:cNvGraphicFramePr/>
          <p:nvPr/>
        </p:nvGraphicFramePr>
        <p:xfrm>
          <a:off x="652445" y="2804764"/>
          <a:ext cx="3000000" cy="3000000"/>
        </p:xfrm>
        <a:graphic>
          <a:graphicData uri="http://schemas.openxmlformats.org/drawingml/2006/table">
            <a:tbl>
              <a:tblPr>
                <a:noFill/>
                <a:tableStyleId>{CF1EB270-E789-4228-9B9E-3A9E75B83F55}</a:tableStyleId>
              </a:tblPr>
              <a:tblGrid>
                <a:gridCol w="423600"/>
                <a:gridCol w="2335100"/>
                <a:gridCol w="3117600"/>
                <a:gridCol w="1958775"/>
              </a:tblGrid>
              <a:tr h="1095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S.no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Reg.No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Name of the Student</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Section</a:t>
                      </a:r>
                      <a:endParaRPr b="1" sz="1400" u="none" cap="none" strike="noStrike"/>
                    </a:p>
                  </a:txBody>
                  <a:tcPr marT="91425" marB="91425" marR="91425" marL="91425"/>
                </a:tc>
              </a:tr>
              <a:tr h="529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BL.EN.U4CSE17068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K.Lalith Kumar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CSE-B</a:t>
                      </a:r>
                      <a:endParaRPr sz="1400" u="none" cap="none" strike="noStrike"/>
                    </a:p>
                  </a:txBody>
                  <a:tcPr marT="91425" marB="91425" marR="91425" marL="91425"/>
                </a:tc>
              </a:tr>
              <a:tr h="529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BL.EN.U4CSE17</a:t>
                      </a:r>
                      <a:r>
                        <a:rPr lang="en-US"/>
                        <a:t>131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T.Vedha Sai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CSE-B</a:t>
                      </a:r>
                      <a:endParaRPr sz="1400" u="none" cap="none" strike="noStrike"/>
                    </a:p>
                  </a:txBody>
                  <a:tcPr marT="91425" marB="91425" marR="91425" marL="91425"/>
                </a:tc>
              </a:tr>
              <a:tr h="529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BL.EN.U4CSE170</a:t>
                      </a:r>
                      <a:r>
                        <a:rPr lang="en-US"/>
                        <a:t>54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Kamma Rakesh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CSE-</a:t>
                      </a:r>
                      <a:r>
                        <a:rPr lang="en-US"/>
                        <a:t>A</a:t>
                      </a:r>
                      <a:endParaRPr sz="1400" u="none" cap="none" strike="noStrike"/>
                    </a:p>
                  </a:txBody>
                  <a:tcPr marT="91425" marB="91425" marR="91425" marL="91425"/>
                </a:tc>
              </a:tr>
              <a:tr h="529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BL.EN.U4CSE17</a:t>
                      </a:r>
                      <a:r>
                        <a:rPr lang="en-US"/>
                        <a:t>118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S.Dinesh Reddy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CSE-B</a:t>
                      </a:r>
                      <a:endParaRPr sz="1400" u="none" cap="none" strike="noStrike"/>
                    </a:p>
                  </a:txBody>
                  <a:tcPr marT="91425" marB="91425" marR="91425" marL="91425"/>
                </a:tc>
              </a:tr>
            </a:tbl>
          </a:graphicData>
        </a:graphic>
      </p:graphicFrame>
      <p:sp>
        <p:nvSpPr>
          <p:cNvPr id="85" name="Google Shape;85;p12"/>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2" type="sldNum"/>
          </p:nvPr>
        </p:nvSpPr>
        <p:spPr>
          <a:xfrm>
            <a:off x="8308692" y="381000"/>
            <a:ext cx="301800" cy="288900"/>
          </a:xfrm>
          <a:prstGeom prst="rect">
            <a:avLst/>
          </a:prstGeom>
        </p:spPr>
        <p:txBody>
          <a:bodyPr anchorCtr="0" anchor="t" bIns="45700" lIns="45700" spcFirstLastPara="1" rIns="45700"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49" name="Google Shape;149;p21"/>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t/>
            </a:r>
            <a:endParaRPr/>
          </a:p>
        </p:txBody>
      </p:sp>
      <p:sp>
        <p:nvSpPr>
          <p:cNvPr id="150" name="Google Shape;150;p21"/>
          <p:cNvSpPr txBox="1"/>
          <p:nvPr/>
        </p:nvSpPr>
        <p:spPr>
          <a:xfrm>
            <a:off x="540450" y="1863600"/>
            <a:ext cx="8070000" cy="33849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dk1"/>
              </a:buClr>
              <a:buSzPts val="2200"/>
              <a:buChar char="●"/>
            </a:pPr>
            <a:r>
              <a:rPr lang="en-US" sz="2200">
                <a:solidFill>
                  <a:srgbClr val="202124"/>
                </a:solidFill>
                <a:highlight>
                  <a:schemeClr val="lt1"/>
                </a:highlight>
              </a:rPr>
              <a:t>A small </a:t>
            </a:r>
            <a:r>
              <a:rPr b="1" lang="en-US" sz="2200" u="sng">
                <a:solidFill>
                  <a:srgbClr val="202124"/>
                </a:solidFill>
                <a:highlight>
                  <a:schemeClr val="lt1"/>
                </a:highlight>
              </a:rPr>
              <a:t>button</a:t>
            </a:r>
            <a:r>
              <a:rPr lang="en-US" sz="2200">
                <a:solidFill>
                  <a:srgbClr val="202124"/>
                </a:solidFill>
                <a:highlight>
                  <a:schemeClr val="lt1"/>
                </a:highlight>
              </a:rPr>
              <a:t> or knob that when pushed operates something especially by closing an electric circuit</a:t>
            </a:r>
            <a:endParaRPr sz="2200">
              <a:solidFill>
                <a:srgbClr val="202124"/>
              </a:solidFill>
              <a:highlight>
                <a:schemeClr val="lt1"/>
              </a:highlight>
            </a:endParaRPr>
          </a:p>
          <a:p>
            <a:pPr indent="0" lvl="0" marL="457200" rtl="0" algn="l">
              <a:lnSpc>
                <a:spcPct val="115000"/>
              </a:lnSpc>
              <a:spcBef>
                <a:spcPts val="0"/>
              </a:spcBef>
              <a:spcAft>
                <a:spcPts val="0"/>
              </a:spcAft>
              <a:buNone/>
            </a:pPr>
            <a:r>
              <a:t/>
            </a:r>
            <a:endParaRPr sz="2200">
              <a:solidFill>
                <a:srgbClr val="202124"/>
              </a:solidFill>
              <a:highlight>
                <a:schemeClr val="lt1"/>
              </a:highlight>
            </a:endParaRPr>
          </a:p>
          <a:p>
            <a:pPr indent="-368300" lvl="0" marL="457200" rtl="0" algn="l">
              <a:spcBef>
                <a:spcPts val="0"/>
              </a:spcBef>
              <a:spcAft>
                <a:spcPts val="0"/>
              </a:spcAft>
              <a:buClr>
                <a:srgbClr val="202124"/>
              </a:buClr>
              <a:buSzPts val="2200"/>
              <a:buChar char="●"/>
            </a:pPr>
            <a:r>
              <a:rPr lang="en-US" sz="2200">
                <a:solidFill>
                  <a:srgbClr val="202124"/>
                </a:solidFill>
                <a:highlight>
                  <a:srgbClr val="FFFFFF"/>
                </a:highlight>
              </a:rPr>
              <a:t>An </a:t>
            </a:r>
            <a:r>
              <a:rPr b="1" lang="en-US" sz="2200" u="sng">
                <a:solidFill>
                  <a:srgbClr val="202124"/>
                </a:solidFill>
                <a:highlight>
                  <a:srgbClr val="FFFFFF"/>
                </a:highlight>
              </a:rPr>
              <a:t>U</a:t>
            </a:r>
            <a:r>
              <a:rPr b="1" lang="en-US" sz="2200" u="sng">
                <a:solidFill>
                  <a:srgbClr val="202124"/>
                </a:solidFill>
                <a:highlight>
                  <a:srgbClr val="FFFFFF"/>
                </a:highlight>
              </a:rPr>
              <a:t>ltrasonic sensor</a:t>
            </a:r>
            <a:r>
              <a:rPr lang="en-US" sz="2200">
                <a:solidFill>
                  <a:srgbClr val="202124"/>
                </a:solidFill>
                <a:highlight>
                  <a:srgbClr val="FFFFFF"/>
                </a:highlight>
              </a:rPr>
              <a:t> is an electronic device that measures the distance of a target object by emitting </a:t>
            </a:r>
            <a:r>
              <a:rPr lang="en-US" sz="2200">
                <a:solidFill>
                  <a:srgbClr val="202124"/>
                </a:solidFill>
                <a:highlight>
                  <a:srgbClr val="FFFFFF"/>
                </a:highlight>
              </a:rPr>
              <a:t>ultrasonic</a:t>
            </a:r>
            <a:r>
              <a:rPr lang="en-US" sz="2200">
                <a:solidFill>
                  <a:srgbClr val="202124"/>
                </a:solidFill>
                <a:highlight>
                  <a:srgbClr val="FFFFFF"/>
                </a:highlight>
              </a:rPr>
              <a:t> sound waves, and converts the reflected sound into an electrical signal. </a:t>
            </a:r>
            <a:r>
              <a:rPr lang="en-US" sz="2200">
                <a:solidFill>
                  <a:srgbClr val="202124"/>
                </a:solidFill>
                <a:highlight>
                  <a:srgbClr val="FFFFFF"/>
                </a:highlight>
              </a:rPr>
              <a:t>Ultrasonic</a:t>
            </a:r>
            <a:r>
              <a:rPr lang="en-US" sz="2200">
                <a:solidFill>
                  <a:srgbClr val="202124"/>
                </a:solidFill>
                <a:highlight>
                  <a:srgbClr val="FFFFFF"/>
                </a:highlight>
              </a:rPr>
              <a:t> waves travel faster than the speed of audible sound (i.e. the sound that humans can hear).</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79750" y="1247425"/>
            <a:ext cx="7984500" cy="9702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SzPts val="1800"/>
              <a:buNone/>
            </a:pPr>
            <a:r>
              <a:rPr b="1" lang="en-US" sz="3200">
                <a:latin typeface="Times New Roman"/>
                <a:ea typeface="Times New Roman"/>
                <a:cs typeface="Times New Roman"/>
                <a:sym typeface="Times New Roman"/>
              </a:rPr>
              <a:t>Applications</a:t>
            </a:r>
            <a:endParaRPr b="1" sz="3200">
              <a:latin typeface="Times New Roman"/>
              <a:ea typeface="Times New Roman"/>
              <a:cs typeface="Times New Roman"/>
              <a:sym typeface="Times New Roman"/>
            </a:endParaRPr>
          </a:p>
          <a:p>
            <a:pPr indent="0" lvl="0" marL="0" rtl="0" algn="just">
              <a:lnSpc>
                <a:spcPct val="100000"/>
              </a:lnSpc>
              <a:spcBef>
                <a:spcPts val="0"/>
              </a:spcBef>
              <a:spcAft>
                <a:spcPts val="0"/>
              </a:spcAft>
              <a:buSzPts val="1800"/>
              <a:buNone/>
            </a:pPr>
            <a:r>
              <a:t/>
            </a:r>
            <a:endParaRPr sz="1800">
              <a:latin typeface="Times New Roman"/>
              <a:ea typeface="Times New Roman"/>
              <a:cs typeface="Times New Roman"/>
              <a:sym typeface="Times New Roman"/>
            </a:endParaRPr>
          </a:p>
        </p:txBody>
      </p:sp>
      <p:sp>
        <p:nvSpPr>
          <p:cNvPr id="156" name="Google Shape;156;p22"/>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57" name="Google Shape;157;p22"/>
          <p:cNvSpPr txBox="1"/>
          <p:nvPr/>
        </p:nvSpPr>
        <p:spPr>
          <a:xfrm>
            <a:off x="670325" y="2105850"/>
            <a:ext cx="7336800" cy="4025400"/>
          </a:xfrm>
          <a:prstGeom prst="rect">
            <a:avLst/>
          </a:prstGeom>
          <a:noFill/>
          <a:ln>
            <a:noFill/>
          </a:ln>
        </p:spPr>
        <p:txBody>
          <a:bodyPr anchorCtr="0" anchor="t" bIns="91425" lIns="91425" spcFirstLastPara="1" rIns="91425" wrap="square" tIns="91425">
            <a:noAutofit/>
          </a:bodyPr>
          <a:lstStyle/>
          <a:p>
            <a:pPr indent="-371475" lvl="0" marL="457200" rtl="0" algn="l">
              <a:lnSpc>
                <a:spcPct val="115000"/>
              </a:lnSpc>
              <a:spcBef>
                <a:spcPts val="0"/>
              </a:spcBef>
              <a:spcAft>
                <a:spcPts val="0"/>
              </a:spcAft>
              <a:buClr>
                <a:srgbClr val="202124"/>
              </a:buClr>
              <a:buSzPts val="2250"/>
              <a:buChar char="●"/>
            </a:pPr>
            <a:r>
              <a:rPr lang="en-US" sz="2250">
                <a:solidFill>
                  <a:srgbClr val="202124"/>
                </a:solidFill>
                <a:highlight>
                  <a:srgbClr val="FFFFFF"/>
                </a:highlight>
              </a:rPr>
              <a:t>Hi-tech smart devices for vehicle identification.</a:t>
            </a:r>
            <a:endParaRPr sz="2250">
              <a:solidFill>
                <a:srgbClr val="202124"/>
              </a:solidFill>
              <a:highlight>
                <a:srgbClr val="FFFFFF"/>
              </a:highlight>
            </a:endParaRPr>
          </a:p>
          <a:p>
            <a:pPr indent="-371475" lvl="0" marL="457200" rtl="0" algn="l">
              <a:lnSpc>
                <a:spcPct val="115000"/>
              </a:lnSpc>
              <a:spcBef>
                <a:spcPts val="0"/>
              </a:spcBef>
              <a:spcAft>
                <a:spcPts val="0"/>
              </a:spcAft>
              <a:buClr>
                <a:srgbClr val="202124"/>
              </a:buClr>
              <a:buSzPts val="2250"/>
              <a:buChar char="●"/>
            </a:pPr>
            <a:r>
              <a:rPr lang="en-US" sz="2250">
                <a:solidFill>
                  <a:srgbClr val="202124"/>
                </a:solidFill>
                <a:highlight>
                  <a:srgbClr val="FFFFFF"/>
                </a:highlight>
              </a:rPr>
              <a:t>Intelligent software programs.</a:t>
            </a:r>
            <a:endParaRPr sz="2250">
              <a:solidFill>
                <a:srgbClr val="202124"/>
              </a:solidFill>
              <a:highlight>
                <a:srgbClr val="FFFFFF"/>
              </a:highlight>
            </a:endParaRPr>
          </a:p>
          <a:p>
            <a:pPr indent="-371475" lvl="0" marL="457200" rtl="0" algn="l">
              <a:lnSpc>
                <a:spcPct val="115000"/>
              </a:lnSpc>
              <a:spcBef>
                <a:spcPts val="0"/>
              </a:spcBef>
              <a:spcAft>
                <a:spcPts val="0"/>
              </a:spcAft>
              <a:buClr>
                <a:srgbClr val="202124"/>
              </a:buClr>
              <a:buSzPts val="2250"/>
              <a:buChar char="●"/>
            </a:pPr>
            <a:r>
              <a:rPr lang="en-US" sz="2250">
                <a:solidFill>
                  <a:srgbClr val="202124"/>
                </a:solidFill>
                <a:highlight>
                  <a:srgbClr val="FFFFFF"/>
                </a:highlight>
              </a:rPr>
              <a:t>Multi Level security for daily operations as well as data handling.</a:t>
            </a:r>
            <a:endParaRPr sz="2250">
              <a:solidFill>
                <a:srgbClr val="202124"/>
              </a:solidFill>
              <a:highlight>
                <a:srgbClr val="FFFFFF"/>
              </a:highlight>
            </a:endParaRPr>
          </a:p>
          <a:p>
            <a:pPr indent="-371475" lvl="0" marL="457200" rtl="0" algn="l">
              <a:lnSpc>
                <a:spcPct val="115000"/>
              </a:lnSpc>
              <a:spcBef>
                <a:spcPts val="0"/>
              </a:spcBef>
              <a:spcAft>
                <a:spcPts val="0"/>
              </a:spcAft>
              <a:buClr>
                <a:srgbClr val="202124"/>
              </a:buClr>
              <a:buSzPts val="2250"/>
              <a:buChar char="●"/>
            </a:pPr>
            <a:r>
              <a:rPr lang="en-US" sz="2250">
                <a:solidFill>
                  <a:srgbClr val="202124"/>
                </a:solidFill>
                <a:highlight>
                  <a:srgbClr val="FFFFFF"/>
                </a:highlight>
              </a:rPr>
              <a:t>Data warehousing and automated data backup programs.</a:t>
            </a:r>
            <a:endParaRPr sz="2250">
              <a:solidFill>
                <a:srgbClr val="202124"/>
              </a:solidFill>
              <a:highlight>
                <a:srgbClr val="FFFFFF"/>
              </a:highlight>
            </a:endParaRPr>
          </a:p>
          <a:p>
            <a:pPr indent="-371475" lvl="0" marL="457200" rtl="0" algn="l">
              <a:lnSpc>
                <a:spcPct val="115000"/>
              </a:lnSpc>
              <a:spcBef>
                <a:spcPts val="0"/>
              </a:spcBef>
              <a:spcAft>
                <a:spcPts val="0"/>
              </a:spcAft>
              <a:buClr>
                <a:srgbClr val="202124"/>
              </a:buClr>
              <a:buSzPts val="2250"/>
              <a:buChar char="●"/>
            </a:pPr>
            <a:r>
              <a:rPr lang="en-US" sz="2250">
                <a:solidFill>
                  <a:srgbClr val="202124"/>
                </a:solidFill>
                <a:highlight>
                  <a:srgbClr val="FFFFFF"/>
                </a:highlight>
              </a:rPr>
              <a:t>Remote accessibility for Real Time Online Monitoring.</a:t>
            </a:r>
            <a:endParaRPr sz="2250">
              <a:solidFill>
                <a:srgbClr val="202124"/>
              </a:solidFill>
              <a:highlight>
                <a:srgbClr val="FFFFFF"/>
              </a:highlight>
            </a:endParaRPr>
          </a:p>
          <a:p>
            <a:pPr indent="0" lvl="0" marL="457200" marR="0" rtl="0" algn="just">
              <a:lnSpc>
                <a:spcPct val="100000"/>
              </a:lnSpc>
              <a:spcBef>
                <a:spcPts val="300"/>
              </a:spcBef>
              <a:spcAft>
                <a:spcPts val="0"/>
              </a:spcAft>
              <a:buNone/>
            </a:pPr>
            <a:r>
              <a:t/>
            </a:r>
            <a:endParaRPr sz="2000">
              <a:latin typeface="Times New Roman"/>
              <a:ea typeface="Times New Roman"/>
              <a:cs typeface="Times New Roman"/>
              <a:sym typeface="Times New Roman"/>
            </a:endParaRPr>
          </a:p>
        </p:txBody>
      </p:sp>
      <p:sp>
        <p:nvSpPr>
          <p:cNvPr id="158" name="Google Shape;158;p22"/>
          <p:cNvSpPr txBox="1"/>
          <p:nvPr/>
        </p:nvSpPr>
        <p:spPr>
          <a:xfrm>
            <a:off x="819125" y="5548197"/>
            <a:ext cx="7336800" cy="582900"/>
          </a:xfrm>
          <a:prstGeom prst="rect">
            <a:avLst/>
          </a:prstGeom>
          <a:noFill/>
          <a:ln>
            <a:noFill/>
          </a:ln>
        </p:spPr>
        <p:txBody>
          <a:bodyPr anchorCtr="0" anchor="t" bIns="91425" lIns="91425" spcFirstLastPara="1" rIns="91425" wrap="square" tIns="91425">
            <a:normAutofit lnSpcReduction="20000"/>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p:txBody>
      </p:sp>
      <p:sp>
        <p:nvSpPr>
          <p:cNvPr id="159" name="Google Shape;159;p22"/>
          <p:cNvSpPr txBox="1"/>
          <p:nvPr/>
        </p:nvSpPr>
        <p:spPr>
          <a:xfrm>
            <a:off x="1671300" y="4964275"/>
            <a:ext cx="73368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2"/>
          <p:cNvSpPr txBox="1"/>
          <p:nvPr/>
        </p:nvSpPr>
        <p:spPr>
          <a:xfrm>
            <a:off x="670325" y="5721200"/>
            <a:ext cx="7336800" cy="189900"/>
          </a:xfrm>
          <a:prstGeom prst="rect">
            <a:avLst/>
          </a:prstGeom>
          <a:noFill/>
          <a:ln>
            <a:noFill/>
          </a:ln>
        </p:spPr>
        <p:txBody>
          <a:bodyPr anchorCtr="0" anchor="t" bIns="91425" lIns="91425" spcFirstLastPara="1" rIns="91425" wrap="square" tIns="91425">
            <a:noAutofit/>
          </a:bodyPr>
          <a:lstStyle/>
          <a:p>
            <a:pPr indent="0" lvl="0" marL="457200" marR="0" rtl="0" algn="just">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idx="12" type="sldNum"/>
          </p:nvPr>
        </p:nvSpPr>
        <p:spPr>
          <a:xfrm>
            <a:off x="8308692" y="381000"/>
            <a:ext cx="301800" cy="288900"/>
          </a:xfrm>
          <a:prstGeom prst="rect">
            <a:avLst/>
          </a:prstGeom>
        </p:spPr>
        <p:txBody>
          <a:bodyPr anchorCtr="0" anchor="t" bIns="45700" lIns="45700" spcFirstLastPara="1" rIns="45700"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66" name="Google Shape;166;p23"/>
          <p:cNvSpPr txBox="1"/>
          <p:nvPr>
            <p:ph type="title"/>
          </p:nvPr>
        </p:nvSpPr>
        <p:spPr>
          <a:xfrm>
            <a:off x="457200" y="1648823"/>
            <a:ext cx="8229600" cy="3540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chemeClr val="dk1"/>
              </a:buClr>
              <a:buSzPts val="3200"/>
              <a:buFont typeface="Arial"/>
              <a:buNone/>
            </a:pPr>
            <a:r>
              <a:rPr b="1" lang="en-US" sz="3800">
                <a:solidFill>
                  <a:schemeClr val="dk1"/>
                </a:solidFill>
                <a:latin typeface="Times New Roman"/>
                <a:ea typeface="Times New Roman"/>
                <a:cs typeface="Times New Roman"/>
                <a:sym typeface="Times New Roman"/>
              </a:rPr>
              <a:t>   </a:t>
            </a:r>
            <a:r>
              <a:rPr b="1" lang="en-US" sz="3500">
                <a:solidFill>
                  <a:schemeClr val="dk1"/>
                </a:solidFill>
                <a:latin typeface="Times New Roman"/>
                <a:ea typeface="Times New Roman"/>
                <a:cs typeface="Times New Roman"/>
                <a:sym typeface="Times New Roman"/>
              </a:rPr>
              <a:t>Advantages</a:t>
            </a:r>
            <a:endParaRPr b="1"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3400"/>
          </a:p>
        </p:txBody>
      </p:sp>
      <p:sp>
        <p:nvSpPr>
          <p:cNvPr id="167" name="Google Shape;167;p23"/>
          <p:cNvSpPr txBox="1"/>
          <p:nvPr/>
        </p:nvSpPr>
        <p:spPr>
          <a:xfrm>
            <a:off x="495300" y="2366750"/>
            <a:ext cx="8153400" cy="1785600"/>
          </a:xfrm>
          <a:prstGeom prst="rect">
            <a:avLst/>
          </a:prstGeom>
          <a:noFill/>
          <a:ln>
            <a:noFill/>
          </a:ln>
        </p:spPr>
        <p:txBody>
          <a:bodyPr anchorCtr="0" anchor="t" bIns="91425" lIns="91425" spcFirstLastPara="1" rIns="91425" wrap="square" tIns="91425">
            <a:spAutoFit/>
          </a:bodyPr>
          <a:lstStyle/>
          <a:p>
            <a:pPr indent="-393700" lvl="0" marL="45720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User-friendly.</a:t>
            </a:r>
            <a:endParaRPr sz="2600">
              <a:solidFill>
                <a:schemeClr val="dk1"/>
              </a:solidFill>
              <a:latin typeface="Times New Roman"/>
              <a:ea typeface="Times New Roman"/>
              <a:cs typeface="Times New Roman"/>
              <a:sym typeface="Times New Roman"/>
            </a:endParaRPr>
          </a:p>
          <a:p>
            <a:pPr indent="-393700" lvl="0" marL="45720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Convenient and Time Saving.</a:t>
            </a:r>
            <a:endParaRPr sz="2600">
              <a:solidFill>
                <a:schemeClr val="dk1"/>
              </a:solidFill>
              <a:latin typeface="Times New Roman"/>
              <a:ea typeface="Times New Roman"/>
              <a:cs typeface="Times New Roman"/>
              <a:sym typeface="Times New Roman"/>
            </a:endParaRPr>
          </a:p>
          <a:p>
            <a:pPr indent="-393700" lvl="0" marL="45720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Decrease in fuel consumption.</a:t>
            </a:r>
            <a:endParaRPr sz="2600">
              <a:solidFill>
                <a:schemeClr val="dk1"/>
              </a:solidFill>
              <a:latin typeface="Times New Roman"/>
              <a:ea typeface="Times New Roman"/>
              <a:cs typeface="Times New Roman"/>
              <a:sym typeface="Times New Roman"/>
            </a:endParaRPr>
          </a:p>
          <a:p>
            <a:pPr indent="-393700" lvl="0" marL="45720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Avoids traffic.</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idx="12" type="sldNum"/>
          </p:nvPr>
        </p:nvSpPr>
        <p:spPr>
          <a:xfrm>
            <a:off x="8308692" y="381000"/>
            <a:ext cx="301800" cy="288900"/>
          </a:xfrm>
          <a:prstGeom prst="rect">
            <a:avLst/>
          </a:prstGeom>
        </p:spPr>
        <p:txBody>
          <a:bodyPr anchorCtr="0" anchor="t" bIns="45700" lIns="45700" spcFirstLastPara="1" rIns="45700"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173" name="Google Shape;173;p24"/>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457200" lvl="0" marL="2743200" rtl="0" algn="l">
              <a:spcBef>
                <a:spcPts val="0"/>
              </a:spcBef>
              <a:spcAft>
                <a:spcPts val="0"/>
              </a:spcAft>
              <a:buClr>
                <a:schemeClr val="dk1"/>
              </a:buClr>
              <a:buSzPts val="1800"/>
              <a:buFont typeface="Arial"/>
              <a:buNone/>
            </a:pPr>
            <a:r>
              <a:t/>
            </a:r>
            <a:endParaRPr b="1" sz="2900"/>
          </a:p>
        </p:txBody>
      </p:sp>
      <p:sp>
        <p:nvSpPr>
          <p:cNvPr id="174" name="Google Shape;174;p24"/>
          <p:cNvSpPr txBox="1"/>
          <p:nvPr/>
        </p:nvSpPr>
        <p:spPr>
          <a:xfrm>
            <a:off x="710600" y="1600175"/>
            <a:ext cx="7767000" cy="343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chemeClr val="dk1"/>
                </a:solidFill>
                <a:latin typeface="Times New Roman"/>
                <a:ea typeface="Times New Roman"/>
                <a:cs typeface="Times New Roman"/>
                <a:sym typeface="Times New Roman"/>
              </a:rPr>
              <a:t>      </a:t>
            </a:r>
            <a:r>
              <a:rPr b="1" lang="en-US" sz="2700">
                <a:solidFill>
                  <a:schemeClr val="dk1"/>
                </a:solidFill>
                <a:latin typeface="Times New Roman"/>
                <a:ea typeface="Times New Roman"/>
                <a:cs typeface="Times New Roman"/>
                <a:sym typeface="Times New Roman"/>
              </a:rPr>
              <a:t>Conclusion</a:t>
            </a:r>
            <a:endParaRPr b="1" sz="2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600">
              <a:solidFill>
                <a:schemeClr val="dk1"/>
              </a:solidFill>
              <a:latin typeface="Times New Roman"/>
              <a:ea typeface="Times New Roman"/>
              <a:cs typeface="Times New Roman"/>
              <a:sym typeface="Times New Roman"/>
            </a:endParaRPr>
          </a:p>
          <a:p>
            <a:pPr indent="-368300" lvl="0" marL="457200" rtl="0" algn="just">
              <a:spcBef>
                <a:spcPts val="0"/>
              </a:spcBef>
              <a:spcAft>
                <a:spcPts val="0"/>
              </a:spcAft>
              <a:buClr>
                <a:srgbClr val="202124"/>
              </a:buClr>
              <a:buSzPts val="2200"/>
              <a:buChar char="●"/>
            </a:pPr>
            <a:r>
              <a:rPr lang="en-US" sz="2200">
                <a:solidFill>
                  <a:srgbClr val="202124"/>
                </a:solidFill>
                <a:highlight>
                  <a:schemeClr val="lt1"/>
                </a:highlight>
              </a:rPr>
              <a:t>The current model is an base model of toll management system.</a:t>
            </a:r>
            <a:endParaRPr sz="2200">
              <a:solidFill>
                <a:srgbClr val="202124"/>
              </a:solidFill>
              <a:highlight>
                <a:schemeClr val="lt1"/>
              </a:highlight>
            </a:endParaRPr>
          </a:p>
          <a:p>
            <a:pPr indent="0" lvl="0" marL="0" rtl="0" algn="just">
              <a:spcBef>
                <a:spcPts val="0"/>
              </a:spcBef>
              <a:spcAft>
                <a:spcPts val="0"/>
              </a:spcAft>
              <a:buNone/>
            </a:pPr>
            <a:r>
              <a:t/>
            </a:r>
            <a:endParaRPr b="1" sz="2200">
              <a:solidFill>
                <a:srgbClr val="202124"/>
              </a:solidFill>
              <a:highlight>
                <a:schemeClr val="lt1"/>
              </a:highlight>
            </a:endParaRPr>
          </a:p>
          <a:p>
            <a:pPr indent="0" lvl="0" marL="0" rtl="0" algn="just">
              <a:spcBef>
                <a:spcPts val="0"/>
              </a:spcBef>
              <a:spcAft>
                <a:spcPts val="0"/>
              </a:spcAft>
              <a:buNone/>
            </a:pPr>
            <a:r>
              <a:rPr b="1" lang="en-US" sz="2200">
                <a:solidFill>
                  <a:srgbClr val="202124"/>
                </a:solidFill>
                <a:highlight>
                  <a:schemeClr val="lt1"/>
                </a:highlight>
              </a:rPr>
              <a:t>      </a:t>
            </a:r>
            <a:r>
              <a:rPr b="1" lang="en-US" sz="2600">
                <a:solidFill>
                  <a:srgbClr val="202124"/>
                </a:solidFill>
                <a:highlight>
                  <a:schemeClr val="lt1"/>
                </a:highlight>
                <a:latin typeface="Times New Roman"/>
                <a:ea typeface="Times New Roman"/>
                <a:cs typeface="Times New Roman"/>
                <a:sym typeface="Times New Roman"/>
              </a:rPr>
              <a:t>Future Scope</a:t>
            </a:r>
            <a:r>
              <a:rPr b="1" lang="en-US" sz="2200">
                <a:solidFill>
                  <a:srgbClr val="202124"/>
                </a:solidFill>
                <a:highlight>
                  <a:schemeClr val="lt1"/>
                </a:highlight>
              </a:rPr>
              <a:t>:</a:t>
            </a:r>
            <a:endParaRPr b="1" sz="2200">
              <a:solidFill>
                <a:srgbClr val="202124"/>
              </a:solidFill>
              <a:highlight>
                <a:schemeClr val="lt1"/>
              </a:highlight>
            </a:endParaRPr>
          </a:p>
          <a:p>
            <a:pPr indent="0" lvl="0" marL="0" rtl="0" algn="just">
              <a:spcBef>
                <a:spcPts val="0"/>
              </a:spcBef>
              <a:spcAft>
                <a:spcPts val="0"/>
              </a:spcAft>
              <a:buNone/>
            </a:pPr>
            <a:r>
              <a:t/>
            </a:r>
            <a:endParaRPr b="1" sz="2200">
              <a:solidFill>
                <a:srgbClr val="202124"/>
              </a:solidFill>
              <a:highlight>
                <a:schemeClr val="lt1"/>
              </a:highlight>
            </a:endParaRPr>
          </a:p>
          <a:p>
            <a:pPr indent="-368300" lvl="0" marL="457200" rtl="0" algn="just">
              <a:spcBef>
                <a:spcPts val="0"/>
              </a:spcBef>
              <a:spcAft>
                <a:spcPts val="0"/>
              </a:spcAft>
              <a:buClr>
                <a:srgbClr val="202124"/>
              </a:buClr>
              <a:buSzPts val="2200"/>
              <a:buChar char="●"/>
            </a:pPr>
            <a:r>
              <a:rPr lang="en-US" sz="2200">
                <a:solidFill>
                  <a:srgbClr val="202124"/>
                </a:solidFill>
                <a:highlight>
                  <a:schemeClr val="lt1"/>
                </a:highlight>
              </a:rPr>
              <a:t>The extended model can use rfid tags with combined  web application in order to perform better.</a:t>
            </a:r>
            <a:endParaRPr sz="2200">
              <a:solidFill>
                <a:srgbClr val="202124"/>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91886" y="2809149"/>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Times New Roman"/>
              <a:buNone/>
            </a:pPr>
            <a:r>
              <a:rPr lang="en-US" sz="4800">
                <a:latin typeface="Times New Roman"/>
                <a:ea typeface="Times New Roman"/>
                <a:cs typeface="Times New Roman"/>
                <a:sym typeface="Times New Roman"/>
              </a:rPr>
              <a:t>THANK YOU</a:t>
            </a:r>
            <a:r>
              <a:rPr lang="en-US" sz="4800">
                <a:latin typeface="Times New Roman"/>
                <a:ea typeface="Times New Roman"/>
                <a:cs typeface="Times New Roman"/>
                <a:sym typeface="Times New Roman"/>
              </a:rPr>
              <a:t>...</a:t>
            </a:r>
            <a:endParaRPr sz="4800">
              <a:latin typeface="Times New Roman"/>
              <a:ea typeface="Times New Roman"/>
              <a:cs typeface="Times New Roman"/>
              <a:sym typeface="Times New Roman"/>
            </a:endParaRPr>
          </a:p>
        </p:txBody>
      </p:sp>
      <p:sp>
        <p:nvSpPr>
          <p:cNvPr id="180" name="Google Shape;180;p25"/>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685800" y="1221836"/>
            <a:ext cx="7772400" cy="6858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b="1" lang="en-US" sz="2500">
                <a:latin typeface="Times New Roman"/>
                <a:ea typeface="Times New Roman"/>
                <a:cs typeface="Times New Roman"/>
                <a:sym typeface="Times New Roman"/>
              </a:rPr>
              <a:t>INDEX</a:t>
            </a:r>
            <a:endParaRPr b="1" i="0" sz="2500" u="none" cap="none" strike="noStrike">
              <a:solidFill>
                <a:srgbClr val="000000"/>
              </a:solidFill>
              <a:latin typeface="Times New Roman"/>
              <a:ea typeface="Times New Roman"/>
              <a:cs typeface="Times New Roman"/>
              <a:sym typeface="Times New Roman"/>
            </a:endParaRPr>
          </a:p>
        </p:txBody>
      </p:sp>
      <p:sp>
        <p:nvSpPr>
          <p:cNvPr id="91" name="Google Shape;91;p13"/>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2" name="Google Shape;92;p13"/>
          <p:cNvSpPr txBox="1"/>
          <p:nvPr/>
        </p:nvSpPr>
        <p:spPr>
          <a:xfrm>
            <a:off x="829559" y="2196445"/>
            <a:ext cx="7701699" cy="341632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Introduction</a:t>
            </a:r>
            <a:endParaRPr b="0"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Toll Booth Management</a:t>
            </a:r>
            <a:r>
              <a:rPr b="0" i="0" lang="en-US" sz="2000" u="none" cap="none" strike="noStrike">
                <a:solidFill>
                  <a:srgbClr val="000000"/>
                </a:solidFill>
                <a:latin typeface="Times New Roman"/>
                <a:ea typeface="Times New Roman"/>
                <a:cs typeface="Times New Roman"/>
                <a:sym typeface="Times New Roman"/>
              </a:rPr>
              <a:t> System</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Requirements</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Working</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Components</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Applications </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Advantages</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Conclusion</a:t>
            </a:r>
            <a:endParaRPr b="0" i="0" sz="20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93" name="Google Shape;93;p13"/>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685800" y="1408875"/>
            <a:ext cx="7772400" cy="6858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b="1" lang="en-US" sz="2500">
                <a:latin typeface="Times New Roman"/>
                <a:ea typeface="Times New Roman"/>
                <a:cs typeface="Times New Roman"/>
                <a:sym typeface="Times New Roman"/>
              </a:rPr>
              <a:t>INTRODUCTION</a:t>
            </a:r>
            <a:endParaRPr b="1" i="0" sz="2500" u="none" cap="none" strike="noStrike">
              <a:solidFill>
                <a:srgbClr val="000000"/>
              </a:solidFill>
              <a:latin typeface="Times New Roman"/>
              <a:ea typeface="Times New Roman"/>
              <a:cs typeface="Times New Roman"/>
              <a:sym typeface="Times New Roman"/>
            </a:endParaRPr>
          </a:p>
        </p:txBody>
      </p:sp>
      <p:sp>
        <p:nvSpPr>
          <p:cNvPr id="99" name="Google Shape;99;p14"/>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0" name="Google Shape;100;p14"/>
          <p:cNvSpPr/>
          <p:nvPr/>
        </p:nvSpPr>
        <p:spPr>
          <a:xfrm>
            <a:off x="883925" y="2207421"/>
            <a:ext cx="7680960" cy="385740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330200" lvl="0" marL="457200" rtl="0" algn="just">
              <a:lnSpc>
                <a:spcPct val="115000"/>
              </a:lnSpc>
              <a:spcBef>
                <a:spcPts val="400"/>
              </a:spcBef>
              <a:spcAft>
                <a:spcPts val="0"/>
              </a:spcAft>
              <a:buSzPts val="1600"/>
              <a:buFont typeface="Times New Roman"/>
              <a:buChar char="●"/>
            </a:pPr>
            <a:r>
              <a:rPr lang="en-US" sz="2000">
                <a:solidFill>
                  <a:schemeClr val="dk1"/>
                </a:solidFill>
              </a:rPr>
              <a:t>Toll management systems play an important role in the growth of infrastructure all over the world. It is a kind of the money that a commuter has to pay to the road authorities while passing from one city to another. This in turn is a kind of tax that is used in the construction of roads, flyovers, and expressways.Tolling is a highly effective strategy for dealing with some of today’s most pressing transportation issues. Toll facilities help reduce congestion and improve mobility, and provide an additional source of funding for local construction and maintenance projects.</a:t>
            </a:r>
            <a:endParaRPr sz="2000">
              <a:solidFill>
                <a:schemeClr val="dk1"/>
              </a:solidFill>
            </a:endParaRPr>
          </a:p>
          <a:p>
            <a:pPr indent="0" lvl="0" marL="0" rtl="0" algn="just">
              <a:lnSpc>
                <a:spcPct val="115000"/>
              </a:lnSpc>
              <a:spcBef>
                <a:spcPts val="400"/>
              </a:spcBef>
              <a:spcAft>
                <a:spcPts val="0"/>
              </a:spcAft>
              <a:buNone/>
            </a:pPr>
            <a:r>
              <a:t/>
            </a:r>
            <a:endParaRPr sz="1800">
              <a:latin typeface="Times New Roman"/>
              <a:ea typeface="Times New Roman"/>
              <a:cs typeface="Times New Roman"/>
              <a:sym typeface="Times New Roman"/>
            </a:endParaRPr>
          </a:p>
        </p:txBody>
      </p:sp>
      <p:sp>
        <p:nvSpPr>
          <p:cNvPr id="101" name="Google Shape;101;p14"/>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609600" y="1371600"/>
            <a:ext cx="7772400" cy="6858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b="1" lang="en-US">
                <a:latin typeface="Times New Roman"/>
                <a:ea typeface="Times New Roman"/>
                <a:cs typeface="Times New Roman"/>
                <a:sym typeface="Times New Roman"/>
              </a:rPr>
              <a:t>Toll Booth Management </a:t>
            </a:r>
            <a:r>
              <a:rPr b="1" lang="en-US">
                <a:latin typeface="Times New Roman"/>
                <a:ea typeface="Times New Roman"/>
                <a:cs typeface="Times New Roman"/>
                <a:sym typeface="Times New Roman"/>
              </a:rPr>
              <a:t>System</a:t>
            </a:r>
            <a:endParaRPr b="1" i="0" u="none" cap="none" strike="noStrike">
              <a:solidFill>
                <a:srgbClr val="000000"/>
              </a:solidFill>
              <a:latin typeface="Times New Roman"/>
              <a:ea typeface="Times New Roman"/>
              <a:cs typeface="Times New Roman"/>
              <a:sym typeface="Times New Roman"/>
            </a:endParaRPr>
          </a:p>
        </p:txBody>
      </p:sp>
      <p:sp>
        <p:nvSpPr>
          <p:cNvPr id="107" name="Google Shape;107;p15"/>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8" name="Google Shape;108;p15"/>
          <p:cNvSpPr/>
          <p:nvPr/>
        </p:nvSpPr>
        <p:spPr>
          <a:xfrm>
            <a:off x="883925" y="2556270"/>
            <a:ext cx="7680960" cy="297960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374650" lvl="0" marL="457200" marR="0" rtl="0" algn="just">
              <a:lnSpc>
                <a:spcPct val="100000"/>
              </a:lnSpc>
              <a:spcBef>
                <a:spcPts val="0"/>
              </a:spcBef>
              <a:spcAft>
                <a:spcPts val="0"/>
              </a:spcAft>
              <a:buClr>
                <a:srgbClr val="000000"/>
              </a:buClr>
              <a:buSzPts val="2300"/>
              <a:buFont typeface="Times New Roman"/>
              <a:buChar char="●"/>
            </a:pPr>
            <a:r>
              <a:rPr b="0" i="0" lang="en-US" sz="2300" u="none" cap="none" strike="noStrike">
                <a:solidFill>
                  <a:srgbClr val="000000"/>
                </a:solidFill>
                <a:latin typeface="Times New Roman"/>
                <a:ea typeface="Times New Roman"/>
                <a:cs typeface="Times New Roman"/>
                <a:sym typeface="Times New Roman"/>
              </a:rPr>
              <a:t>The IoT based </a:t>
            </a:r>
            <a:r>
              <a:rPr lang="en-US" sz="2300">
                <a:latin typeface="Times New Roman"/>
                <a:ea typeface="Times New Roman"/>
                <a:cs typeface="Times New Roman"/>
                <a:sym typeface="Times New Roman"/>
              </a:rPr>
              <a:t>Toll Booth Management </a:t>
            </a:r>
            <a:r>
              <a:rPr b="0" i="0" lang="en-US" sz="2300" u="none" cap="none" strike="noStrike">
                <a:solidFill>
                  <a:srgbClr val="000000"/>
                </a:solidFill>
                <a:latin typeface="Times New Roman"/>
                <a:ea typeface="Times New Roman"/>
                <a:cs typeface="Times New Roman"/>
                <a:sym typeface="Times New Roman"/>
              </a:rPr>
              <a:t>System will </a:t>
            </a:r>
            <a:r>
              <a:rPr lang="en-US" sz="2300">
                <a:latin typeface="Times New Roman"/>
                <a:ea typeface="Times New Roman"/>
                <a:cs typeface="Times New Roman"/>
                <a:sym typeface="Times New Roman"/>
              </a:rPr>
              <a:t>be able to  lift the barrier allowing the car to pass through</a:t>
            </a:r>
            <a:r>
              <a:rPr b="0" i="0" lang="en-US" sz="2300" u="none" cap="none" strike="noStrike">
                <a:solidFill>
                  <a:srgbClr val="000000"/>
                </a:solidFill>
                <a:latin typeface="Times New Roman"/>
                <a:ea typeface="Times New Roman"/>
                <a:cs typeface="Times New Roman"/>
                <a:sym typeface="Times New Roman"/>
              </a:rPr>
              <a:t> and it will be done using Arduino Uno </a:t>
            </a:r>
            <a:r>
              <a:rPr lang="en-US" sz="2300">
                <a:latin typeface="Times New Roman"/>
                <a:ea typeface="Times New Roman"/>
                <a:cs typeface="Times New Roman"/>
                <a:sym typeface="Times New Roman"/>
              </a:rPr>
              <a:t>,</a:t>
            </a:r>
            <a:r>
              <a:rPr b="0" i="0" lang="en-US" sz="2300" u="none" cap="none" strike="noStrike">
                <a:solidFill>
                  <a:srgbClr val="000000"/>
                </a:solidFill>
                <a:latin typeface="Times New Roman"/>
                <a:ea typeface="Times New Roman"/>
                <a:cs typeface="Times New Roman"/>
                <a:sym typeface="Times New Roman"/>
              </a:rPr>
              <a:t> </a:t>
            </a:r>
            <a:r>
              <a:rPr lang="en-US" sz="2300">
                <a:latin typeface="Times New Roman"/>
                <a:ea typeface="Times New Roman"/>
                <a:cs typeface="Times New Roman"/>
                <a:sym typeface="Times New Roman"/>
              </a:rPr>
              <a:t>S</a:t>
            </a:r>
            <a:r>
              <a:rPr b="0" i="0" lang="en-US" sz="2300" u="none" cap="none" strike="noStrike">
                <a:solidFill>
                  <a:srgbClr val="000000"/>
                </a:solidFill>
                <a:latin typeface="Times New Roman"/>
                <a:ea typeface="Times New Roman"/>
                <a:cs typeface="Times New Roman"/>
                <a:sym typeface="Times New Roman"/>
              </a:rPr>
              <a:t>ervo motor and ultrasonic sensor.</a:t>
            </a:r>
            <a:endParaRPr b="0" i="0" sz="23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109" name="Google Shape;109;p15"/>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p:nvPr/>
        </p:nvSpPr>
        <p:spPr>
          <a:xfrm>
            <a:off x="736700" y="1486800"/>
            <a:ext cx="7950000" cy="4612800"/>
          </a:xfrm>
          <a:prstGeom prst="rect">
            <a:avLst/>
          </a:prstGeom>
          <a:solidFill>
            <a:srgbClr val="FFFFFF"/>
          </a:solidFill>
          <a:ln>
            <a:noFill/>
          </a:ln>
        </p:spPr>
        <p:txBody>
          <a:bodyPr anchorCtr="0" anchor="t" bIns="45700" lIns="45700" spcFirstLastPara="1" rIns="45700" wrap="square" tIns="45700">
            <a:noAutofit/>
          </a:bodyPr>
          <a:lstStyle/>
          <a:p>
            <a:pPr indent="457200" lvl="0" marL="2286000" marR="0" rtl="0" algn="l">
              <a:lnSpc>
                <a:spcPct val="100000"/>
              </a:lnSpc>
              <a:spcBef>
                <a:spcPts val="0"/>
              </a:spcBef>
              <a:spcAft>
                <a:spcPts val="0"/>
              </a:spcAft>
              <a:buClr>
                <a:srgbClr val="000000"/>
              </a:buClr>
              <a:buSzPts val="1800"/>
              <a:buFont typeface="Times New Roman"/>
              <a:buNone/>
            </a:pPr>
            <a:r>
              <a:rPr b="1" i="0" lang="en-US" sz="3200" u="none" cap="none" strike="noStrike">
                <a:solidFill>
                  <a:schemeClr val="dk1"/>
                </a:solidFill>
                <a:latin typeface="Times New Roman"/>
                <a:ea typeface="Times New Roman"/>
                <a:cs typeface="Times New Roman"/>
                <a:sym typeface="Times New Roman"/>
              </a:rPr>
              <a:t>Requirements</a:t>
            </a:r>
            <a:endParaRPr b="1"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A</a:t>
            </a:r>
            <a:r>
              <a:rPr b="0" i="0" lang="en-US" sz="2200" u="none" cap="none" strike="noStrike">
                <a:solidFill>
                  <a:schemeClr val="dk1"/>
                </a:solidFill>
                <a:latin typeface="Times New Roman"/>
                <a:ea typeface="Times New Roman"/>
                <a:cs typeface="Times New Roman"/>
                <a:sym typeface="Times New Roman"/>
              </a:rPr>
              <a:t>rduino Uno</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Servo Motor</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Mini </a:t>
            </a:r>
            <a:r>
              <a:rPr b="0" i="0" lang="en-US" sz="2200" u="none" cap="none" strike="noStrike">
                <a:solidFill>
                  <a:schemeClr val="dk1"/>
                </a:solidFill>
                <a:latin typeface="Times New Roman"/>
                <a:ea typeface="Times New Roman"/>
                <a:cs typeface="Times New Roman"/>
                <a:sym typeface="Times New Roman"/>
              </a:rPr>
              <a:t>Bread Board</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2</a:t>
            </a:r>
            <a:r>
              <a:rPr b="0" i="0" lang="en-US" sz="2200" u="none" cap="none" strike="noStrike">
                <a:solidFill>
                  <a:schemeClr val="dk1"/>
                </a:solidFill>
                <a:latin typeface="Times New Roman"/>
                <a:ea typeface="Times New Roman"/>
                <a:cs typeface="Times New Roman"/>
                <a:sym typeface="Times New Roman"/>
              </a:rPr>
              <a:t> Resistors</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AutoNum type="arabicPeriod"/>
            </a:pPr>
            <a:r>
              <a:rPr b="0" i="0" lang="en-US" sz="2200" u="none" cap="none" strike="noStrike">
                <a:solidFill>
                  <a:schemeClr val="dk1"/>
                </a:solidFill>
                <a:latin typeface="Times New Roman"/>
                <a:ea typeface="Times New Roman"/>
                <a:cs typeface="Times New Roman"/>
                <a:sym typeface="Times New Roman"/>
              </a:rPr>
              <a:t>Tinkercad Simulator Software</a:t>
            </a:r>
            <a:endParaRPr b="0" i="0" sz="2200" u="none" cap="none" strike="noStrike">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2 Push buttons</a:t>
            </a:r>
            <a:endParaRPr sz="2200">
              <a:solidFill>
                <a:schemeClr val="dk1"/>
              </a:solidFill>
              <a:latin typeface="Times New Roman"/>
              <a:ea typeface="Times New Roman"/>
              <a:cs typeface="Times New Roman"/>
              <a:sym typeface="Times New Roman"/>
            </a:endParaRPr>
          </a:p>
          <a:p>
            <a:pPr indent="-368300" lvl="0" marL="457200" marR="0" rtl="0" algn="just">
              <a:lnSpc>
                <a:spcPct val="100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Ultrasonic Sensor</a:t>
            </a:r>
            <a:endParaRPr sz="2200">
              <a:solidFill>
                <a:schemeClr val="dk1"/>
              </a:solidFill>
              <a:latin typeface="Times New Roman"/>
              <a:ea typeface="Times New Roman"/>
              <a:cs typeface="Times New Roman"/>
              <a:sym typeface="Times New Roman"/>
            </a:endParaRPr>
          </a:p>
        </p:txBody>
      </p:sp>
      <p:sp>
        <p:nvSpPr>
          <p:cNvPr id="115" name="Google Shape;115;p16"/>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9963" y="-137346"/>
            <a:ext cx="7937400" cy="45153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SzPts val="1800"/>
              <a:buNone/>
            </a:pPr>
            <a:r>
              <a:rPr b="1" lang="en-US">
                <a:latin typeface="Times New Roman"/>
                <a:ea typeface="Times New Roman"/>
                <a:cs typeface="Times New Roman"/>
                <a:sym typeface="Times New Roman"/>
              </a:rPr>
              <a:t>Working of the System-1</a:t>
            </a:r>
            <a:br>
              <a:rPr b="1" lang="en-US">
                <a:latin typeface="Times New Roman"/>
                <a:ea typeface="Times New Roman"/>
                <a:cs typeface="Times New Roman"/>
                <a:sym typeface="Times New Roman"/>
              </a:rPr>
            </a:br>
            <a:br>
              <a:rPr b="1" lang="en-US">
                <a:latin typeface="Times New Roman"/>
                <a:ea typeface="Times New Roman"/>
                <a:cs typeface="Times New Roman"/>
                <a:sym typeface="Times New Roman"/>
              </a:rPr>
            </a:br>
            <a:br>
              <a:rPr b="1" lang="en-US" sz="2000">
                <a:latin typeface="Times New Roman"/>
                <a:ea typeface="Times New Roman"/>
                <a:cs typeface="Times New Roman"/>
                <a:sym typeface="Times New Roman"/>
              </a:rPr>
            </a:br>
            <a:br>
              <a:rPr b="1" lang="en-US" sz="2000">
                <a:latin typeface="Times New Roman"/>
                <a:ea typeface="Times New Roman"/>
                <a:cs typeface="Times New Roman"/>
                <a:sym typeface="Times New Roman"/>
              </a:rPr>
            </a:br>
            <a:endParaRPr b="1" sz="1800">
              <a:latin typeface="Times New Roman"/>
              <a:ea typeface="Times New Roman"/>
              <a:cs typeface="Times New Roman"/>
              <a:sym typeface="Times New Roman"/>
            </a:endParaRPr>
          </a:p>
        </p:txBody>
      </p:sp>
      <p:sp>
        <p:nvSpPr>
          <p:cNvPr id="121" name="Google Shape;121;p17"/>
          <p:cNvSpPr txBox="1"/>
          <p:nvPr/>
        </p:nvSpPr>
        <p:spPr>
          <a:xfrm>
            <a:off x="645760" y="2322395"/>
            <a:ext cx="7852500" cy="2862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122" name="Google Shape;122;p17"/>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123" name="Google Shape;123;p17"/>
          <p:cNvPicPr preferRelativeResize="0"/>
          <p:nvPr/>
        </p:nvPicPr>
        <p:blipFill>
          <a:blip r:embed="rId3">
            <a:alphaModFix/>
          </a:blip>
          <a:stretch>
            <a:fillRect/>
          </a:stretch>
        </p:blipFill>
        <p:spPr>
          <a:xfrm>
            <a:off x="707100" y="1856375"/>
            <a:ext cx="7852499" cy="472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idx="12" type="sldNum"/>
          </p:nvPr>
        </p:nvSpPr>
        <p:spPr>
          <a:xfrm>
            <a:off x="8308692" y="381000"/>
            <a:ext cx="301800" cy="288900"/>
          </a:xfrm>
          <a:prstGeom prst="rect">
            <a:avLst/>
          </a:prstGeom>
        </p:spPr>
        <p:txBody>
          <a:bodyPr anchorCtr="0" anchor="t" bIns="45700" lIns="45700" spcFirstLastPara="1" rIns="457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18"/>
          <p:cNvSpPr txBox="1"/>
          <p:nvPr>
            <p:ph type="title"/>
          </p:nvPr>
        </p:nvSpPr>
        <p:spPr>
          <a:xfrm>
            <a:off x="457200" y="522375"/>
            <a:ext cx="8229600" cy="17142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chemeClr val="dk1"/>
              </a:buClr>
              <a:buSzPts val="1800"/>
              <a:buFont typeface="Arial"/>
              <a:buNone/>
            </a:pPr>
            <a:r>
              <a:rPr b="1" lang="en-US">
                <a:solidFill>
                  <a:schemeClr val="dk1"/>
                </a:solidFill>
                <a:latin typeface="Times New Roman"/>
                <a:ea typeface="Times New Roman"/>
                <a:cs typeface="Times New Roman"/>
                <a:sym typeface="Times New Roman"/>
              </a:rPr>
              <a:t>Working of the System-2</a:t>
            </a:r>
            <a:endParaRPr/>
          </a:p>
        </p:txBody>
      </p:sp>
      <p:pic>
        <p:nvPicPr>
          <p:cNvPr id="130" name="Google Shape;130;p18"/>
          <p:cNvPicPr preferRelativeResize="0"/>
          <p:nvPr/>
        </p:nvPicPr>
        <p:blipFill>
          <a:blip r:embed="rId3">
            <a:alphaModFix/>
          </a:blip>
          <a:stretch>
            <a:fillRect/>
          </a:stretch>
        </p:blipFill>
        <p:spPr>
          <a:xfrm>
            <a:off x="596350" y="1882225"/>
            <a:ext cx="8014150" cy="482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579750" y="381000"/>
            <a:ext cx="7984500" cy="615000"/>
          </a:xfrm>
          <a:prstGeom prst="rect">
            <a:avLst/>
          </a:prstGeom>
          <a:noFill/>
          <a:ln>
            <a:noFill/>
          </a:ln>
        </p:spPr>
        <p:txBody>
          <a:bodyPr anchorCtr="0" anchor="ctr" bIns="45700" lIns="45700" spcFirstLastPara="1" rIns="45700" wrap="square" tIns="45700">
            <a:noAutofit/>
          </a:bodyPr>
          <a:lstStyle/>
          <a:p>
            <a:pPr indent="0" lvl="0" marL="2743200" rtl="0" algn="l">
              <a:lnSpc>
                <a:spcPct val="100000"/>
              </a:lnSpc>
              <a:spcBef>
                <a:spcPts val="0"/>
              </a:spcBef>
              <a:spcAft>
                <a:spcPts val="0"/>
              </a:spcAft>
              <a:buClr>
                <a:schemeClr val="dk1"/>
              </a:buClr>
              <a:buSzPts val="1800"/>
              <a:buFont typeface="Arial"/>
              <a:buNone/>
            </a:pPr>
            <a:r>
              <a:rPr b="1" lang="en-US" sz="3200">
                <a:solidFill>
                  <a:schemeClr val="dk1"/>
                </a:solidFill>
                <a:latin typeface="Times New Roman"/>
                <a:ea typeface="Times New Roman"/>
                <a:cs typeface="Times New Roman"/>
                <a:sym typeface="Times New Roman"/>
              </a:rPr>
              <a:t>Components</a:t>
            </a:r>
            <a:endParaRPr b="1" sz="2200">
              <a:latin typeface="Times New Roman"/>
              <a:ea typeface="Times New Roman"/>
              <a:cs typeface="Times New Roman"/>
              <a:sym typeface="Times New Roman"/>
            </a:endParaRPr>
          </a:p>
        </p:txBody>
      </p:sp>
      <p:sp>
        <p:nvSpPr>
          <p:cNvPr id="136" name="Google Shape;136;p19"/>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37" name="Google Shape;137;p19"/>
          <p:cNvSpPr txBox="1"/>
          <p:nvPr/>
        </p:nvSpPr>
        <p:spPr>
          <a:xfrm>
            <a:off x="903600" y="1695875"/>
            <a:ext cx="7336800" cy="4137300"/>
          </a:xfrm>
          <a:prstGeom prst="rect">
            <a:avLst/>
          </a:prstGeom>
          <a:noFill/>
          <a:ln>
            <a:noFill/>
          </a:ln>
        </p:spPr>
        <p:txBody>
          <a:bodyPr anchorCtr="0" anchor="t" bIns="91425" lIns="91425" spcFirstLastPara="1" rIns="91425" wrap="square" tIns="91425">
            <a:noAutofit/>
          </a:bodyPr>
          <a:lstStyle/>
          <a:p>
            <a:pPr indent="-355600" lvl="0" marL="457200" marR="0" rtl="0" algn="just">
              <a:lnSpc>
                <a:spcPct val="100000"/>
              </a:lnSpc>
              <a:spcBef>
                <a:spcPts val="0"/>
              </a:spcBef>
              <a:spcAft>
                <a:spcPts val="0"/>
              </a:spcAft>
              <a:buClr>
                <a:srgbClr val="000000"/>
              </a:buClr>
              <a:buSzPts val="2000"/>
              <a:buFont typeface="Arial"/>
              <a:buChar char="●"/>
            </a:pPr>
            <a:r>
              <a:rPr b="1" i="0" lang="en-US" sz="2000" u="sng" cap="none" strike="noStrike">
                <a:solidFill>
                  <a:srgbClr val="000000"/>
                </a:solidFill>
                <a:latin typeface="Times New Roman"/>
                <a:ea typeface="Times New Roman"/>
                <a:cs typeface="Times New Roman"/>
                <a:sym typeface="Times New Roman"/>
              </a:rPr>
              <a:t>Arduino UNO:-</a:t>
            </a:r>
            <a:r>
              <a:rPr b="0" i="0" lang="en-US" sz="2000" u="none" cap="none" strike="noStrike">
                <a:solidFill>
                  <a:srgbClr val="000000"/>
                </a:solidFill>
                <a:latin typeface="Times New Roman"/>
                <a:ea typeface="Times New Roman"/>
                <a:cs typeface="Times New Roman"/>
                <a:sym typeface="Times New Roman"/>
              </a:rPr>
              <a:t> Arduino Uno is a microcontroller board based on the ATmega328P. It has 14 digital input/output pins 6 analog inputs, a 16 MHz quartz crystal, a USB Connection, power jack, an ICSP header and a reset button.</a:t>
            </a:r>
            <a:endParaRPr b="0" i="0" sz="2000" u="none" cap="none" strike="noStrike">
              <a:solidFill>
                <a:srgbClr val="000000"/>
              </a:solidFill>
              <a:latin typeface="Times New Roman"/>
              <a:ea typeface="Times New Roman"/>
              <a:cs typeface="Times New Roman"/>
              <a:sym typeface="Times New Roman"/>
            </a:endParaRPr>
          </a:p>
          <a:p>
            <a:pPr indent="0" lvl="0" marL="9144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Char char="●"/>
            </a:pPr>
            <a:r>
              <a:rPr b="1" lang="en-US" sz="2000" u="sng">
                <a:solidFill>
                  <a:srgbClr val="202124"/>
                </a:solidFill>
                <a:highlight>
                  <a:srgbClr val="FFFFFF"/>
                </a:highlight>
              </a:rPr>
              <a:t>Servo motor</a:t>
            </a:r>
            <a:r>
              <a:rPr lang="en-US" sz="2000">
                <a:solidFill>
                  <a:srgbClr val="202124"/>
                </a:solidFill>
                <a:highlight>
                  <a:srgbClr val="FFFFFF"/>
                </a:highlight>
              </a:rPr>
              <a:t> It is a type of motor that can rotate with great precision. Normally this type of motor consists of a control circuit that provides feedback on the current position of the motor shaft, this feedback allows the servo motors to rotate with great precision.</a:t>
            </a:r>
            <a:endParaRPr sz="2000">
              <a:solidFill>
                <a:srgbClr val="70757A"/>
              </a:solidFill>
              <a:highlight>
                <a:srgbClr val="FFFFFF"/>
              </a:highlight>
            </a:endParaRPr>
          </a:p>
          <a:p>
            <a:pPr indent="0" lvl="0" marL="457200" rtl="0" algn="l">
              <a:lnSpc>
                <a:spcPct val="134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idx="12" type="sldNum"/>
          </p:nvPr>
        </p:nvSpPr>
        <p:spPr>
          <a:xfrm>
            <a:off x="8308692" y="381000"/>
            <a:ext cx="301800" cy="288900"/>
          </a:xfrm>
          <a:prstGeom prst="rect">
            <a:avLst/>
          </a:prstGeom>
          <a:noFill/>
          <a:ln>
            <a:noFill/>
          </a:ln>
        </p:spPr>
        <p:txBody>
          <a:bodyPr anchorCtr="0" anchor="t" bIns="45700" lIns="45700" spcFirstLastPara="1" rIns="45700"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3" name="Google Shape;143;p20"/>
          <p:cNvSpPr txBox="1"/>
          <p:nvPr/>
        </p:nvSpPr>
        <p:spPr>
          <a:xfrm>
            <a:off x="971900" y="1751775"/>
            <a:ext cx="7336800" cy="4248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US" sz="2000">
                <a:solidFill>
                  <a:srgbClr val="202124"/>
                </a:solidFill>
                <a:highlight>
                  <a:srgbClr val="FFFFFF"/>
                </a:highlight>
              </a:rPr>
              <a:t>A </a:t>
            </a:r>
            <a:r>
              <a:rPr b="1" lang="en-US" sz="2000" u="sng">
                <a:solidFill>
                  <a:srgbClr val="202124"/>
                </a:solidFill>
                <a:highlight>
                  <a:srgbClr val="FFFFFF"/>
                </a:highlight>
              </a:rPr>
              <a:t>Breadboard</a:t>
            </a:r>
            <a:r>
              <a:rPr lang="en-US" sz="2000">
                <a:solidFill>
                  <a:srgbClr val="202124"/>
                </a:solidFill>
                <a:highlight>
                  <a:srgbClr val="FFFFFF"/>
                </a:highlight>
              </a:rPr>
              <a:t> is used to build and test circuits quickly before finalizing any circuit design. The breadboard has many holes into which circuit components like ICs and resistors can be inserted.</a:t>
            </a:r>
            <a:endParaRPr sz="2000">
              <a:solidFill>
                <a:srgbClr val="202124"/>
              </a:solidFill>
              <a:highlight>
                <a:srgbClr val="FFFFFF"/>
              </a:highlight>
            </a:endParaRPr>
          </a:p>
          <a:p>
            <a:pPr indent="-355600" lvl="0" marL="457200" rtl="0" algn="l">
              <a:lnSpc>
                <a:spcPct val="115000"/>
              </a:lnSpc>
              <a:spcBef>
                <a:spcPts val="0"/>
              </a:spcBef>
              <a:spcAft>
                <a:spcPts val="0"/>
              </a:spcAft>
              <a:buSzPts val="2000"/>
              <a:buChar char="●"/>
            </a:pPr>
            <a:r>
              <a:rPr lang="en-US" sz="2000">
                <a:solidFill>
                  <a:srgbClr val="202124"/>
                </a:solidFill>
                <a:highlight>
                  <a:srgbClr val="FFFFFF"/>
                </a:highlight>
              </a:rPr>
              <a:t>A </a:t>
            </a:r>
            <a:r>
              <a:rPr b="1" lang="en-US" sz="2000" u="sng">
                <a:solidFill>
                  <a:srgbClr val="202124"/>
                </a:solidFill>
                <a:highlight>
                  <a:srgbClr val="FFFFFF"/>
                </a:highlight>
              </a:rPr>
              <a:t>Resistor</a:t>
            </a:r>
            <a:r>
              <a:rPr lang="en-US" sz="2000">
                <a:solidFill>
                  <a:srgbClr val="202124"/>
                </a:solidFill>
                <a:highlight>
                  <a:srgbClr val="FFFFFF"/>
                </a:highlight>
              </a:rPr>
              <a:t> is a passive two-terminal electrical component that implements electrical resistance as a circuit element. In electronic circuits, resistors are used to reduce current flow, adjust signal levels, to divide voltages, bias active elements, and terminate transmission lines, among other uses.</a:t>
            </a:r>
            <a:endParaRPr sz="2000">
              <a:solidFill>
                <a:srgbClr val="202124"/>
              </a:solidFill>
              <a:highlight>
                <a:srgbClr val="FFFFFF"/>
              </a:highlight>
            </a:endParaRPr>
          </a:p>
          <a:p>
            <a:pPr indent="0" lvl="0" marL="0" rtl="0" algn="l">
              <a:lnSpc>
                <a:spcPct val="115000"/>
              </a:lnSpc>
              <a:spcBef>
                <a:spcPts val="0"/>
              </a:spcBef>
              <a:spcAft>
                <a:spcPts val="0"/>
              </a:spcAft>
              <a:buNone/>
            </a:pPr>
            <a:r>
              <a:t/>
            </a:r>
            <a:endParaRPr sz="1900">
              <a:solidFill>
                <a:srgbClr val="202124"/>
              </a:solidFill>
              <a:highlight>
                <a:srgbClr val="FFFFFF"/>
              </a:highlight>
            </a:endParaRPr>
          </a:p>
          <a:p>
            <a:pPr indent="0" lvl="0" marL="0" marR="76200" rtl="0" algn="l">
              <a:lnSpc>
                <a:spcPct val="137500"/>
              </a:lnSpc>
              <a:spcBef>
                <a:spcPts val="0"/>
              </a:spcBef>
              <a:spcAft>
                <a:spcPts val="0"/>
              </a:spcAft>
              <a:buNone/>
            </a:pPr>
            <a:r>
              <a:t/>
            </a:r>
            <a:endParaRPr b="0"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