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1" r:id="rId8"/>
    <p:sldId id="272" r:id="rId9"/>
    <p:sldId id="263" r:id="rId10"/>
    <p:sldId id="274" r:id="rId11"/>
    <p:sldId id="262" r:id="rId12"/>
    <p:sldId id="264" r:id="rId13"/>
    <p:sldId id="265" r:id="rId14"/>
    <p:sldId id="266" r:id="rId15"/>
    <p:sldId id="267" r:id="rId16"/>
    <p:sldId id="268" r:id="rId17"/>
    <p:sldId id="269" r:id="rId18"/>
    <p:sldId id="270"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4" autoAdjust="0"/>
    <p:restoredTop sz="94660"/>
  </p:normalViewPr>
  <p:slideViewPr>
    <p:cSldViewPr snapToGrid="0">
      <p:cViewPr>
        <p:scale>
          <a:sx n="66" d="100"/>
          <a:sy n="66" d="100"/>
        </p:scale>
        <p:origin x="138" y="-2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ED178B99-9E9D-4775-B2DE-526AC82D185F}" type="datetimeFigureOut">
              <a:rPr lang="ko-KR" altLang="en-US" smtClean="0"/>
              <a:t>2020-12-16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9FB1D81-4F75-4FBA-90D4-8AF541CCB026}" type="slidenum">
              <a:rPr lang="ko-KR" altLang="en-US" smtClean="0"/>
              <a:t>‹N°›</a:t>
            </a:fld>
            <a:endParaRPr lang="ko-KR"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714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ED178B99-9E9D-4775-B2DE-526AC82D185F}" type="datetimeFigureOut">
              <a:rPr lang="ko-KR" altLang="en-US" smtClean="0"/>
              <a:t>2020-12-16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9FB1D81-4F75-4FBA-90D4-8AF541CCB026}" type="slidenum">
              <a:rPr lang="ko-KR" altLang="en-US" smtClean="0"/>
              <a:t>‹N°›</a:t>
            </a:fld>
            <a:endParaRPr lang="ko-KR" altLang="en-US"/>
          </a:p>
        </p:txBody>
      </p:sp>
    </p:spTree>
    <p:extLst>
      <p:ext uri="{BB962C8B-B14F-4D97-AF65-F5344CB8AC3E}">
        <p14:creationId xmlns:p14="http://schemas.microsoft.com/office/powerpoint/2010/main" val="3738808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ED178B99-9E9D-4775-B2DE-526AC82D185F}" type="datetimeFigureOut">
              <a:rPr lang="ko-KR" altLang="en-US" smtClean="0"/>
              <a:t>2020-12-16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9FB1D81-4F75-4FBA-90D4-8AF541CCB026}" type="slidenum">
              <a:rPr lang="ko-KR" altLang="en-US" smtClean="0"/>
              <a:t>‹N°›</a:t>
            </a:fld>
            <a:endParaRPr lang="ko-KR" altLang="en-US"/>
          </a:p>
        </p:txBody>
      </p:sp>
    </p:spTree>
    <p:extLst>
      <p:ext uri="{BB962C8B-B14F-4D97-AF65-F5344CB8AC3E}">
        <p14:creationId xmlns:p14="http://schemas.microsoft.com/office/powerpoint/2010/main" val="1461109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ED178B99-9E9D-4775-B2DE-526AC82D185F}" type="datetimeFigureOut">
              <a:rPr lang="ko-KR" altLang="en-US" smtClean="0"/>
              <a:t>2020-12-16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9FB1D81-4F75-4FBA-90D4-8AF541CCB026}" type="slidenum">
              <a:rPr lang="ko-KR" altLang="en-US" smtClean="0"/>
              <a:t>‹N°›</a:t>
            </a:fld>
            <a:endParaRPr lang="ko-KR" altLang="en-US"/>
          </a:p>
        </p:txBody>
      </p:sp>
    </p:spTree>
    <p:extLst>
      <p:ext uri="{BB962C8B-B14F-4D97-AF65-F5344CB8AC3E}">
        <p14:creationId xmlns:p14="http://schemas.microsoft.com/office/powerpoint/2010/main" val="1536524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ED178B99-9E9D-4775-B2DE-526AC82D185F}" type="datetimeFigureOut">
              <a:rPr lang="ko-KR" altLang="en-US" smtClean="0"/>
              <a:t>2020-12-16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9FB1D81-4F75-4FBA-90D4-8AF541CCB026}" type="slidenum">
              <a:rPr lang="ko-KR" altLang="en-US" smtClean="0"/>
              <a:t>‹N°›</a:t>
            </a:fld>
            <a:endParaRPr lang="ko-KR"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371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ED178B99-9E9D-4775-B2DE-526AC82D185F}" type="datetimeFigureOut">
              <a:rPr lang="ko-KR" altLang="en-US" smtClean="0"/>
              <a:t>2020-12-16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9FB1D81-4F75-4FBA-90D4-8AF541CCB026}" type="slidenum">
              <a:rPr lang="ko-KR" altLang="en-US" smtClean="0"/>
              <a:t>‹N°›</a:t>
            </a:fld>
            <a:endParaRPr lang="ko-KR" altLang="en-US"/>
          </a:p>
        </p:txBody>
      </p:sp>
    </p:spTree>
    <p:extLst>
      <p:ext uri="{BB962C8B-B14F-4D97-AF65-F5344CB8AC3E}">
        <p14:creationId xmlns:p14="http://schemas.microsoft.com/office/powerpoint/2010/main" val="418409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1097280" y="2582334"/>
            <a:ext cx="4937760" cy="33782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217920" y="2582334"/>
            <a:ext cx="4937760" cy="33782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ED178B99-9E9D-4775-B2DE-526AC82D185F}" type="datetimeFigureOut">
              <a:rPr lang="ko-KR" altLang="en-US" smtClean="0"/>
              <a:t>2020-12-16</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A9FB1D81-4F75-4FBA-90D4-8AF541CCB026}" type="slidenum">
              <a:rPr lang="ko-KR" altLang="en-US" smtClean="0"/>
              <a:t>‹N°›</a:t>
            </a:fld>
            <a:endParaRPr lang="ko-KR" altLang="en-US"/>
          </a:p>
        </p:txBody>
      </p:sp>
    </p:spTree>
    <p:extLst>
      <p:ext uri="{BB962C8B-B14F-4D97-AF65-F5344CB8AC3E}">
        <p14:creationId xmlns:p14="http://schemas.microsoft.com/office/powerpoint/2010/main" val="1628313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ED178B99-9E9D-4775-B2DE-526AC82D185F}" type="datetimeFigureOut">
              <a:rPr lang="ko-KR" altLang="en-US" smtClean="0"/>
              <a:t>2020-12-16</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A9FB1D81-4F75-4FBA-90D4-8AF541CCB026}" type="slidenum">
              <a:rPr lang="ko-KR" altLang="en-US" smtClean="0"/>
              <a:t>‹N°›</a:t>
            </a:fld>
            <a:endParaRPr lang="ko-KR" altLang="en-US"/>
          </a:p>
        </p:txBody>
      </p:sp>
    </p:spTree>
    <p:extLst>
      <p:ext uri="{BB962C8B-B14F-4D97-AF65-F5344CB8AC3E}">
        <p14:creationId xmlns:p14="http://schemas.microsoft.com/office/powerpoint/2010/main" val="930135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D178B99-9E9D-4775-B2DE-526AC82D185F}" type="datetimeFigureOut">
              <a:rPr lang="ko-KR" altLang="en-US" smtClean="0"/>
              <a:t>2020-12-16</a:t>
            </a:fld>
            <a:endParaRPr lang="ko-KR"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ko-KR" altLang="en-US"/>
          </a:p>
        </p:txBody>
      </p:sp>
      <p:sp>
        <p:nvSpPr>
          <p:cNvPr id="9" name="Slide Number Placeholder 8"/>
          <p:cNvSpPr>
            <a:spLocks noGrp="1"/>
          </p:cNvSpPr>
          <p:nvPr>
            <p:ph type="sldNum" sz="quarter" idx="12"/>
          </p:nvPr>
        </p:nvSpPr>
        <p:spPr/>
        <p:txBody>
          <a:bodyPr/>
          <a:lstStyle/>
          <a:p>
            <a:fld id="{A9FB1D81-4F75-4FBA-90D4-8AF541CCB026}" type="slidenum">
              <a:rPr lang="ko-KR" altLang="en-US" smtClean="0"/>
              <a:t>‹N°›</a:t>
            </a:fld>
            <a:endParaRPr lang="ko-KR" altLang="en-US"/>
          </a:p>
        </p:txBody>
      </p:sp>
    </p:spTree>
    <p:extLst>
      <p:ext uri="{BB962C8B-B14F-4D97-AF65-F5344CB8AC3E}">
        <p14:creationId xmlns:p14="http://schemas.microsoft.com/office/powerpoint/2010/main" val="775856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ko-KR" altLang="en-US"/>
              <a:t>마스터 제목 스타일 편집</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D178B99-9E9D-4775-B2DE-526AC82D185F}" type="datetimeFigureOut">
              <a:rPr lang="ko-KR" altLang="en-US" smtClean="0"/>
              <a:t>2020-12-16</a:t>
            </a:fld>
            <a:endParaRPr lang="ko-KR"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ko-KR"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9FB1D81-4F75-4FBA-90D4-8AF541CCB026}" type="slidenum">
              <a:rPr lang="ko-KR" altLang="en-US" smtClean="0"/>
              <a:t>‹N°›</a:t>
            </a:fld>
            <a:endParaRPr lang="ko-KR" altLang="en-US"/>
          </a:p>
        </p:txBody>
      </p:sp>
    </p:spTree>
    <p:extLst>
      <p:ext uri="{BB962C8B-B14F-4D97-AF65-F5344CB8AC3E}">
        <p14:creationId xmlns:p14="http://schemas.microsoft.com/office/powerpoint/2010/main" val="2421666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ED178B99-9E9D-4775-B2DE-526AC82D185F}" type="datetimeFigureOut">
              <a:rPr lang="ko-KR" altLang="en-US" smtClean="0"/>
              <a:t>2020-12-16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9FB1D81-4F75-4FBA-90D4-8AF541CCB026}" type="slidenum">
              <a:rPr lang="ko-KR" altLang="en-US" smtClean="0"/>
              <a:t>‹N°›</a:t>
            </a:fld>
            <a:endParaRPr lang="ko-KR" altLang="en-US"/>
          </a:p>
        </p:txBody>
      </p:sp>
    </p:spTree>
    <p:extLst>
      <p:ext uri="{BB962C8B-B14F-4D97-AF65-F5344CB8AC3E}">
        <p14:creationId xmlns:p14="http://schemas.microsoft.com/office/powerpoint/2010/main" val="329598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D178B99-9E9D-4775-B2DE-526AC82D185F}" type="datetimeFigureOut">
              <a:rPr lang="ko-KR" altLang="en-US" smtClean="0"/>
              <a:t>2020-12-16</a:t>
            </a:fld>
            <a:endParaRPr lang="ko-KR"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ko-KR"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9FB1D81-4F75-4FBA-90D4-8AF541CCB026}" type="slidenum">
              <a:rPr lang="ko-KR" altLang="en-US" smtClean="0"/>
              <a:t>‹N°›</a:t>
            </a:fld>
            <a:endParaRPr lang="ko-KR"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4176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1"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1"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3608D809-126D-461D-AB5E-F8E0D9A5574B}"/>
              </a:ext>
            </a:extLst>
          </p:cNvPr>
          <p:cNvSpPr>
            <a:spLocks noGrp="1"/>
          </p:cNvSpPr>
          <p:nvPr>
            <p:ph type="ctrTitle"/>
          </p:nvPr>
        </p:nvSpPr>
        <p:spPr/>
        <p:txBody>
          <a:bodyPr/>
          <a:lstStyle/>
          <a:p>
            <a:r>
              <a:rPr lang="en-US" altLang="ko-KR" dirty="0" err="1"/>
              <a:t>Projet</a:t>
            </a:r>
            <a:r>
              <a:rPr lang="ko-KR" altLang="en-US" dirty="0"/>
              <a:t> </a:t>
            </a:r>
            <a:r>
              <a:rPr lang="en-US" altLang="ko-KR" dirty="0"/>
              <a:t>NSI</a:t>
            </a:r>
            <a:endParaRPr lang="ko-KR" altLang="en-US" dirty="0"/>
          </a:p>
        </p:txBody>
      </p:sp>
      <p:sp>
        <p:nvSpPr>
          <p:cNvPr id="3" name="부제목 2">
            <a:extLst>
              <a:ext uri="{FF2B5EF4-FFF2-40B4-BE49-F238E27FC236}">
                <a16:creationId xmlns:a16="http://schemas.microsoft.com/office/drawing/2014/main" xmlns="" id="{D2A89102-64D3-4FB2-AAE0-E8C142EA2BC0}"/>
              </a:ext>
            </a:extLst>
          </p:cNvPr>
          <p:cNvSpPr>
            <a:spLocks noGrp="1"/>
          </p:cNvSpPr>
          <p:nvPr>
            <p:ph type="subTitle" idx="1"/>
          </p:nvPr>
        </p:nvSpPr>
        <p:spPr/>
        <p:txBody>
          <a:bodyPr/>
          <a:lstStyle/>
          <a:p>
            <a:r>
              <a:rPr lang="en-US" altLang="ko-KR" i="1" dirty="0"/>
              <a:t>Alex LEE – Justin Duc</a:t>
            </a:r>
            <a:endParaRPr lang="ko-KR" altLang="en-US" i="1" dirty="0"/>
          </a:p>
        </p:txBody>
      </p:sp>
    </p:spTree>
    <p:extLst>
      <p:ext uri="{BB962C8B-B14F-4D97-AF65-F5344CB8AC3E}">
        <p14:creationId xmlns:p14="http://schemas.microsoft.com/office/powerpoint/2010/main" val="2085062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ko-KR" dirty="0"/>
              <a:t>Compositions de </a:t>
            </a:r>
            <a:r>
              <a:rPr lang="fr-FR" altLang="ko-KR" dirty="0" smtClean="0"/>
              <a:t>configuration</a:t>
            </a:r>
            <a:endParaRPr lang="fr-FR"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1396224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ko-KR" dirty="0"/>
              <a:t>R</a:t>
            </a:r>
            <a:r>
              <a:rPr lang="fr-FR" altLang="ko-KR" dirty="0" smtClean="0"/>
              <a:t>écupération </a:t>
            </a:r>
            <a:r>
              <a:rPr lang="fr-FR" altLang="ko-KR" dirty="0"/>
              <a:t>du choix de l’utilisateur et du budget</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6853" y="1801855"/>
            <a:ext cx="6478017" cy="622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853" y="2604755"/>
            <a:ext cx="9179693" cy="2595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853" y="5575922"/>
            <a:ext cx="6250788" cy="546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2266" y="4079930"/>
            <a:ext cx="3286125"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5883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ko-KR" dirty="0"/>
              <a:t>Récupération du choix de l’utilisateur et du budget</a:t>
            </a:r>
            <a:endParaRPr lang="fr-FR"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652" y="1958429"/>
            <a:ext cx="5916005" cy="346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8014" y="1958429"/>
            <a:ext cx="4129228" cy="354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8013" y="2482861"/>
            <a:ext cx="3741189" cy="1662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8013" y="4310063"/>
            <a:ext cx="3741189" cy="1833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0267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altLang="ko-KR" dirty="0" smtClean="0"/>
              <a:t>Fonctionnement </a:t>
            </a:r>
            <a:r>
              <a:rPr lang="fr-FR" altLang="ko-KR" dirty="0"/>
              <a:t>de la sélection pour chaque </a:t>
            </a:r>
            <a:r>
              <a:rPr lang="fr-FR" altLang="ko-KR" dirty="0" smtClean="0"/>
              <a:t>choix</a:t>
            </a:r>
            <a:endParaRPr lang="fr-FR"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2690" y="1997839"/>
            <a:ext cx="7096566" cy="1970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0272" y="1997838"/>
            <a:ext cx="3718146" cy="1000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690" y="4282107"/>
            <a:ext cx="10667918" cy="765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adre 3"/>
          <p:cNvSpPr/>
          <p:nvPr/>
        </p:nvSpPr>
        <p:spPr>
          <a:xfrm>
            <a:off x="3347499" y="4476584"/>
            <a:ext cx="7744571" cy="24649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18757411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ko-KR" dirty="0" smtClean="0"/>
              <a:t>Fonction </a:t>
            </a:r>
            <a:r>
              <a:rPr lang="fr-FR" dirty="0"/>
              <a:t>composition</a:t>
            </a:r>
            <a:r>
              <a:rPr lang="fr-FR" altLang="ko-KR" dirty="0" smtClean="0"/>
              <a:t> Bureautique</a:t>
            </a:r>
            <a:endParaRPr lang="fr-FR"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0127" y="1984415"/>
            <a:ext cx="10922246" cy="2237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adre 3"/>
          <p:cNvSpPr/>
          <p:nvPr/>
        </p:nvSpPr>
        <p:spPr>
          <a:xfrm>
            <a:off x="850790" y="2822713"/>
            <a:ext cx="10400306" cy="25444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 name="Cadre 4"/>
          <p:cNvSpPr/>
          <p:nvPr/>
        </p:nvSpPr>
        <p:spPr>
          <a:xfrm>
            <a:off x="10249231" y="2822713"/>
            <a:ext cx="1001865" cy="254442"/>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9455560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ko-KR" dirty="0" smtClean="0"/>
              <a:t>Fonction </a:t>
            </a:r>
            <a:r>
              <a:rPr lang="fr-FR" dirty="0"/>
              <a:t>composition</a:t>
            </a:r>
            <a:r>
              <a:rPr lang="fr-FR" altLang="ko-KR" dirty="0" smtClean="0"/>
              <a:t> Graphisme</a:t>
            </a:r>
            <a:endParaRPr lang="fr-FR"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978" y="2057803"/>
            <a:ext cx="11296024" cy="3881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adre 3"/>
          <p:cNvSpPr/>
          <p:nvPr/>
        </p:nvSpPr>
        <p:spPr>
          <a:xfrm>
            <a:off x="564543" y="2496710"/>
            <a:ext cx="6607534" cy="16697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 name="Cadre 4"/>
          <p:cNvSpPr/>
          <p:nvPr/>
        </p:nvSpPr>
        <p:spPr>
          <a:xfrm>
            <a:off x="564543" y="3116911"/>
            <a:ext cx="8547652" cy="19083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 name="Cadre 5"/>
          <p:cNvSpPr/>
          <p:nvPr/>
        </p:nvSpPr>
        <p:spPr>
          <a:xfrm>
            <a:off x="993913" y="4182385"/>
            <a:ext cx="2218414" cy="18288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 name="Cadre 6"/>
          <p:cNvSpPr/>
          <p:nvPr/>
        </p:nvSpPr>
        <p:spPr>
          <a:xfrm>
            <a:off x="993913" y="5486400"/>
            <a:ext cx="1415332" cy="151075"/>
          </a:xfrm>
          <a:prstGeom prst="fram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8" name="ZoneTexte 7"/>
          <p:cNvSpPr txBox="1"/>
          <p:nvPr/>
        </p:nvSpPr>
        <p:spPr>
          <a:xfrm>
            <a:off x="2409245" y="5224790"/>
            <a:ext cx="6452407" cy="261610"/>
          </a:xfrm>
          <a:prstGeom prst="rect">
            <a:avLst/>
          </a:prstGeom>
          <a:noFill/>
        </p:spPr>
        <p:txBody>
          <a:bodyPr wrap="none" rtlCol="0">
            <a:spAutoFit/>
          </a:bodyPr>
          <a:lstStyle/>
          <a:p>
            <a:r>
              <a:rPr lang="fr-FR" sz="1100" dirty="0" smtClean="0">
                <a:solidFill>
                  <a:schemeClr val="bg2">
                    <a:lumMod val="50000"/>
                  </a:schemeClr>
                </a:solidFill>
              </a:rPr>
              <a:t>Cela signifie que l’on vérifie si le nombre de Go de la carte est supérieur à 6 ce qui signifie une carte puissante.</a:t>
            </a:r>
            <a:endParaRPr lang="fr-FR" sz="1100" dirty="0">
              <a:solidFill>
                <a:schemeClr val="bg2">
                  <a:lumMod val="50000"/>
                </a:schemeClr>
              </a:solidFill>
            </a:endParaRPr>
          </a:p>
        </p:txBody>
      </p:sp>
    </p:spTree>
    <p:extLst>
      <p:ext uri="{BB962C8B-B14F-4D97-AF65-F5344CB8AC3E}">
        <p14:creationId xmlns:p14="http://schemas.microsoft.com/office/powerpoint/2010/main" val="25083815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ko-KR" dirty="0" smtClean="0"/>
              <a:t>Fonction </a:t>
            </a:r>
            <a:r>
              <a:rPr lang="fr-FR" dirty="0"/>
              <a:t>composition</a:t>
            </a:r>
            <a:r>
              <a:rPr lang="fr-FR" altLang="ko-KR" dirty="0" smtClean="0"/>
              <a:t> Vitesse/Puissance de calcul</a:t>
            </a:r>
            <a:endParaRPr lang="fr-FR"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491" y="2008243"/>
            <a:ext cx="11330800" cy="3629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adre 3"/>
          <p:cNvSpPr/>
          <p:nvPr/>
        </p:nvSpPr>
        <p:spPr>
          <a:xfrm>
            <a:off x="882595" y="2472856"/>
            <a:ext cx="6146358" cy="17492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 name="Cadre 4"/>
          <p:cNvSpPr/>
          <p:nvPr/>
        </p:nvSpPr>
        <p:spPr>
          <a:xfrm>
            <a:off x="882595" y="3045350"/>
            <a:ext cx="7871791" cy="19878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 name="Cadre 5"/>
          <p:cNvSpPr/>
          <p:nvPr/>
        </p:nvSpPr>
        <p:spPr>
          <a:xfrm>
            <a:off x="1399430" y="4071068"/>
            <a:ext cx="1932167" cy="11926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 name="Cadre 6"/>
          <p:cNvSpPr/>
          <p:nvPr/>
        </p:nvSpPr>
        <p:spPr>
          <a:xfrm>
            <a:off x="1399430" y="5208104"/>
            <a:ext cx="1033669" cy="206734"/>
          </a:xfrm>
          <a:prstGeom prst="fram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8" name="ZoneTexte 7"/>
          <p:cNvSpPr txBox="1"/>
          <p:nvPr/>
        </p:nvSpPr>
        <p:spPr>
          <a:xfrm>
            <a:off x="2250218" y="4946494"/>
            <a:ext cx="5703806" cy="261610"/>
          </a:xfrm>
          <a:prstGeom prst="rect">
            <a:avLst/>
          </a:prstGeom>
          <a:noFill/>
        </p:spPr>
        <p:txBody>
          <a:bodyPr wrap="none" rtlCol="0">
            <a:spAutoFit/>
          </a:bodyPr>
          <a:lstStyle/>
          <a:p>
            <a:r>
              <a:rPr lang="fr-FR" sz="1100" dirty="0" smtClean="0">
                <a:solidFill>
                  <a:schemeClr val="bg2">
                    <a:lumMod val="50000"/>
                  </a:schemeClr>
                </a:solidFill>
              </a:rPr>
              <a:t>On vérifie que la puissance de Calcul du processeur est importante soit ici, supérieure à 8 </a:t>
            </a:r>
            <a:r>
              <a:rPr lang="fr-FR" sz="1100" dirty="0" err="1" smtClean="0">
                <a:solidFill>
                  <a:schemeClr val="bg2">
                    <a:lumMod val="50000"/>
                  </a:schemeClr>
                </a:solidFill>
              </a:rPr>
              <a:t>Coeurs</a:t>
            </a:r>
            <a:endParaRPr lang="fr-FR" sz="1100" dirty="0">
              <a:solidFill>
                <a:schemeClr val="bg2">
                  <a:lumMod val="50000"/>
                </a:schemeClr>
              </a:solidFill>
            </a:endParaRPr>
          </a:p>
        </p:txBody>
      </p:sp>
    </p:spTree>
    <p:extLst>
      <p:ext uri="{BB962C8B-B14F-4D97-AF65-F5344CB8AC3E}">
        <p14:creationId xmlns:p14="http://schemas.microsoft.com/office/powerpoint/2010/main" val="17844621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Fonction composition Stockage/traitement de données</a:t>
            </a:r>
            <a:endParaRPr lang="fr-FR"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7666" y="1959174"/>
            <a:ext cx="10906984" cy="3821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adre 3"/>
          <p:cNvSpPr/>
          <p:nvPr/>
        </p:nvSpPr>
        <p:spPr>
          <a:xfrm>
            <a:off x="1081377" y="2528515"/>
            <a:ext cx="7744571" cy="1510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 name="Cadre 5"/>
          <p:cNvSpPr/>
          <p:nvPr/>
        </p:nvSpPr>
        <p:spPr>
          <a:xfrm>
            <a:off x="1510748" y="5247861"/>
            <a:ext cx="1168842" cy="182880"/>
          </a:xfrm>
          <a:prstGeom prst="fram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 name="ZoneTexte 6"/>
          <p:cNvSpPr txBox="1"/>
          <p:nvPr/>
        </p:nvSpPr>
        <p:spPr>
          <a:xfrm>
            <a:off x="2417197" y="4946886"/>
            <a:ext cx="3837910" cy="261610"/>
          </a:xfrm>
          <a:prstGeom prst="rect">
            <a:avLst/>
          </a:prstGeom>
          <a:noFill/>
        </p:spPr>
        <p:txBody>
          <a:bodyPr wrap="none" rtlCol="0">
            <a:spAutoFit/>
          </a:bodyPr>
          <a:lstStyle/>
          <a:p>
            <a:r>
              <a:rPr lang="fr-FR" sz="1100" dirty="0" smtClean="0">
                <a:solidFill>
                  <a:schemeClr val="bg2">
                    <a:lumMod val="50000"/>
                  </a:schemeClr>
                </a:solidFill>
              </a:rPr>
              <a:t>On vérifie si la capacité du disque dur est bien supérieure à 8 To</a:t>
            </a:r>
            <a:endParaRPr lang="fr-FR" sz="1100" dirty="0">
              <a:solidFill>
                <a:schemeClr val="bg2">
                  <a:lumMod val="50000"/>
                </a:schemeClr>
              </a:solidFill>
            </a:endParaRPr>
          </a:p>
        </p:txBody>
      </p:sp>
    </p:spTree>
    <p:extLst>
      <p:ext uri="{BB962C8B-B14F-4D97-AF65-F5344CB8AC3E}">
        <p14:creationId xmlns:p14="http://schemas.microsoft.com/office/powerpoint/2010/main" val="42249664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ko-KR" dirty="0" smtClean="0"/>
              <a:t>Système d’affichage </a:t>
            </a:r>
            <a:r>
              <a:rPr lang="fr-FR" altLang="ko-KR" dirty="0"/>
              <a:t>par page</a:t>
            </a:r>
            <a:endParaRPr lang="fr-FR"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3670" y="1793844"/>
            <a:ext cx="6188343" cy="4463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2849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Démonstration</a:t>
            </a:r>
            <a:endParaRPr lang="fr-FR"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2443584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67FD751-7E49-45A1-B712-568EF88176C5}"/>
              </a:ext>
            </a:extLst>
          </p:cNvPr>
          <p:cNvSpPr>
            <a:spLocks noGrp="1"/>
          </p:cNvSpPr>
          <p:nvPr>
            <p:ph type="title"/>
          </p:nvPr>
        </p:nvSpPr>
        <p:spPr/>
        <p:txBody>
          <a:bodyPr/>
          <a:lstStyle/>
          <a:p>
            <a:r>
              <a:rPr lang="en-US" altLang="ko-KR" b="1" dirty="0" err="1"/>
              <a:t>Sommaire</a:t>
            </a:r>
            <a:endParaRPr lang="ko-KR" altLang="en-US" b="1" dirty="0"/>
          </a:p>
        </p:txBody>
      </p:sp>
      <p:sp>
        <p:nvSpPr>
          <p:cNvPr id="3" name="내용 개체 틀 2">
            <a:extLst>
              <a:ext uri="{FF2B5EF4-FFF2-40B4-BE49-F238E27FC236}">
                <a16:creationId xmlns:a16="http://schemas.microsoft.com/office/drawing/2014/main" xmlns="" id="{431366B6-29CD-4A0E-B53F-0F507B633F96}"/>
              </a:ext>
            </a:extLst>
          </p:cNvPr>
          <p:cNvSpPr>
            <a:spLocks noGrp="1"/>
          </p:cNvSpPr>
          <p:nvPr>
            <p:ph idx="1"/>
          </p:nvPr>
        </p:nvSpPr>
        <p:spPr/>
        <p:txBody>
          <a:bodyPr>
            <a:normAutofit fontScale="92500" lnSpcReduction="10000"/>
          </a:bodyPr>
          <a:lstStyle/>
          <a:p>
            <a:r>
              <a:rPr lang="en-US" altLang="ko-KR" dirty="0"/>
              <a:t>1/ Introduction</a:t>
            </a:r>
          </a:p>
          <a:p>
            <a:r>
              <a:rPr lang="en-US" altLang="ko-KR" dirty="0"/>
              <a:t>2/ Cr</a:t>
            </a:r>
            <a:r>
              <a:rPr lang="fr-FR" altLang="ko-KR" dirty="0" err="1"/>
              <a:t>éation</a:t>
            </a:r>
            <a:r>
              <a:rPr lang="fr-FR" altLang="ko-KR" dirty="0"/>
              <a:t> des tables</a:t>
            </a:r>
          </a:p>
          <a:p>
            <a:r>
              <a:rPr lang="fr-FR" altLang="ko-KR" dirty="0"/>
              <a:t>3/ Le main code </a:t>
            </a:r>
            <a:r>
              <a:rPr lang="fr-FR" altLang="ko-KR" dirty="0" smtClean="0"/>
              <a:t>Python</a:t>
            </a:r>
          </a:p>
          <a:p>
            <a:r>
              <a:rPr lang="fr-FR" altLang="ko-KR" dirty="0" smtClean="0"/>
              <a:t>4/Des classes pour simplifier l’enregistrement des données affichées</a:t>
            </a:r>
            <a:endParaRPr lang="fr-FR" altLang="ko-KR" dirty="0" smtClean="0"/>
          </a:p>
          <a:p>
            <a:r>
              <a:rPr lang="fr-FR" dirty="0"/>
              <a:t>5</a:t>
            </a:r>
            <a:r>
              <a:rPr lang="fr-FR" dirty="0" smtClean="0"/>
              <a:t>/Fonctionnement </a:t>
            </a:r>
            <a:r>
              <a:rPr lang="fr-FR" dirty="0"/>
              <a:t>des recherches par catégories</a:t>
            </a:r>
            <a:endParaRPr lang="fr-FR" altLang="ko-KR" dirty="0"/>
          </a:p>
          <a:p>
            <a:r>
              <a:rPr lang="fr-FR" altLang="ko-KR" dirty="0"/>
              <a:t>6</a:t>
            </a:r>
            <a:r>
              <a:rPr lang="fr-FR" altLang="ko-KR" dirty="0" smtClean="0"/>
              <a:t>/ </a:t>
            </a:r>
            <a:r>
              <a:rPr lang="fr-FR" altLang="ko-KR" dirty="0"/>
              <a:t>Compositions de </a:t>
            </a:r>
            <a:r>
              <a:rPr lang="fr-FR" altLang="ko-KR" dirty="0" smtClean="0"/>
              <a:t>configuration</a:t>
            </a:r>
          </a:p>
          <a:p>
            <a:r>
              <a:rPr lang="fr-FR" altLang="ko-KR" dirty="0" smtClean="0"/>
              <a:t>-récupération du choix de l’utilisateur et du budget</a:t>
            </a:r>
          </a:p>
          <a:p>
            <a:r>
              <a:rPr lang="fr-FR" altLang="ko-KR" dirty="0" smtClean="0"/>
              <a:t>-fonctionnement de la sélection pour chaque choix.</a:t>
            </a:r>
          </a:p>
          <a:p>
            <a:r>
              <a:rPr lang="fr-FR" altLang="ko-KR" dirty="0" smtClean="0"/>
              <a:t>-affichage par page</a:t>
            </a:r>
          </a:p>
          <a:p>
            <a:r>
              <a:rPr lang="fr-FR" altLang="ko-KR" dirty="0"/>
              <a:t>7</a:t>
            </a:r>
            <a:r>
              <a:rPr lang="fr-FR" altLang="ko-KR" dirty="0" smtClean="0"/>
              <a:t>/Démonstration</a:t>
            </a:r>
          </a:p>
        </p:txBody>
      </p:sp>
    </p:spTree>
    <p:extLst>
      <p:ext uri="{BB962C8B-B14F-4D97-AF65-F5344CB8AC3E}">
        <p14:creationId xmlns:p14="http://schemas.microsoft.com/office/powerpoint/2010/main" val="3342739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01617061-E110-4088-BB0C-0C6604DB1D31}"/>
              </a:ext>
            </a:extLst>
          </p:cNvPr>
          <p:cNvSpPr>
            <a:spLocks noGrp="1"/>
          </p:cNvSpPr>
          <p:nvPr>
            <p:ph type="title"/>
          </p:nvPr>
        </p:nvSpPr>
        <p:spPr/>
        <p:txBody>
          <a:bodyPr/>
          <a:lstStyle/>
          <a:p>
            <a:r>
              <a:rPr lang="fr-FR" altLang="ko-KR" b="1" dirty="0"/>
              <a:t>Introduction</a:t>
            </a:r>
            <a:endParaRPr lang="ko-KR" altLang="en-US" b="1" dirty="0"/>
          </a:p>
        </p:txBody>
      </p:sp>
      <p:sp>
        <p:nvSpPr>
          <p:cNvPr id="3" name="내용 개체 틀 2">
            <a:extLst>
              <a:ext uri="{FF2B5EF4-FFF2-40B4-BE49-F238E27FC236}">
                <a16:creationId xmlns:a16="http://schemas.microsoft.com/office/drawing/2014/main" xmlns="" id="{C734C62A-A52E-42B9-BD3E-418699F3E069}"/>
              </a:ext>
            </a:extLst>
          </p:cNvPr>
          <p:cNvSpPr>
            <a:spLocks noGrp="1"/>
          </p:cNvSpPr>
          <p:nvPr>
            <p:ph idx="1"/>
          </p:nvPr>
        </p:nvSpPr>
        <p:spPr/>
        <p:txBody>
          <a:bodyPr>
            <a:normAutofit/>
          </a:bodyPr>
          <a:lstStyle/>
          <a:p>
            <a:endParaRPr lang="fr-FR" altLang="ko-KR" dirty="0"/>
          </a:p>
          <a:p>
            <a:r>
              <a:rPr lang="fr-FR" altLang="ko-KR" dirty="0"/>
              <a:t>Fonctions principales: </a:t>
            </a:r>
          </a:p>
          <a:p>
            <a:pPr lvl="1"/>
            <a:r>
              <a:rPr lang="fr-FR" altLang="ko-KR" dirty="0"/>
              <a:t>recherche de composants ou proposition de configuration</a:t>
            </a:r>
          </a:p>
          <a:p>
            <a:endParaRPr lang="fr-FR" altLang="ko-KR" dirty="0"/>
          </a:p>
          <a:p>
            <a:r>
              <a:rPr lang="fr-FR" altLang="ko-KR" dirty="0"/>
              <a:t>Structure du projet:</a:t>
            </a:r>
          </a:p>
          <a:p>
            <a:pPr lvl="1"/>
            <a:r>
              <a:rPr lang="fr-FR" altLang="ko-KR" dirty="0"/>
              <a:t>7 Base de données dont 6 sur les composants de pc et 1 sur les compositions de configuration</a:t>
            </a:r>
          </a:p>
          <a:p>
            <a:endParaRPr lang="fr-FR" altLang="ko-KR" dirty="0"/>
          </a:p>
          <a:p>
            <a:pPr lvl="1"/>
            <a:r>
              <a:rPr lang="fr-FR" altLang="ko-KR" dirty="0"/>
              <a:t>Un main code Python qui met en lien ces dernières interprété par </a:t>
            </a:r>
            <a:r>
              <a:rPr lang="fr-FR" altLang="ko-KR" dirty="0" err="1"/>
              <a:t>Tkinter</a:t>
            </a:r>
            <a:r>
              <a:rPr lang="fr-FR" altLang="ko-KR" dirty="0"/>
              <a:t> </a:t>
            </a:r>
          </a:p>
          <a:p>
            <a:endParaRPr lang="fr-FR" altLang="ko-KR" dirty="0"/>
          </a:p>
        </p:txBody>
      </p:sp>
    </p:spTree>
    <p:extLst>
      <p:ext uri="{BB962C8B-B14F-4D97-AF65-F5344CB8AC3E}">
        <p14:creationId xmlns:p14="http://schemas.microsoft.com/office/powerpoint/2010/main" val="356015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44CC594A-A820-450F-B363-C19201FCFE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59FAB3DA-E9ED-4574-ABCC-378BC0FF1B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제목 1">
            <a:extLst>
              <a:ext uri="{FF2B5EF4-FFF2-40B4-BE49-F238E27FC236}">
                <a16:creationId xmlns:a16="http://schemas.microsoft.com/office/drawing/2014/main" xmlns="" id="{8BA729F1-2B7C-41DC-B203-4A5294386D16}"/>
              </a:ext>
            </a:extLst>
          </p:cNvPr>
          <p:cNvSpPr>
            <a:spLocks noGrp="1"/>
          </p:cNvSpPr>
          <p:nvPr>
            <p:ph type="title"/>
          </p:nvPr>
        </p:nvSpPr>
        <p:spPr>
          <a:xfrm>
            <a:off x="492370" y="516835"/>
            <a:ext cx="3084844" cy="2103875"/>
          </a:xfrm>
        </p:spPr>
        <p:txBody>
          <a:bodyPr>
            <a:normAutofit/>
          </a:bodyPr>
          <a:lstStyle/>
          <a:p>
            <a:r>
              <a:rPr lang="fr-FR" altLang="ko-KR" sz="3600" b="1" dirty="0">
                <a:solidFill>
                  <a:srgbClr val="FFFFFF"/>
                </a:solidFill>
              </a:rPr>
              <a:t>Création des tables</a:t>
            </a:r>
            <a:endParaRPr lang="ko-KR" altLang="en-US" sz="3600" b="1" dirty="0">
              <a:solidFill>
                <a:srgbClr val="FFFFFF"/>
              </a:solidFill>
            </a:endParaRPr>
          </a:p>
        </p:txBody>
      </p:sp>
      <p:sp>
        <p:nvSpPr>
          <p:cNvPr id="3" name="내용 개체 틀 2">
            <a:extLst>
              <a:ext uri="{FF2B5EF4-FFF2-40B4-BE49-F238E27FC236}">
                <a16:creationId xmlns:a16="http://schemas.microsoft.com/office/drawing/2014/main" xmlns="" id="{E20704BA-4313-4167-BDD0-8CA2F36158EE}"/>
              </a:ext>
            </a:extLst>
          </p:cNvPr>
          <p:cNvSpPr>
            <a:spLocks noGrp="1"/>
          </p:cNvSpPr>
          <p:nvPr>
            <p:ph idx="1"/>
          </p:nvPr>
        </p:nvSpPr>
        <p:spPr>
          <a:xfrm>
            <a:off x="492371" y="2653800"/>
            <a:ext cx="3084844" cy="3335519"/>
          </a:xfrm>
        </p:spPr>
        <p:txBody>
          <a:bodyPr>
            <a:normAutofit/>
          </a:bodyPr>
          <a:lstStyle/>
          <a:p>
            <a:endParaRPr lang="fr-FR" altLang="ko-KR" sz="1500" dirty="0">
              <a:solidFill>
                <a:srgbClr val="FFFFFF"/>
              </a:solidFill>
            </a:endParaRPr>
          </a:p>
          <a:p>
            <a:pPr lvl="1"/>
            <a:r>
              <a:rPr lang="fr-FR" altLang="ko-KR" dirty="0">
                <a:solidFill>
                  <a:srgbClr val="FFFFFF"/>
                </a:solidFill>
              </a:rPr>
              <a:t>Chaque base de données de composant contient 2 tables :</a:t>
            </a:r>
          </a:p>
          <a:p>
            <a:pPr lvl="2"/>
            <a:r>
              <a:rPr lang="fr-FR" altLang="ko-KR" sz="1800" dirty="0">
                <a:solidFill>
                  <a:srgbClr val="FFFFFF"/>
                </a:solidFill>
              </a:rPr>
              <a:t>Table de marque</a:t>
            </a:r>
          </a:p>
          <a:p>
            <a:pPr lvl="2"/>
            <a:r>
              <a:rPr lang="fr-FR" altLang="ko-KR" sz="1800" dirty="0">
                <a:solidFill>
                  <a:srgbClr val="FFFFFF"/>
                </a:solidFill>
              </a:rPr>
              <a:t>Table de caractéristiques</a:t>
            </a:r>
          </a:p>
          <a:p>
            <a:pPr lvl="2"/>
            <a:endParaRPr lang="fr-FR" altLang="ko-KR" sz="1500" dirty="0">
              <a:solidFill>
                <a:srgbClr val="FFFFFF"/>
              </a:solidFill>
            </a:endParaRPr>
          </a:p>
          <a:p>
            <a:pPr marL="384048" lvl="2" indent="0">
              <a:buNone/>
            </a:pPr>
            <a:endParaRPr lang="fr-FR" altLang="ko-KR" sz="1500" dirty="0">
              <a:solidFill>
                <a:srgbClr val="FFFFFF"/>
              </a:solidFill>
            </a:endParaRPr>
          </a:p>
        </p:txBody>
      </p:sp>
      <p:sp>
        <p:nvSpPr>
          <p:cNvPr id="14" name="Rectangle 13">
            <a:extLst>
              <a:ext uri="{FF2B5EF4-FFF2-40B4-BE49-F238E27FC236}">
                <a16:creationId xmlns:a16="http://schemas.microsoft.com/office/drawing/2014/main" xmlns="" id="{53B8D6B0-55D6-48DC-86D8-FD95D5F118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그림 4">
            <a:extLst>
              <a:ext uri="{FF2B5EF4-FFF2-40B4-BE49-F238E27FC236}">
                <a16:creationId xmlns:a16="http://schemas.microsoft.com/office/drawing/2014/main" xmlns="" id="{1C7216FC-321D-4B0F-8460-BA12002BC846}"/>
              </a:ext>
            </a:extLst>
          </p:cNvPr>
          <p:cNvPicPr>
            <a:picLocks noChangeAspect="1"/>
          </p:cNvPicPr>
          <p:nvPr/>
        </p:nvPicPr>
        <p:blipFill>
          <a:blip r:embed="rId2"/>
          <a:stretch>
            <a:fillRect/>
          </a:stretch>
        </p:blipFill>
        <p:spPr>
          <a:xfrm>
            <a:off x="4156221" y="447869"/>
            <a:ext cx="7975825" cy="2981131"/>
          </a:xfrm>
          <a:prstGeom prst="rect">
            <a:avLst/>
          </a:prstGeom>
        </p:spPr>
      </p:pic>
      <p:pic>
        <p:nvPicPr>
          <p:cNvPr id="9" name="그림 8">
            <a:extLst>
              <a:ext uri="{FF2B5EF4-FFF2-40B4-BE49-F238E27FC236}">
                <a16:creationId xmlns:a16="http://schemas.microsoft.com/office/drawing/2014/main" xmlns="" id="{B487B577-628C-42B0-869F-96634B84A29E}"/>
              </a:ext>
            </a:extLst>
          </p:cNvPr>
          <p:cNvPicPr>
            <a:picLocks noChangeAspect="1"/>
          </p:cNvPicPr>
          <p:nvPr/>
        </p:nvPicPr>
        <p:blipFill>
          <a:blip r:embed="rId3"/>
          <a:stretch>
            <a:fillRect/>
          </a:stretch>
        </p:blipFill>
        <p:spPr>
          <a:xfrm>
            <a:off x="4543162" y="3738397"/>
            <a:ext cx="3896280" cy="2671734"/>
          </a:xfrm>
          <a:prstGeom prst="rect">
            <a:avLst/>
          </a:prstGeom>
        </p:spPr>
      </p:pic>
      <p:pic>
        <p:nvPicPr>
          <p:cNvPr id="13" name="그림 12">
            <a:extLst>
              <a:ext uri="{FF2B5EF4-FFF2-40B4-BE49-F238E27FC236}">
                <a16:creationId xmlns:a16="http://schemas.microsoft.com/office/drawing/2014/main" xmlns="" id="{251FFFD6-9484-457A-A1D5-C97D44B33525}"/>
              </a:ext>
            </a:extLst>
          </p:cNvPr>
          <p:cNvPicPr>
            <a:picLocks noChangeAspect="1"/>
          </p:cNvPicPr>
          <p:nvPr/>
        </p:nvPicPr>
        <p:blipFill>
          <a:blip r:embed="rId4"/>
          <a:stretch>
            <a:fillRect/>
          </a:stretch>
        </p:blipFill>
        <p:spPr>
          <a:xfrm>
            <a:off x="9027115" y="4296561"/>
            <a:ext cx="2246143" cy="1452730"/>
          </a:xfrm>
          <a:prstGeom prst="rect">
            <a:avLst/>
          </a:prstGeom>
        </p:spPr>
      </p:pic>
    </p:spTree>
    <p:extLst>
      <p:ext uri="{BB962C8B-B14F-4D97-AF65-F5344CB8AC3E}">
        <p14:creationId xmlns:p14="http://schemas.microsoft.com/office/powerpoint/2010/main" val="32629323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3DE3B93A-6105-4E0D-ABE7-1711117A80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xmlns="" id="{D798FC63-9970-463A-BB59-AD4D9D652FE9}"/>
              </a:ext>
            </a:extLst>
          </p:cNvPr>
          <p:cNvSpPr>
            <a:spLocks noGrp="1"/>
          </p:cNvSpPr>
          <p:nvPr>
            <p:ph type="title"/>
          </p:nvPr>
        </p:nvSpPr>
        <p:spPr>
          <a:xfrm>
            <a:off x="642256" y="642257"/>
            <a:ext cx="3417677" cy="5226837"/>
          </a:xfrm>
        </p:spPr>
        <p:txBody>
          <a:bodyPr anchor="t">
            <a:normAutofit/>
          </a:bodyPr>
          <a:lstStyle/>
          <a:p>
            <a:r>
              <a:rPr lang="fr-FR" altLang="ko-KR" b="1" dirty="0"/>
              <a:t>Création des tables</a:t>
            </a:r>
            <a:endParaRPr lang="ko-KR" altLang="en-US" b="1" dirty="0"/>
          </a:p>
        </p:txBody>
      </p:sp>
      <p:sp>
        <p:nvSpPr>
          <p:cNvPr id="3" name="내용 개체 틀 2">
            <a:extLst>
              <a:ext uri="{FF2B5EF4-FFF2-40B4-BE49-F238E27FC236}">
                <a16:creationId xmlns:a16="http://schemas.microsoft.com/office/drawing/2014/main" xmlns="" id="{B6492D86-0C2A-4909-BFA9-DA55CC720C2D}"/>
              </a:ext>
            </a:extLst>
          </p:cNvPr>
          <p:cNvSpPr>
            <a:spLocks noGrp="1"/>
          </p:cNvSpPr>
          <p:nvPr>
            <p:ph idx="1"/>
          </p:nvPr>
        </p:nvSpPr>
        <p:spPr>
          <a:xfrm>
            <a:off x="4713512" y="642258"/>
            <a:ext cx="6847117" cy="3091682"/>
          </a:xfrm>
        </p:spPr>
        <p:txBody>
          <a:bodyPr>
            <a:normAutofit/>
          </a:bodyPr>
          <a:lstStyle/>
          <a:p>
            <a:endParaRPr lang="fr-FR" altLang="ko-KR"/>
          </a:p>
          <a:p>
            <a:pPr lvl="1"/>
            <a:r>
              <a:rPr lang="fr-FR" altLang="ko-KR"/>
              <a:t>Dans la base de données de compositions, le code Python récupère toutes les informations de chaque base de données dans des listes et les met en lien afin de créer la liste des compositions possibles selon la choix de performance.</a:t>
            </a:r>
            <a:endParaRPr lang="ko-KR" altLang="en-US"/>
          </a:p>
        </p:txBody>
      </p:sp>
      <p:sp>
        <p:nvSpPr>
          <p:cNvPr id="21" name="Rectangle 20">
            <a:extLst>
              <a:ext uri="{FF2B5EF4-FFF2-40B4-BE49-F238E27FC236}">
                <a16:creationId xmlns:a16="http://schemas.microsoft.com/office/drawing/2014/main" xmlns="" id="{1924D57B-FEC9-4779-B514-732685B876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xmlns="" id="{55EFD2BD-6E0E-4450-A3FF-5D1EA322A3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그림 12">
            <a:extLst>
              <a:ext uri="{FF2B5EF4-FFF2-40B4-BE49-F238E27FC236}">
                <a16:creationId xmlns:a16="http://schemas.microsoft.com/office/drawing/2014/main" xmlns="" id="{00D9352D-BABC-4B9B-9457-6EFEE6822633}"/>
              </a:ext>
            </a:extLst>
          </p:cNvPr>
          <p:cNvPicPr>
            <a:picLocks noChangeAspect="1"/>
          </p:cNvPicPr>
          <p:nvPr/>
        </p:nvPicPr>
        <p:blipFill>
          <a:blip r:embed="rId2"/>
          <a:stretch>
            <a:fillRect/>
          </a:stretch>
        </p:blipFill>
        <p:spPr>
          <a:xfrm>
            <a:off x="265241" y="2290762"/>
            <a:ext cx="9618230" cy="1376784"/>
          </a:xfrm>
          <a:prstGeom prst="rect">
            <a:avLst/>
          </a:prstGeom>
        </p:spPr>
      </p:pic>
      <p:pic>
        <p:nvPicPr>
          <p:cNvPr id="16" name="그림 15">
            <a:extLst>
              <a:ext uri="{FF2B5EF4-FFF2-40B4-BE49-F238E27FC236}">
                <a16:creationId xmlns:a16="http://schemas.microsoft.com/office/drawing/2014/main" xmlns="" id="{EC64AF33-44C3-4B1E-99EB-BFD5E8C2AE5D}"/>
              </a:ext>
            </a:extLst>
          </p:cNvPr>
          <p:cNvPicPr>
            <a:picLocks noChangeAspect="1"/>
          </p:cNvPicPr>
          <p:nvPr/>
        </p:nvPicPr>
        <p:blipFill>
          <a:blip r:embed="rId3"/>
          <a:stretch>
            <a:fillRect/>
          </a:stretch>
        </p:blipFill>
        <p:spPr>
          <a:xfrm>
            <a:off x="436570" y="3948227"/>
            <a:ext cx="3141517" cy="2228850"/>
          </a:xfrm>
          <a:prstGeom prst="rect">
            <a:avLst/>
          </a:prstGeom>
        </p:spPr>
      </p:pic>
    </p:spTree>
    <p:extLst>
      <p:ext uri="{BB962C8B-B14F-4D97-AF65-F5344CB8AC3E}">
        <p14:creationId xmlns:p14="http://schemas.microsoft.com/office/powerpoint/2010/main" val="251402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44CC594A-A820-450F-B363-C19201FCFE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59FAB3DA-E9ED-4574-ABCC-378BC0FF1B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제목 1">
            <a:extLst>
              <a:ext uri="{FF2B5EF4-FFF2-40B4-BE49-F238E27FC236}">
                <a16:creationId xmlns:a16="http://schemas.microsoft.com/office/drawing/2014/main" xmlns="" id="{3613D036-360C-4242-B1D8-73EE03B8CE52}"/>
              </a:ext>
            </a:extLst>
          </p:cNvPr>
          <p:cNvSpPr>
            <a:spLocks noGrp="1"/>
          </p:cNvSpPr>
          <p:nvPr>
            <p:ph type="title"/>
          </p:nvPr>
        </p:nvSpPr>
        <p:spPr>
          <a:xfrm>
            <a:off x="492371" y="448255"/>
            <a:ext cx="3084844" cy="2103875"/>
          </a:xfrm>
        </p:spPr>
        <p:txBody>
          <a:bodyPr>
            <a:normAutofit/>
          </a:bodyPr>
          <a:lstStyle/>
          <a:p>
            <a:r>
              <a:rPr lang="fr-FR" altLang="ko-KR" sz="3600" b="1" dirty="0">
                <a:solidFill>
                  <a:srgbClr val="FFFFFF"/>
                </a:solidFill>
              </a:rPr>
              <a:t>Main Code Python</a:t>
            </a:r>
            <a:endParaRPr lang="ko-KR" altLang="en-US" sz="3600" b="1" dirty="0">
              <a:solidFill>
                <a:srgbClr val="FFFFFF"/>
              </a:solidFill>
            </a:endParaRPr>
          </a:p>
        </p:txBody>
      </p:sp>
      <p:sp>
        <p:nvSpPr>
          <p:cNvPr id="9" name="Content Placeholder 8">
            <a:extLst>
              <a:ext uri="{FF2B5EF4-FFF2-40B4-BE49-F238E27FC236}">
                <a16:creationId xmlns:a16="http://schemas.microsoft.com/office/drawing/2014/main" xmlns="" id="{FE5A8EED-5FB4-4D80-8824-48E8EA4E8592}"/>
              </a:ext>
            </a:extLst>
          </p:cNvPr>
          <p:cNvSpPr>
            <a:spLocks noGrp="1"/>
          </p:cNvSpPr>
          <p:nvPr>
            <p:ph idx="1"/>
          </p:nvPr>
        </p:nvSpPr>
        <p:spPr>
          <a:xfrm>
            <a:off x="492371" y="2653800"/>
            <a:ext cx="3084844" cy="3335519"/>
          </a:xfrm>
        </p:spPr>
        <p:txBody>
          <a:bodyPr>
            <a:normAutofit/>
          </a:bodyPr>
          <a:lstStyle/>
          <a:p>
            <a:pPr lvl="1"/>
            <a:r>
              <a:rPr lang="fr-FR" dirty="0">
                <a:solidFill>
                  <a:srgbClr val="FFFFFF"/>
                </a:solidFill>
              </a:rPr>
              <a:t>Le 1</a:t>
            </a:r>
            <a:r>
              <a:rPr lang="fr-FR" baseline="30000" dirty="0">
                <a:solidFill>
                  <a:srgbClr val="FFFFFF"/>
                </a:solidFill>
              </a:rPr>
              <a:t>er</a:t>
            </a:r>
            <a:r>
              <a:rPr lang="fr-FR" dirty="0">
                <a:solidFill>
                  <a:srgbClr val="FFFFFF"/>
                </a:solidFill>
              </a:rPr>
              <a:t> bouton exécute la fonction recherche, qui ensuite va afficher une autre fenêtre avec d’autres boutons.</a:t>
            </a:r>
          </a:p>
          <a:p>
            <a:pPr lvl="1"/>
            <a:endParaRPr lang="fr-FR" dirty="0">
              <a:solidFill>
                <a:srgbClr val="FFFFFF"/>
              </a:solidFill>
            </a:endParaRPr>
          </a:p>
          <a:p>
            <a:pPr lvl="1"/>
            <a:r>
              <a:rPr lang="fr-FR" dirty="0">
                <a:solidFill>
                  <a:srgbClr val="FFFFFF"/>
                </a:solidFill>
              </a:rPr>
              <a:t>Grâce à ces boutons les recherches se font par catégorie de composant.</a:t>
            </a:r>
            <a:endParaRPr lang="en-US" dirty="0">
              <a:solidFill>
                <a:srgbClr val="FFFFFF"/>
              </a:solidFill>
            </a:endParaRPr>
          </a:p>
        </p:txBody>
      </p:sp>
      <p:sp>
        <p:nvSpPr>
          <p:cNvPr id="16" name="Rectangle 15">
            <a:extLst>
              <a:ext uri="{FF2B5EF4-FFF2-40B4-BE49-F238E27FC236}">
                <a16:creationId xmlns:a16="http://schemas.microsoft.com/office/drawing/2014/main" xmlns="" id="{53B8D6B0-55D6-48DC-86D8-FD95D5F118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내용 개체 틀 4">
            <a:extLst>
              <a:ext uri="{FF2B5EF4-FFF2-40B4-BE49-F238E27FC236}">
                <a16:creationId xmlns:a16="http://schemas.microsoft.com/office/drawing/2014/main" xmlns="" id="{D30A2DD6-94FD-4146-B48A-30F8040790F8}"/>
              </a:ext>
            </a:extLst>
          </p:cNvPr>
          <p:cNvPicPr>
            <a:picLocks noChangeAspect="1"/>
          </p:cNvPicPr>
          <p:nvPr/>
        </p:nvPicPr>
        <p:blipFill>
          <a:blip r:embed="rId2"/>
          <a:stretch>
            <a:fillRect/>
          </a:stretch>
        </p:blipFill>
        <p:spPr>
          <a:xfrm>
            <a:off x="4746156" y="1762699"/>
            <a:ext cx="6798082" cy="4452742"/>
          </a:xfrm>
          <a:prstGeom prst="rect">
            <a:avLst/>
          </a:prstGeom>
        </p:spPr>
      </p:pic>
      <p:pic>
        <p:nvPicPr>
          <p:cNvPr id="7" name="그림 6">
            <a:extLst>
              <a:ext uri="{FF2B5EF4-FFF2-40B4-BE49-F238E27FC236}">
                <a16:creationId xmlns:a16="http://schemas.microsoft.com/office/drawing/2014/main" xmlns="" id="{7BA86052-1A40-469E-BA21-B3482B79841C}"/>
              </a:ext>
            </a:extLst>
          </p:cNvPr>
          <p:cNvPicPr>
            <a:picLocks noChangeAspect="1"/>
          </p:cNvPicPr>
          <p:nvPr/>
        </p:nvPicPr>
        <p:blipFill>
          <a:blip r:embed="rId3"/>
          <a:stretch>
            <a:fillRect/>
          </a:stretch>
        </p:blipFill>
        <p:spPr>
          <a:xfrm>
            <a:off x="4746156" y="543212"/>
            <a:ext cx="7048500" cy="676275"/>
          </a:xfrm>
          <a:prstGeom prst="rect">
            <a:avLst/>
          </a:prstGeom>
        </p:spPr>
      </p:pic>
    </p:spTree>
    <p:extLst>
      <p:ext uri="{BB962C8B-B14F-4D97-AF65-F5344CB8AC3E}">
        <p14:creationId xmlns:p14="http://schemas.microsoft.com/office/powerpoint/2010/main" val="4224052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classes</a:t>
            </a:r>
            <a:endParaRPr lang="fr-FR"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5612" y="1979420"/>
            <a:ext cx="9918162" cy="3922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adre 3"/>
          <p:cNvSpPr/>
          <p:nvPr/>
        </p:nvSpPr>
        <p:spPr>
          <a:xfrm>
            <a:off x="1224501" y="2584174"/>
            <a:ext cx="1415332" cy="24649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 name="Cadre 4"/>
          <p:cNvSpPr/>
          <p:nvPr/>
        </p:nvSpPr>
        <p:spPr>
          <a:xfrm>
            <a:off x="1288111" y="4381169"/>
            <a:ext cx="1351722" cy="23853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 name="ZoneTexte 5"/>
          <p:cNvSpPr txBox="1"/>
          <p:nvPr/>
        </p:nvSpPr>
        <p:spPr>
          <a:xfrm>
            <a:off x="7744570" y="2830664"/>
            <a:ext cx="2091022" cy="369332"/>
          </a:xfrm>
          <a:prstGeom prst="rect">
            <a:avLst/>
          </a:prstGeom>
          <a:noFill/>
        </p:spPr>
        <p:txBody>
          <a:bodyPr wrap="none" rtlCol="0">
            <a:spAutoFit/>
          </a:bodyPr>
          <a:lstStyle/>
          <a:p>
            <a:r>
              <a:rPr lang="fr-FR" dirty="0" err="1">
                <a:solidFill>
                  <a:schemeClr val="bg1"/>
                </a:solidFill>
              </a:rPr>
              <a:t>a</a:t>
            </a:r>
            <a:r>
              <a:rPr lang="fr-FR" dirty="0" err="1" smtClean="0">
                <a:solidFill>
                  <a:schemeClr val="bg1"/>
                </a:solidFill>
              </a:rPr>
              <a:t>ll_texte.texte_label</a:t>
            </a:r>
            <a:endParaRPr lang="fr-FR" dirty="0">
              <a:solidFill>
                <a:schemeClr val="bg1"/>
              </a:solidFill>
            </a:endParaRPr>
          </a:p>
        </p:txBody>
      </p:sp>
    </p:spTree>
    <p:extLst>
      <p:ext uri="{BB962C8B-B14F-4D97-AF65-F5344CB8AC3E}">
        <p14:creationId xmlns:p14="http://schemas.microsoft.com/office/powerpoint/2010/main" val="2340141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Fonctionnement des recherches par catégories</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3625" y="2091192"/>
            <a:ext cx="10446138" cy="1062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6037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Fonctionnement des recherches par catégories</a:t>
            </a:r>
            <a:endParaRPr lang="fr-FR"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566" y="2538228"/>
            <a:ext cx="10725012" cy="1779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ZoneTexte 3"/>
          <p:cNvSpPr txBox="1"/>
          <p:nvPr/>
        </p:nvSpPr>
        <p:spPr>
          <a:xfrm>
            <a:off x="644056" y="2067339"/>
            <a:ext cx="7143302" cy="369332"/>
          </a:xfrm>
          <a:prstGeom prst="rect">
            <a:avLst/>
          </a:prstGeom>
          <a:noFill/>
        </p:spPr>
        <p:txBody>
          <a:bodyPr wrap="none" rtlCol="0">
            <a:spAutoFit/>
          </a:bodyPr>
          <a:lstStyle/>
          <a:p>
            <a:r>
              <a:rPr lang="fr-FR" dirty="0" smtClean="0"/>
              <a:t>Un exemple de fonction pour la récupération et la recherche par catégorie:</a:t>
            </a:r>
            <a:endParaRPr lang="fr-FR" dirty="0"/>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38" y="4484867"/>
            <a:ext cx="564832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4"/>
          <p:cNvSpPr txBox="1"/>
          <p:nvPr/>
        </p:nvSpPr>
        <p:spPr>
          <a:xfrm>
            <a:off x="6599583" y="4627659"/>
            <a:ext cx="3660874" cy="369332"/>
          </a:xfrm>
          <a:prstGeom prst="rect">
            <a:avLst/>
          </a:prstGeom>
          <a:noFill/>
        </p:spPr>
        <p:txBody>
          <a:bodyPr wrap="none" rtlCol="0">
            <a:spAutoFit/>
          </a:bodyPr>
          <a:lstStyle/>
          <a:p>
            <a:r>
              <a:rPr lang="fr-FR" dirty="0" smtClean="0"/>
              <a:t>Affichage des informations récoltées.</a:t>
            </a:r>
            <a:endParaRPr lang="fr-FR" dirty="0"/>
          </a:p>
        </p:txBody>
      </p:sp>
      <p:sp>
        <p:nvSpPr>
          <p:cNvPr id="6" name="Cadre 5"/>
          <p:cNvSpPr/>
          <p:nvPr/>
        </p:nvSpPr>
        <p:spPr>
          <a:xfrm>
            <a:off x="528638" y="3951798"/>
            <a:ext cx="10750163" cy="286247"/>
          </a:xfrm>
          <a:prstGeom prst="frame">
            <a:avLst/>
          </a:prstGeom>
          <a:solidFill>
            <a:srgbClr val="FF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 name="Cadre 6"/>
          <p:cNvSpPr/>
          <p:nvPr/>
        </p:nvSpPr>
        <p:spPr>
          <a:xfrm>
            <a:off x="1335819" y="5621572"/>
            <a:ext cx="1033670" cy="38166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014016922"/>
      </p:ext>
    </p:extLst>
  </p:cSld>
  <p:clrMapOvr>
    <a:masterClrMapping/>
  </p:clrMapOvr>
  <p:timing>
    <p:tnLst>
      <p:par>
        <p:cTn id="1" dur="indefinite" restart="never" nodeType="tmRoot"/>
      </p:par>
    </p:tnLst>
  </p:timing>
</p:sld>
</file>

<file path=ppt/theme/theme1.xml><?xml version="1.0" encoding="utf-8"?>
<a:theme xmlns:a="http://schemas.openxmlformats.org/drawingml/2006/main" name="추억">
  <a:themeElements>
    <a:clrScheme name="추억">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추억">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추억">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136</TotalTime>
  <Words>343</Words>
  <Application>Microsoft Office PowerPoint</Application>
  <PresentationFormat>Personnalisé</PresentationFormat>
  <Paragraphs>53</Paragraphs>
  <Slides>19</Slides>
  <Notes>0</Notes>
  <HiddenSlides>0</HiddenSlides>
  <MMClips>0</MMClips>
  <ScaleCrop>false</ScaleCrop>
  <HeadingPairs>
    <vt:vector size="4" baseType="variant">
      <vt:variant>
        <vt:lpstr>Thème</vt:lpstr>
      </vt:variant>
      <vt:variant>
        <vt:i4>1</vt:i4>
      </vt:variant>
      <vt:variant>
        <vt:lpstr>Titres des diapositives</vt:lpstr>
      </vt:variant>
      <vt:variant>
        <vt:i4>19</vt:i4>
      </vt:variant>
    </vt:vector>
  </HeadingPairs>
  <TitlesOfParts>
    <vt:vector size="20" baseType="lpstr">
      <vt:lpstr>추억</vt:lpstr>
      <vt:lpstr>Projet NSI</vt:lpstr>
      <vt:lpstr>Sommaire</vt:lpstr>
      <vt:lpstr>Introduction</vt:lpstr>
      <vt:lpstr>Création des tables</vt:lpstr>
      <vt:lpstr>Création des tables</vt:lpstr>
      <vt:lpstr>Main Code Python</vt:lpstr>
      <vt:lpstr>Les classes</vt:lpstr>
      <vt:lpstr>Fonctionnement des recherches par catégories</vt:lpstr>
      <vt:lpstr>Fonctionnement des recherches par catégories</vt:lpstr>
      <vt:lpstr>Compositions de configuration</vt:lpstr>
      <vt:lpstr>Récupération du choix de l’utilisateur et du budget</vt:lpstr>
      <vt:lpstr>Récupération du choix de l’utilisateur et du budget</vt:lpstr>
      <vt:lpstr>Fonctionnement de la sélection pour chaque choix</vt:lpstr>
      <vt:lpstr>Fonction composition Bureautique</vt:lpstr>
      <vt:lpstr>Fonction composition Graphisme</vt:lpstr>
      <vt:lpstr>Fonction composition Vitesse/Puissance de calcul</vt:lpstr>
      <vt:lpstr>Fonction composition Stockage/traitement de données</vt:lpstr>
      <vt:lpstr>Système d’affichage par page</vt:lpstr>
      <vt:lpstr>Démonstration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NSI</dc:title>
  <dc:creator>Chihoon Lee</dc:creator>
  <cp:lastModifiedBy>Stephane Duc</cp:lastModifiedBy>
  <cp:revision>10</cp:revision>
  <dcterms:created xsi:type="dcterms:W3CDTF">2020-12-15T20:51:52Z</dcterms:created>
  <dcterms:modified xsi:type="dcterms:W3CDTF">2020-12-16T20:35:54Z</dcterms:modified>
</cp:coreProperties>
</file>