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</p:sldMasterIdLst>
  <p:notesMasterIdLst>
    <p:notesMasterId r:id="rId21"/>
  </p:notesMasterIdLst>
  <p:sldIdLst>
    <p:sldId id="276" r:id="rId2"/>
    <p:sldId id="257" r:id="rId3"/>
    <p:sldId id="277" r:id="rId4"/>
    <p:sldId id="287" r:id="rId5"/>
    <p:sldId id="284" r:id="rId6"/>
    <p:sldId id="266" r:id="rId7"/>
    <p:sldId id="282" r:id="rId8"/>
    <p:sldId id="267" r:id="rId9"/>
    <p:sldId id="281" r:id="rId10"/>
    <p:sldId id="268" r:id="rId11"/>
    <p:sldId id="280" r:id="rId12"/>
    <p:sldId id="269" r:id="rId13"/>
    <p:sldId id="285" r:id="rId14"/>
    <p:sldId id="270" r:id="rId15"/>
    <p:sldId id="275" r:id="rId16"/>
    <p:sldId id="272" r:id="rId17"/>
    <p:sldId id="273" r:id="rId18"/>
    <p:sldId id="274" r:id="rId19"/>
    <p:sldId id="286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77947-5A3B-44B0-8564-53BEC4F55DF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77362D09-CB5F-4042-A35B-D78B6D986788}">
      <dgm:prSet custT="1"/>
      <dgm:spPr/>
      <dgm:t>
        <a:bodyPr/>
        <a:lstStyle/>
        <a:p>
          <a:pPr algn="just"/>
          <a:r>
            <a:rPr lang="en-GB" sz="1600" dirty="0"/>
            <a:t>The c</a:t>
          </a:r>
          <a:r>
            <a:rPr lang="en-GB" sz="1600" b="0" i="0" dirty="0"/>
            <a:t>onversion rate in Group A has a total of 3.92% with 955 users, while Group B has a total  of 4.63% with 1139 users.</a:t>
          </a:r>
          <a:endParaRPr lang="en-US" sz="1600" dirty="0"/>
        </a:p>
      </dgm:t>
    </dgm:pt>
    <dgm:pt modelId="{4A754A30-1B90-4469-A18E-7209A7083341}" type="parTrans" cxnId="{CFDB886E-AA08-4BF0-B545-0AE44D819E77}">
      <dgm:prSet/>
      <dgm:spPr/>
      <dgm:t>
        <a:bodyPr/>
        <a:lstStyle/>
        <a:p>
          <a:endParaRPr lang="en-US"/>
        </a:p>
      </dgm:t>
    </dgm:pt>
    <dgm:pt modelId="{58B78D8E-4F9C-4E79-B4EF-0994F1E6678A}" type="sibTrans" cxnId="{CFDB886E-AA08-4BF0-B545-0AE44D819E77}">
      <dgm:prSet/>
      <dgm:spPr/>
      <dgm:t>
        <a:bodyPr/>
        <a:lstStyle/>
        <a:p>
          <a:endParaRPr lang="en-US"/>
        </a:p>
      </dgm:t>
    </dgm:pt>
    <dgm:pt modelId="{DC0CFAE7-AAF0-4480-ABE2-CA0719EEB5E7}">
      <dgm:prSet custT="1"/>
      <dgm:spPr/>
      <dgm:t>
        <a:bodyPr/>
        <a:lstStyle/>
        <a:p>
          <a:pPr algn="just"/>
          <a:r>
            <a:rPr lang="en-GB" sz="1600" b="0" i="0" dirty="0"/>
            <a:t>The average amount spent in Group A is $3.37, whereas the average amount spent in Group B is $3.39.</a:t>
          </a:r>
          <a:endParaRPr lang="en-US" sz="1600" dirty="0"/>
        </a:p>
      </dgm:t>
    </dgm:pt>
    <dgm:pt modelId="{443B4587-6ACD-4729-897B-2185F260422C}" type="parTrans" cxnId="{0877CD97-65B7-4ADD-8D69-74EA33957843}">
      <dgm:prSet/>
      <dgm:spPr/>
      <dgm:t>
        <a:bodyPr/>
        <a:lstStyle/>
        <a:p>
          <a:endParaRPr lang="en-US"/>
        </a:p>
      </dgm:t>
    </dgm:pt>
    <dgm:pt modelId="{3037FC71-30E3-43F4-AC5E-71ED6573B45A}" type="sibTrans" cxnId="{0877CD97-65B7-4ADD-8D69-74EA33957843}">
      <dgm:prSet/>
      <dgm:spPr/>
      <dgm:t>
        <a:bodyPr/>
        <a:lstStyle/>
        <a:p>
          <a:endParaRPr lang="en-US"/>
        </a:p>
      </dgm:t>
    </dgm:pt>
    <dgm:pt modelId="{135F8F16-A8C0-4EE3-88DB-3E02ECB7099B}" type="pres">
      <dgm:prSet presAssocID="{34177947-5A3B-44B0-8564-53BEC4F55DF5}" presName="root" presStyleCnt="0">
        <dgm:presLayoutVars>
          <dgm:dir/>
          <dgm:resizeHandles val="exact"/>
        </dgm:presLayoutVars>
      </dgm:prSet>
      <dgm:spPr/>
    </dgm:pt>
    <dgm:pt modelId="{44EDE466-68B3-415E-936B-3B7A6FB07187}" type="pres">
      <dgm:prSet presAssocID="{34177947-5A3B-44B0-8564-53BEC4F55DF5}" presName="container" presStyleCnt="0">
        <dgm:presLayoutVars>
          <dgm:dir/>
          <dgm:resizeHandles val="exact"/>
        </dgm:presLayoutVars>
      </dgm:prSet>
      <dgm:spPr/>
    </dgm:pt>
    <dgm:pt modelId="{06740546-43D2-4C91-B87C-A27CDD9A301B}" type="pres">
      <dgm:prSet presAssocID="{77362D09-CB5F-4042-A35B-D78B6D986788}" presName="compNode" presStyleCnt="0"/>
      <dgm:spPr/>
    </dgm:pt>
    <dgm:pt modelId="{F5854D00-B5A2-4E22-9DA8-76E3D3E3F5B8}" type="pres">
      <dgm:prSet presAssocID="{77362D09-CB5F-4042-A35B-D78B6D986788}" presName="iconBgRect" presStyleLbl="bgShp" presStyleIdx="0" presStyleCnt="2"/>
      <dgm:spPr/>
    </dgm:pt>
    <dgm:pt modelId="{95D4C620-58BC-4FB4-8084-3C24E65F783D}" type="pres">
      <dgm:prSet presAssocID="{77362D09-CB5F-4042-A35B-D78B6D9867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8B9DDCB-8731-4A14-89FD-8BBD2388B903}" type="pres">
      <dgm:prSet presAssocID="{77362D09-CB5F-4042-A35B-D78B6D986788}" presName="spaceRect" presStyleCnt="0"/>
      <dgm:spPr/>
    </dgm:pt>
    <dgm:pt modelId="{B8A6C3DB-1A50-41C6-90B8-8DD4E44619BF}" type="pres">
      <dgm:prSet presAssocID="{77362D09-CB5F-4042-A35B-D78B6D986788}" presName="textRect" presStyleLbl="revTx" presStyleIdx="0" presStyleCnt="2">
        <dgm:presLayoutVars>
          <dgm:chMax val="1"/>
          <dgm:chPref val="1"/>
        </dgm:presLayoutVars>
      </dgm:prSet>
      <dgm:spPr/>
    </dgm:pt>
    <dgm:pt modelId="{EBB57D9E-6E90-45F9-A448-DB98880654B4}" type="pres">
      <dgm:prSet presAssocID="{58B78D8E-4F9C-4E79-B4EF-0994F1E6678A}" presName="sibTrans" presStyleLbl="sibTrans2D1" presStyleIdx="0" presStyleCnt="0"/>
      <dgm:spPr/>
    </dgm:pt>
    <dgm:pt modelId="{FE7484D5-6A90-463E-B5D2-12CD2230FB63}" type="pres">
      <dgm:prSet presAssocID="{DC0CFAE7-AAF0-4480-ABE2-CA0719EEB5E7}" presName="compNode" presStyleCnt="0"/>
      <dgm:spPr/>
    </dgm:pt>
    <dgm:pt modelId="{2071F171-3972-45AE-93A5-EB31567DA3D3}" type="pres">
      <dgm:prSet presAssocID="{DC0CFAE7-AAF0-4480-ABE2-CA0719EEB5E7}" presName="iconBgRect" presStyleLbl="bgShp" presStyleIdx="1" presStyleCnt="2"/>
      <dgm:spPr/>
    </dgm:pt>
    <dgm:pt modelId="{068598BE-7E28-413E-8CAC-1E3FC351BB45}" type="pres">
      <dgm:prSet presAssocID="{DC0CFAE7-AAF0-4480-ABE2-CA0719EEB5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AEE5BDF-A431-4F90-836A-C1D35BD79950}" type="pres">
      <dgm:prSet presAssocID="{DC0CFAE7-AAF0-4480-ABE2-CA0719EEB5E7}" presName="spaceRect" presStyleCnt="0"/>
      <dgm:spPr/>
    </dgm:pt>
    <dgm:pt modelId="{59502A55-7D73-42C7-A4DF-FDF3FE3E8861}" type="pres">
      <dgm:prSet presAssocID="{DC0CFAE7-AAF0-4480-ABE2-CA0719EEB5E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A02322A-ED83-426D-84B7-1B197B615E49}" type="presOf" srcId="{77362D09-CB5F-4042-A35B-D78B6D986788}" destId="{B8A6C3DB-1A50-41C6-90B8-8DD4E44619BF}" srcOrd="0" destOrd="0" presId="urn:microsoft.com/office/officeart/2018/2/layout/IconCircleList"/>
    <dgm:cxn modelId="{CFDB886E-AA08-4BF0-B545-0AE44D819E77}" srcId="{34177947-5A3B-44B0-8564-53BEC4F55DF5}" destId="{77362D09-CB5F-4042-A35B-D78B6D986788}" srcOrd="0" destOrd="0" parTransId="{4A754A30-1B90-4469-A18E-7209A7083341}" sibTransId="{58B78D8E-4F9C-4E79-B4EF-0994F1E6678A}"/>
    <dgm:cxn modelId="{7CA7867B-C12C-4AF0-8F19-C3028B1861C6}" type="presOf" srcId="{DC0CFAE7-AAF0-4480-ABE2-CA0719EEB5E7}" destId="{59502A55-7D73-42C7-A4DF-FDF3FE3E8861}" srcOrd="0" destOrd="0" presId="urn:microsoft.com/office/officeart/2018/2/layout/IconCircleList"/>
    <dgm:cxn modelId="{FBBBCD7F-7D0D-4FB2-86E9-552C004AAC67}" type="presOf" srcId="{34177947-5A3B-44B0-8564-53BEC4F55DF5}" destId="{135F8F16-A8C0-4EE3-88DB-3E02ECB7099B}" srcOrd="0" destOrd="0" presId="urn:microsoft.com/office/officeart/2018/2/layout/IconCircleList"/>
    <dgm:cxn modelId="{0877CD97-65B7-4ADD-8D69-74EA33957843}" srcId="{34177947-5A3B-44B0-8564-53BEC4F55DF5}" destId="{DC0CFAE7-AAF0-4480-ABE2-CA0719EEB5E7}" srcOrd="1" destOrd="0" parTransId="{443B4587-6ACD-4729-897B-2185F260422C}" sibTransId="{3037FC71-30E3-43F4-AC5E-71ED6573B45A}"/>
    <dgm:cxn modelId="{31E1FAD1-0691-4421-A6C4-B9877B2E80F7}" type="presOf" srcId="{58B78D8E-4F9C-4E79-B4EF-0994F1E6678A}" destId="{EBB57D9E-6E90-45F9-A448-DB98880654B4}" srcOrd="0" destOrd="0" presId="urn:microsoft.com/office/officeart/2018/2/layout/IconCircleList"/>
    <dgm:cxn modelId="{138A6D61-4CF6-47A4-9306-0475507250CC}" type="presParOf" srcId="{135F8F16-A8C0-4EE3-88DB-3E02ECB7099B}" destId="{44EDE466-68B3-415E-936B-3B7A6FB07187}" srcOrd="0" destOrd="0" presId="urn:microsoft.com/office/officeart/2018/2/layout/IconCircleList"/>
    <dgm:cxn modelId="{0C9AF607-6DAA-4E49-BE9A-BD8F095ADF11}" type="presParOf" srcId="{44EDE466-68B3-415E-936B-3B7A6FB07187}" destId="{06740546-43D2-4C91-B87C-A27CDD9A301B}" srcOrd="0" destOrd="0" presId="urn:microsoft.com/office/officeart/2018/2/layout/IconCircleList"/>
    <dgm:cxn modelId="{F92686B4-0F49-4EF7-900C-B830331F8E0B}" type="presParOf" srcId="{06740546-43D2-4C91-B87C-A27CDD9A301B}" destId="{F5854D00-B5A2-4E22-9DA8-76E3D3E3F5B8}" srcOrd="0" destOrd="0" presId="urn:microsoft.com/office/officeart/2018/2/layout/IconCircleList"/>
    <dgm:cxn modelId="{2B9DC758-69BC-413A-A4C3-02ADED323F79}" type="presParOf" srcId="{06740546-43D2-4C91-B87C-A27CDD9A301B}" destId="{95D4C620-58BC-4FB4-8084-3C24E65F783D}" srcOrd="1" destOrd="0" presId="urn:microsoft.com/office/officeart/2018/2/layout/IconCircleList"/>
    <dgm:cxn modelId="{963F4386-8148-4B56-B9D8-73EB1D0BB3C2}" type="presParOf" srcId="{06740546-43D2-4C91-B87C-A27CDD9A301B}" destId="{78B9DDCB-8731-4A14-89FD-8BBD2388B903}" srcOrd="2" destOrd="0" presId="urn:microsoft.com/office/officeart/2018/2/layout/IconCircleList"/>
    <dgm:cxn modelId="{E05F4D66-6141-4FFD-BE3E-3D3EC0203BC3}" type="presParOf" srcId="{06740546-43D2-4C91-B87C-A27CDD9A301B}" destId="{B8A6C3DB-1A50-41C6-90B8-8DD4E44619BF}" srcOrd="3" destOrd="0" presId="urn:microsoft.com/office/officeart/2018/2/layout/IconCircleList"/>
    <dgm:cxn modelId="{3B2F6A6B-F2BB-4281-8743-93F1A432E049}" type="presParOf" srcId="{44EDE466-68B3-415E-936B-3B7A6FB07187}" destId="{EBB57D9E-6E90-45F9-A448-DB98880654B4}" srcOrd="1" destOrd="0" presId="urn:microsoft.com/office/officeart/2018/2/layout/IconCircleList"/>
    <dgm:cxn modelId="{4A3A99A2-A10C-4DF5-BCEF-AB2B9EE80ACE}" type="presParOf" srcId="{44EDE466-68B3-415E-936B-3B7A6FB07187}" destId="{FE7484D5-6A90-463E-B5D2-12CD2230FB63}" srcOrd="2" destOrd="0" presId="urn:microsoft.com/office/officeart/2018/2/layout/IconCircleList"/>
    <dgm:cxn modelId="{52ACF5EC-CF66-40C0-B88B-AA2F66F29924}" type="presParOf" srcId="{FE7484D5-6A90-463E-B5D2-12CD2230FB63}" destId="{2071F171-3972-45AE-93A5-EB31567DA3D3}" srcOrd="0" destOrd="0" presId="urn:microsoft.com/office/officeart/2018/2/layout/IconCircleList"/>
    <dgm:cxn modelId="{01DD922A-5831-4012-9140-9ABE223960BB}" type="presParOf" srcId="{FE7484D5-6A90-463E-B5D2-12CD2230FB63}" destId="{068598BE-7E28-413E-8CAC-1E3FC351BB45}" srcOrd="1" destOrd="0" presId="urn:microsoft.com/office/officeart/2018/2/layout/IconCircleList"/>
    <dgm:cxn modelId="{994ADF57-E343-4495-B7AB-5A0AD9FAB225}" type="presParOf" srcId="{FE7484D5-6A90-463E-B5D2-12CD2230FB63}" destId="{DAEE5BDF-A431-4F90-836A-C1D35BD79950}" srcOrd="2" destOrd="0" presId="urn:microsoft.com/office/officeart/2018/2/layout/IconCircleList"/>
    <dgm:cxn modelId="{EEF68D86-1E72-4923-A5C6-F237566BA0A7}" type="presParOf" srcId="{FE7484D5-6A90-463E-B5D2-12CD2230FB63}" destId="{59502A55-7D73-42C7-A4DF-FDF3FE3E886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1CF91B-9BC8-44FE-8B51-2DE9776CE15C}" type="doc">
      <dgm:prSet loTypeId="urn:microsoft.com/office/officeart/2016/7/layout/VerticalHollowAction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3C6C4A-D628-437F-A852-E124076CFB99}">
      <dgm:prSet custT="1"/>
      <dgm:spPr/>
      <dgm:t>
        <a:bodyPr/>
        <a:lstStyle/>
        <a:p>
          <a:r>
            <a:rPr lang="en-US" sz="1600" dirty="0"/>
            <a:t>Use</a:t>
          </a:r>
        </a:p>
      </dgm:t>
    </dgm:pt>
    <dgm:pt modelId="{06773554-7538-4310-A7F0-08D71F6D4C8E}" type="parTrans" cxnId="{777366A6-34BB-472C-908D-4E12929C5212}">
      <dgm:prSet/>
      <dgm:spPr/>
      <dgm:t>
        <a:bodyPr/>
        <a:lstStyle/>
        <a:p>
          <a:endParaRPr lang="en-US"/>
        </a:p>
      </dgm:t>
    </dgm:pt>
    <dgm:pt modelId="{E36F6A7E-70D4-41A7-B412-64B595E25074}" type="sibTrans" cxnId="{777366A6-34BB-472C-908D-4E12929C5212}">
      <dgm:prSet/>
      <dgm:spPr/>
      <dgm:t>
        <a:bodyPr/>
        <a:lstStyle/>
        <a:p>
          <a:endParaRPr lang="en-US"/>
        </a:p>
      </dgm:t>
    </dgm:pt>
    <dgm:pt modelId="{8634390F-00E7-466C-A23A-1E876158947B}">
      <dgm:prSet custT="1"/>
      <dgm:spPr/>
      <dgm:t>
        <a:bodyPr/>
        <a:lstStyle/>
        <a:p>
          <a:r>
            <a:rPr lang="en-US" sz="1600" dirty="0"/>
            <a:t>Use of </a:t>
          </a:r>
          <a:r>
            <a:rPr lang="en-US" sz="1600" dirty="0" err="1"/>
            <a:t>iphone</a:t>
          </a:r>
          <a:r>
            <a:rPr lang="en-US" sz="1600" dirty="0"/>
            <a:t> had average total spending of $75.71 in Group A.</a:t>
          </a:r>
        </a:p>
      </dgm:t>
    </dgm:pt>
    <dgm:pt modelId="{DC7D425F-01D9-4D49-A5E9-A2BFAFE3DFB6}" type="parTrans" cxnId="{0D1393F2-5E0E-431C-A40D-EC2864236207}">
      <dgm:prSet/>
      <dgm:spPr/>
      <dgm:t>
        <a:bodyPr/>
        <a:lstStyle/>
        <a:p>
          <a:endParaRPr lang="en-US"/>
        </a:p>
      </dgm:t>
    </dgm:pt>
    <dgm:pt modelId="{FA6DC0BA-84D2-4EB0-9AF9-00AE45EAA13D}" type="sibTrans" cxnId="{0D1393F2-5E0E-431C-A40D-EC2864236207}">
      <dgm:prSet/>
      <dgm:spPr/>
      <dgm:t>
        <a:bodyPr/>
        <a:lstStyle/>
        <a:p>
          <a:endParaRPr lang="en-US"/>
        </a:p>
      </dgm:t>
    </dgm:pt>
    <dgm:pt modelId="{2743C836-7AF7-4851-B6F8-1EDF0E659DD6}">
      <dgm:prSet custT="1"/>
      <dgm:spPr/>
      <dgm:t>
        <a:bodyPr/>
        <a:lstStyle/>
        <a:p>
          <a:r>
            <a:rPr lang="en-US" sz="1600" dirty="0"/>
            <a:t>Use</a:t>
          </a:r>
        </a:p>
      </dgm:t>
    </dgm:pt>
    <dgm:pt modelId="{B274783D-CFA2-4805-BC1B-8EB2BB9A56D0}" type="parTrans" cxnId="{3FDBC601-ADB2-4DC0-B1FF-149C08FD6875}">
      <dgm:prSet/>
      <dgm:spPr/>
      <dgm:t>
        <a:bodyPr/>
        <a:lstStyle/>
        <a:p>
          <a:endParaRPr lang="en-US"/>
        </a:p>
      </dgm:t>
    </dgm:pt>
    <dgm:pt modelId="{B2C8E041-EED6-4EFC-898A-BA8222A7EB34}" type="sibTrans" cxnId="{3FDBC601-ADB2-4DC0-B1FF-149C08FD6875}">
      <dgm:prSet/>
      <dgm:spPr/>
      <dgm:t>
        <a:bodyPr/>
        <a:lstStyle/>
        <a:p>
          <a:endParaRPr lang="en-US"/>
        </a:p>
      </dgm:t>
    </dgm:pt>
    <dgm:pt modelId="{6D935B5A-7E19-4FDA-ACD1-5265A4F217CE}">
      <dgm:prSet custT="1"/>
      <dgm:spPr/>
      <dgm:t>
        <a:bodyPr/>
        <a:lstStyle/>
        <a:p>
          <a:r>
            <a:rPr lang="en-US" sz="1600" dirty="0"/>
            <a:t>Use</a:t>
          </a:r>
        </a:p>
      </dgm:t>
    </dgm:pt>
    <dgm:pt modelId="{3E88440B-2137-477C-99F9-7643B75BD361}" type="parTrans" cxnId="{9DABF476-93DE-43A9-A4D3-74A25AD11043}">
      <dgm:prSet/>
      <dgm:spPr/>
      <dgm:t>
        <a:bodyPr/>
        <a:lstStyle/>
        <a:p>
          <a:endParaRPr lang="en-US"/>
        </a:p>
      </dgm:t>
    </dgm:pt>
    <dgm:pt modelId="{FCBCF7FF-FE7A-4C4A-9A91-F029B591C523}" type="sibTrans" cxnId="{9DABF476-93DE-43A9-A4D3-74A25AD11043}">
      <dgm:prSet/>
      <dgm:spPr/>
      <dgm:t>
        <a:bodyPr/>
        <a:lstStyle/>
        <a:p>
          <a:endParaRPr lang="en-US"/>
        </a:p>
      </dgm:t>
    </dgm:pt>
    <dgm:pt modelId="{7966B2F6-EB5C-4D1C-9047-7EF5BDAF7033}">
      <dgm:prSet custT="1"/>
      <dgm:spPr/>
      <dgm:t>
        <a:bodyPr/>
        <a:lstStyle/>
        <a:p>
          <a:r>
            <a:rPr lang="en-US" sz="1600" dirty="0"/>
            <a:t>Use of </a:t>
          </a:r>
          <a:r>
            <a:rPr lang="en-US" sz="1600" dirty="0" err="1"/>
            <a:t>iphone</a:t>
          </a:r>
          <a:r>
            <a:rPr lang="en-US" sz="1600" dirty="0"/>
            <a:t> had average total spending of $68.22 in Group B.</a:t>
          </a:r>
        </a:p>
      </dgm:t>
    </dgm:pt>
    <dgm:pt modelId="{0C82E055-B3DB-44AD-8AE7-AC754CC9505A}" type="parTrans" cxnId="{87F45F53-7BA2-4BB4-A626-8AF3718B3C0B}">
      <dgm:prSet/>
      <dgm:spPr/>
      <dgm:t>
        <a:bodyPr/>
        <a:lstStyle/>
        <a:p>
          <a:endParaRPr lang="en-US"/>
        </a:p>
      </dgm:t>
    </dgm:pt>
    <dgm:pt modelId="{DA99FA3E-27FA-46B8-815E-B05C21DB635E}" type="sibTrans" cxnId="{87F45F53-7BA2-4BB4-A626-8AF3718B3C0B}">
      <dgm:prSet/>
      <dgm:spPr/>
      <dgm:t>
        <a:bodyPr/>
        <a:lstStyle/>
        <a:p>
          <a:endParaRPr lang="en-US"/>
        </a:p>
      </dgm:t>
    </dgm:pt>
    <dgm:pt modelId="{5698DE40-BF78-4363-BFAF-D101DD755830}">
      <dgm:prSet custT="1"/>
      <dgm:spPr/>
      <dgm:t>
        <a:bodyPr/>
        <a:lstStyle/>
        <a:p>
          <a:r>
            <a:rPr lang="en-US" sz="1600" dirty="0"/>
            <a:t>Use</a:t>
          </a:r>
        </a:p>
      </dgm:t>
    </dgm:pt>
    <dgm:pt modelId="{70F8E2AD-98C6-4D89-BA8E-F46E7D605F3D}" type="parTrans" cxnId="{1C2827CA-13FC-41F6-A15F-1AAD5C7B8A18}">
      <dgm:prSet/>
      <dgm:spPr/>
      <dgm:t>
        <a:bodyPr/>
        <a:lstStyle/>
        <a:p>
          <a:endParaRPr lang="en-US"/>
        </a:p>
      </dgm:t>
    </dgm:pt>
    <dgm:pt modelId="{3050AD4B-88FE-4CE8-8101-CF8793CF987C}" type="sibTrans" cxnId="{1C2827CA-13FC-41F6-A15F-1AAD5C7B8A18}">
      <dgm:prSet/>
      <dgm:spPr/>
      <dgm:t>
        <a:bodyPr/>
        <a:lstStyle/>
        <a:p>
          <a:endParaRPr lang="en-US"/>
        </a:p>
      </dgm:t>
    </dgm:pt>
    <dgm:pt modelId="{F6C27D8F-CABD-4CFF-8E33-9003641B374A}">
      <dgm:prSet custT="1"/>
      <dgm:spPr/>
      <dgm:t>
        <a:bodyPr/>
        <a:lstStyle/>
        <a:p>
          <a:r>
            <a:rPr lang="en-US" sz="1600" dirty="0"/>
            <a:t>The use of Android phone had average total spending of $62.47 in Group B.</a:t>
          </a:r>
        </a:p>
      </dgm:t>
    </dgm:pt>
    <dgm:pt modelId="{77B0F81E-A902-4C95-9F25-4188099D3A7C}" type="parTrans" cxnId="{00BA2959-A1DC-4C65-AA70-D192F829D6E8}">
      <dgm:prSet/>
      <dgm:spPr/>
      <dgm:t>
        <a:bodyPr/>
        <a:lstStyle/>
        <a:p>
          <a:endParaRPr lang="en-US"/>
        </a:p>
      </dgm:t>
    </dgm:pt>
    <dgm:pt modelId="{4F527A45-25A3-4138-A9D6-38F25F33A15A}" type="sibTrans" cxnId="{00BA2959-A1DC-4C65-AA70-D192F829D6E8}">
      <dgm:prSet/>
      <dgm:spPr/>
      <dgm:t>
        <a:bodyPr/>
        <a:lstStyle/>
        <a:p>
          <a:endParaRPr lang="en-US"/>
        </a:p>
      </dgm:t>
    </dgm:pt>
    <dgm:pt modelId="{682202FC-A2F7-4591-840C-2DA8562AEE5D}">
      <dgm:prSet custT="1"/>
      <dgm:spPr/>
      <dgm:t>
        <a:bodyPr/>
        <a:lstStyle/>
        <a:p>
          <a:r>
            <a:rPr lang="en-US" sz="1600" dirty="0"/>
            <a:t>The use of Android phone had average total spending of $74.48 in Group A.</a:t>
          </a:r>
        </a:p>
      </dgm:t>
    </dgm:pt>
    <dgm:pt modelId="{B06E40D5-5AD7-4530-A9D0-43A8E93AAF4B}" type="sibTrans" cxnId="{6564E5FA-12BB-48AD-8430-66FC80EA1714}">
      <dgm:prSet/>
      <dgm:spPr/>
      <dgm:t>
        <a:bodyPr/>
        <a:lstStyle/>
        <a:p>
          <a:endParaRPr lang="en-US"/>
        </a:p>
      </dgm:t>
    </dgm:pt>
    <dgm:pt modelId="{525C1DA9-7533-4B29-80D6-F3F4A1D8E737}" type="parTrans" cxnId="{6564E5FA-12BB-48AD-8430-66FC80EA1714}">
      <dgm:prSet/>
      <dgm:spPr/>
      <dgm:t>
        <a:bodyPr/>
        <a:lstStyle/>
        <a:p>
          <a:endParaRPr lang="en-US"/>
        </a:p>
      </dgm:t>
    </dgm:pt>
    <dgm:pt modelId="{4B49FDBB-4B57-4FD9-944B-BDCBF4A75AC0}" type="pres">
      <dgm:prSet presAssocID="{951CF91B-9BC8-44FE-8B51-2DE9776CE15C}" presName="Name0" presStyleCnt="0">
        <dgm:presLayoutVars>
          <dgm:dir/>
          <dgm:animLvl val="lvl"/>
          <dgm:resizeHandles val="exact"/>
        </dgm:presLayoutVars>
      </dgm:prSet>
      <dgm:spPr/>
    </dgm:pt>
    <dgm:pt modelId="{391A7256-6D37-4060-BC61-BF70120BD925}" type="pres">
      <dgm:prSet presAssocID="{383C6C4A-D628-437F-A852-E124076CFB99}" presName="linNode" presStyleCnt="0"/>
      <dgm:spPr/>
    </dgm:pt>
    <dgm:pt modelId="{F4EC4EE6-AAC3-404A-94CC-B67AEA990A30}" type="pres">
      <dgm:prSet presAssocID="{383C6C4A-D628-437F-A852-E124076CFB99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00BB3B27-0292-4BEF-8A00-520C71221132}" type="pres">
      <dgm:prSet presAssocID="{383C6C4A-D628-437F-A852-E124076CFB99}" presName="descendantText" presStyleLbl="alignNode1" presStyleIdx="0" presStyleCnt="4">
        <dgm:presLayoutVars>
          <dgm:bulletEnabled/>
        </dgm:presLayoutVars>
      </dgm:prSet>
      <dgm:spPr/>
    </dgm:pt>
    <dgm:pt modelId="{643055FC-5EAD-46F3-9590-E346AC1B4DA4}" type="pres">
      <dgm:prSet presAssocID="{E36F6A7E-70D4-41A7-B412-64B595E25074}" presName="sp" presStyleCnt="0"/>
      <dgm:spPr/>
    </dgm:pt>
    <dgm:pt modelId="{4229D050-A9E5-42D6-A44F-0983DAF806C0}" type="pres">
      <dgm:prSet presAssocID="{2743C836-7AF7-4851-B6F8-1EDF0E659DD6}" presName="linNode" presStyleCnt="0"/>
      <dgm:spPr/>
    </dgm:pt>
    <dgm:pt modelId="{7962A4D8-2DAA-455A-BF2A-02DFE1261866}" type="pres">
      <dgm:prSet presAssocID="{2743C836-7AF7-4851-B6F8-1EDF0E659DD6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6C6ED703-575F-477F-B9ED-338A3700DFD5}" type="pres">
      <dgm:prSet presAssocID="{2743C836-7AF7-4851-B6F8-1EDF0E659DD6}" presName="descendantText" presStyleLbl="alignNode1" presStyleIdx="1" presStyleCnt="4">
        <dgm:presLayoutVars>
          <dgm:bulletEnabled/>
        </dgm:presLayoutVars>
      </dgm:prSet>
      <dgm:spPr/>
    </dgm:pt>
    <dgm:pt modelId="{921C9250-9BC8-4CB7-91EB-90C91FF17852}" type="pres">
      <dgm:prSet presAssocID="{B2C8E041-EED6-4EFC-898A-BA8222A7EB34}" presName="sp" presStyleCnt="0"/>
      <dgm:spPr/>
    </dgm:pt>
    <dgm:pt modelId="{AC454597-9DBB-4C1C-94F6-8E294631A68E}" type="pres">
      <dgm:prSet presAssocID="{6D935B5A-7E19-4FDA-ACD1-5265A4F217CE}" presName="linNode" presStyleCnt="0"/>
      <dgm:spPr/>
    </dgm:pt>
    <dgm:pt modelId="{92FA15FC-5420-4B62-9959-D1C85BD29EEE}" type="pres">
      <dgm:prSet presAssocID="{6D935B5A-7E19-4FDA-ACD1-5265A4F217CE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CD2D799E-B45A-4FB1-B0F2-F17F4AA3C4FC}" type="pres">
      <dgm:prSet presAssocID="{6D935B5A-7E19-4FDA-ACD1-5265A4F217CE}" presName="descendantText" presStyleLbl="alignNode1" presStyleIdx="2" presStyleCnt="4">
        <dgm:presLayoutVars>
          <dgm:bulletEnabled/>
        </dgm:presLayoutVars>
      </dgm:prSet>
      <dgm:spPr/>
    </dgm:pt>
    <dgm:pt modelId="{52DEA20A-5955-4AB4-BA6D-A55ED3B6F80F}" type="pres">
      <dgm:prSet presAssocID="{FCBCF7FF-FE7A-4C4A-9A91-F029B591C523}" presName="sp" presStyleCnt="0"/>
      <dgm:spPr/>
    </dgm:pt>
    <dgm:pt modelId="{334559BC-5273-4B69-B1DF-5BA33785856D}" type="pres">
      <dgm:prSet presAssocID="{5698DE40-BF78-4363-BFAF-D101DD755830}" presName="linNode" presStyleCnt="0"/>
      <dgm:spPr/>
    </dgm:pt>
    <dgm:pt modelId="{FA6268FC-71FE-4309-B6D1-62FA8862F5C2}" type="pres">
      <dgm:prSet presAssocID="{5698DE40-BF78-4363-BFAF-D101DD755830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56603756-DB18-45E4-A662-DF1C888D6649}" type="pres">
      <dgm:prSet presAssocID="{5698DE40-BF78-4363-BFAF-D101DD755830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3FDBC601-ADB2-4DC0-B1FF-149C08FD6875}" srcId="{951CF91B-9BC8-44FE-8B51-2DE9776CE15C}" destId="{2743C836-7AF7-4851-B6F8-1EDF0E659DD6}" srcOrd="1" destOrd="0" parTransId="{B274783D-CFA2-4805-BC1B-8EB2BB9A56D0}" sibTransId="{B2C8E041-EED6-4EFC-898A-BA8222A7EB34}"/>
    <dgm:cxn modelId="{642C6132-7E66-4F68-BCEC-5F9CC476B08C}" type="presOf" srcId="{F6C27D8F-CABD-4CFF-8E33-9003641B374A}" destId="{56603756-DB18-45E4-A662-DF1C888D6649}" srcOrd="0" destOrd="0" presId="urn:microsoft.com/office/officeart/2016/7/layout/VerticalHollowActionList"/>
    <dgm:cxn modelId="{8642115B-B476-43CB-BABF-F4EDABE91C60}" type="presOf" srcId="{6D935B5A-7E19-4FDA-ACD1-5265A4F217CE}" destId="{92FA15FC-5420-4B62-9959-D1C85BD29EEE}" srcOrd="0" destOrd="0" presId="urn:microsoft.com/office/officeart/2016/7/layout/VerticalHollowActionList"/>
    <dgm:cxn modelId="{1452DF62-0345-48A1-9EDE-531473F2D27E}" type="presOf" srcId="{682202FC-A2F7-4591-840C-2DA8562AEE5D}" destId="{6C6ED703-575F-477F-B9ED-338A3700DFD5}" srcOrd="0" destOrd="0" presId="urn:microsoft.com/office/officeart/2016/7/layout/VerticalHollowActionList"/>
    <dgm:cxn modelId="{87F45F53-7BA2-4BB4-A626-8AF3718B3C0B}" srcId="{6D935B5A-7E19-4FDA-ACD1-5265A4F217CE}" destId="{7966B2F6-EB5C-4D1C-9047-7EF5BDAF7033}" srcOrd="0" destOrd="0" parTransId="{0C82E055-B3DB-44AD-8AE7-AC754CC9505A}" sibTransId="{DA99FA3E-27FA-46B8-815E-B05C21DB635E}"/>
    <dgm:cxn modelId="{9DABF476-93DE-43A9-A4D3-74A25AD11043}" srcId="{951CF91B-9BC8-44FE-8B51-2DE9776CE15C}" destId="{6D935B5A-7E19-4FDA-ACD1-5265A4F217CE}" srcOrd="2" destOrd="0" parTransId="{3E88440B-2137-477C-99F9-7643B75BD361}" sibTransId="{FCBCF7FF-FE7A-4C4A-9A91-F029B591C523}"/>
    <dgm:cxn modelId="{00BA2959-A1DC-4C65-AA70-D192F829D6E8}" srcId="{5698DE40-BF78-4363-BFAF-D101DD755830}" destId="{F6C27D8F-CABD-4CFF-8E33-9003641B374A}" srcOrd="0" destOrd="0" parTransId="{77B0F81E-A902-4C95-9F25-4188099D3A7C}" sibTransId="{4F527A45-25A3-4138-A9D6-38F25F33A15A}"/>
    <dgm:cxn modelId="{777366A6-34BB-472C-908D-4E12929C5212}" srcId="{951CF91B-9BC8-44FE-8B51-2DE9776CE15C}" destId="{383C6C4A-D628-437F-A852-E124076CFB99}" srcOrd="0" destOrd="0" parTransId="{06773554-7538-4310-A7F0-08D71F6D4C8E}" sibTransId="{E36F6A7E-70D4-41A7-B412-64B595E25074}"/>
    <dgm:cxn modelId="{BDB6D1AC-1BC1-4554-AA36-B6CEC89182F8}" type="presOf" srcId="{5698DE40-BF78-4363-BFAF-D101DD755830}" destId="{FA6268FC-71FE-4309-B6D1-62FA8862F5C2}" srcOrd="0" destOrd="0" presId="urn:microsoft.com/office/officeart/2016/7/layout/VerticalHollowActionList"/>
    <dgm:cxn modelId="{6F9BEBBF-EA1B-4FCF-8D0B-95B347557D58}" type="presOf" srcId="{8634390F-00E7-466C-A23A-1E876158947B}" destId="{00BB3B27-0292-4BEF-8A00-520C71221132}" srcOrd="0" destOrd="0" presId="urn:microsoft.com/office/officeart/2016/7/layout/VerticalHollowActionList"/>
    <dgm:cxn modelId="{1C2827CA-13FC-41F6-A15F-1AAD5C7B8A18}" srcId="{951CF91B-9BC8-44FE-8B51-2DE9776CE15C}" destId="{5698DE40-BF78-4363-BFAF-D101DD755830}" srcOrd="3" destOrd="0" parTransId="{70F8E2AD-98C6-4D89-BA8E-F46E7D605F3D}" sibTransId="{3050AD4B-88FE-4CE8-8101-CF8793CF987C}"/>
    <dgm:cxn modelId="{04DD4ACA-8905-4618-BA53-8FADAF3C4831}" type="presOf" srcId="{951CF91B-9BC8-44FE-8B51-2DE9776CE15C}" destId="{4B49FDBB-4B57-4FD9-944B-BDCBF4A75AC0}" srcOrd="0" destOrd="0" presId="urn:microsoft.com/office/officeart/2016/7/layout/VerticalHollowActionList"/>
    <dgm:cxn modelId="{48DFC8D7-F676-4177-9279-1D39E290D444}" type="presOf" srcId="{2743C836-7AF7-4851-B6F8-1EDF0E659DD6}" destId="{7962A4D8-2DAA-455A-BF2A-02DFE1261866}" srcOrd="0" destOrd="0" presId="urn:microsoft.com/office/officeart/2016/7/layout/VerticalHollowActionList"/>
    <dgm:cxn modelId="{08F18CE0-B386-4DD0-AEFB-A77841415469}" type="presOf" srcId="{383C6C4A-D628-437F-A852-E124076CFB99}" destId="{F4EC4EE6-AAC3-404A-94CC-B67AEA990A30}" srcOrd="0" destOrd="0" presId="urn:microsoft.com/office/officeart/2016/7/layout/VerticalHollowActionList"/>
    <dgm:cxn modelId="{391146E4-83C2-497F-B7EC-98D1FE58D9A9}" type="presOf" srcId="{7966B2F6-EB5C-4D1C-9047-7EF5BDAF7033}" destId="{CD2D799E-B45A-4FB1-B0F2-F17F4AA3C4FC}" srcOrd="0" destOrd="0" presId="urn:microsoft.com/office/officeart/2016/7/layout/VerticalHollowActionList"/>
    <dgm:cxn modelId="{0D1393F2-5E0E-431C-A40D-EC2864236207}" srcId="{383C6C4A-D628-437F-A852-E124076CFB99}" destId="{8634390F-00E7-466C-A23A-1E876158947B}" srcOrd="0" destOrd="0" parTransId="{DC7D425F-01D9-4D49-A5E9-A2BFAFE3DFB6}" sibTransId="{FA6DC0BA-84D2-4EB0-9AF9-00AE45EAA13D}"/>
    <dgm:cxn modelId="{6564E5FA-12BB-48AD-8430-66FC80EA1714}" srcId="{2743C836-7AF7-4851-B6F8-1EDF0E659DD6}" destId="{682202FC-A2F7-4591-840C-2DA8562AEE5D}" srcOrd="0" destOrd="0" parTransId="{525C1DA9-7533-4B29-80D6-F3F4A1D8E737}" sibTransId="{B06E40D5-5AD7-4530-A9D0-43A8E93AAF4B}"/>
    <dgm:cxn modelId="{8DD38E7D-F04E-4DEF-A4AF-939CFA8FFEC7}" type="presParOf" srcId="{4B49FDBB-4B57-4FD9-944B-BDCBF4A75AC0}" destId="{391A7256-6D37-4060-BC61-BF70120BD925}" srcOrd="0" destOrd="0" presId="urn:microsoft.com/office/officeart/2016/7/layout/VerticalHollowActionList"/>
    <dgm:cxn modelId="{44A26868-7AB2-4B29-B01F-9C2DFC577C89}" type="presParOf" srcId="{391A7256-6D37-4060-BC61-BF70120BD925}" destId="{F4EC4EE6-AAC3-404A-94CC-B67AEA990A30}" srcOrd="0" destOrd="0" presId="urn:microsoft.com/office/officeart/2016/7/layout/VerticalHollowActionList"/>
    <dgm:cxn modelId="{FDA91D4B-CA83-4E76-8642-319C57EF1ECE}" type="presParOf" srcId="{391A7256-6D37-4060-BC61-BF70120BD925}" destId="{00BB3B27-0292-4BEF-8A00-520C71221132}" srcOrd="1" destOrd="0" presId="urn:microsoft.com/office/officeart/2016/7/layout/VerticalHollowActionList"/>
    <dgm:cxn modelId="{023157A6-3147-4C1C-AED9-8978CC8429F2}" type="presParOf" srcId="{4B49FDBB-4B57-4FD9-944B-BDCBF4A75AC0}" destId="{643055FC-5EAD-46F3-9590-E346AC1B4DA4}" srcOrd="1" destOrd="0" presId="urn:microsoft.com/office/officeart/2016/7/layout/VerticalHollowActionList"/>
    <dgm:cxn modelId="{802C6F0D-40B8-47C7-8A62-6DE4C2A54638}" type="presParOf" srcId="{4B49FDBB-4B57-4FD9-944B-BDCBF4A75AC0}" destId="{4229D050-A9E5-42D6-A44F-0983DAF806C0}" srcOrd="2" destOrd="0" presId="urn:microsoft.com/office/officeart/2016/7/layout/VerticalHollowActionList"/>
    <dgm:cxn modelId="{90AC25D7-D8FC-478B-86BF-AF626B8708CB}" type="presParOf" srcId="{4229D050-A9E5-42D6-A44F-0983DAF806C0}" destId="{7962A4D8-2DAA-455A-BF2A-02DFE1261866}" srcOrd="0" destOrd="0" presId="urn:microsoft.com/office/officeart/2016/7/layout/VerticalHollowActionList"/>
    <dgm:cxn modelId="{3753BCBB-0105-4BBC-A455-2CE79F112A27}" type="presParOf" srcId="{4229D050-A9E5-42D6-A44F-0983DAF806C0}" destId="{6C6ED703-575F-477F-B9ED-338A3700DFD5}" srcOrd="1" destOrd="0" presId="urn:microsoft.com/office/officeart/2016/7/layout/VerticalHollowActionList"/>
    <dgm:cxn modelId="{15219B3D-CC60-41B8-9786-31E7FADBCE7B}" type="presParOf" srcId="{4B49FDBB-4B57-4FD9-944B-BDCBF4A75AC0}" destId="{921C9250-9BC8-4CB7-91EB-90C91FF17852}" srcOrd="3" destOrd="0" presId="urn:microsoft.com/office/officeart/2016/7/layout/VerticalHollowActionList"/>
    <dgm:cxn modelId="{FCE68F4E-014C-45B5-B4F5-98942D3B14D9}" type="presParOf" srcId="{4B49FDBB-4B57-4FD9-944B-BDCBF4A75AC0}" destId="{AC454597-9DBB-4C1C-94F6-8E294631A68E}" srcOrd="4" destOrd="0" presId="urn:microsoft.com/office/officeart/2016/7/layout/VerticalHollowActionList"/>
    <dgm:cxn modelId="{A1544BA8-ADDE-496A-BC4F-3DB520680823}" type="presParOf" srcId="{AC454597-9DBB-4C1C-94F6-8E294631A68E}" destId="{92FA15FC-5420-4B62-9959-D1C85BD29EEE}" srcOrd="0" destOrd="0" presId="urn:microsoft.com/office/officeart/2016/7/layout/VerticalHollowActionList"/>
    <dgm:cxn modelId="{DBEF6B7C-B9C7-40C9-8FBE-8316468E827B}" type="presParOf" srcId="{AC454597-9DBB-4C1C-94F6-8E294631A68E}" destId="{CD2D799E-B45A-4FB1-B0F2-F17F4AA3C4FC}" srcOrd="1" destOrd="0" presId="urn:microsoft.com/office/officeart/2016/7/layout/VerticalHollowActionList"/>
    <dgm:cxn modelId="{D07968C9-ADFE-4228-8D07-85824D18CD05}" type="presParOf" srcId="{4B49FDBB-4B57-4FD9-944B-BDCBF4A75AC0}" destId="{52DEA20A-5955-4AB4-BA6D-A55ED3B6F80F}" srcOrd="5" destOrd="0" presId="urn:microsoft.com/office/officeart/2016/7/layout/VerticalHollowActionList"/>
    <dgm:cxn modelId="{329DBA5D-7F16-4C13-ADDF-4FDD5B5A408E}" type="presParOf" srcId="{4B49FDBB-4B57-4FD9-944B-BDCBF4A75AC0}" destId="{334559BC-5273-4B69-B1DF-5BA33785856D}" srcOrd="6" destOrd="0" presId="urn:microsoft.com/office/officeart/2016/7/layout/VerticalHollowActionList"/>
    <dgm:cxn modelId="{B731B0BE-E0F6-4BA3-B80D-CE29C67621F6}" type="presParOf" srcId="{334559BC-5273-4B69-B1DF-5BA33785856D}" destId="{FA6268FC-71FE-4309-B6D1-62FA8862F5C2}" srcOrd="0" destOrd="0" presId="urn:microsoft.com/office/officeart/2016/7/layout/VerticalHollowActionList"/>
    <dgm:cxn modelId="{E2435A78-C998-443C-A864-8DC55C67334E}" type="presParOf" srcId="{334559BC-5273-4B69-B1DF-5BA33785856D}" destId="{56603756-DB18-45E4-A662-DF1C888D664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54D00-B5A2-4E22-9DA8-76E3D3E3F5B8}">
      <dsp:nvSpPr>
        <dsp:cNvPr id="0" name=""/>
        <dsp:cNvSpPr/>
      </dsp:nvSpPr>
      <dsp:spPr>
        <a:xfrm>
          <a:off x="296512" y="936533"/>
          <a:ext cx="1188185" cy="11881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4C620-58BC-4FB4-8084-3C24E65F783D}">
      <dsp:nvSpPr>
        <dsp:cNvPr id="0" name=""/>
        <dsp:cNvSpPr/>
      </dsp:nvSpPr>
      <dsp:spPr>
        <a:xfrm>
          <a:off x="546031" y="1186052"/>
          <a:ext cx="689147" cy="6891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6C3DB-1A50-41C6-90B8-8DD4E44619BF}">
      <dsp:nvSpPr>
        <dsp:cNvPr id="0" name=""/>
        <dsp:cNvSpPr/>
      </dsp:nvSpPr>
      <dsp:spPr>
        <a:xfrm>
          <a:off x="1739309" y="936533"/>
          <a:ext cx="2800722" cy="118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c</a:t>
          </a:r>
          <a:r>
            <a:rPr lang="en-GB" sz="1600" b="0" i="0" kern="1200" dirty="0"/>
            <a:t>onversion rate in Group A has a total of 3.92% with 955 users, while Group B has a total  of 4.63% with 1139 users.</a:t>
          </a:r>
          <a:endParaRPr lang="en-US" sz="1600" kern="1200" dirty="0"/>
        </a:p>
      </dsp:txBody>
      <dsp:txXfrm>
        <a:off x="1739309" y="936533"/>
        <a:ext cx="2800722" cy="1188185"/>
      </dsp:txXfrm>
    </dsp:sp>
    <dsp:sp modelId="{2071F171-3972-45AE-93A5-EB31567DA3D3}">
      <dsp:nvSpPr>
        <dsp:cNvPr id="0" name=""/>
        <dsp:cNvSpPr/>
      </dsp:nvSpPr>
      <dsp:spPr>
        <a:xfrm>
          <a:off x="5028036" y="936533"/>
          <a:ext cx="1188185" cy="118818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598BE-7E28-413E-8CAC-1E3FC351BB45}">
      <dsp:nvSpPr>
        <dsp:cNvPr id="0" name=""/>
        <dsp:cNvSpPr/>
      </dsp:nvSpPr>
      <dsp:spPr>
        <a:xfrm>
          <a:off x="5277555" y="1186052"/>
          <a:ext cx="689147" cy="6891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02A55-7D73-42C7-A4DF-FDF3FE3E8861}">
      <dsp:nvSpPr>
        <dsp:cNvPr id="0" name=""/>
        <dsp:cNvSpPr/>
      </dsp:nvSpPr>
      <dsp:spPr>
        <a:xfrm>
          <a:off x="6470833" y="936533"/>
          <a:ext cx="2800722" cy="118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The average amount spent in Group A is $3.37, whereas the average amount spent in Group B is $3.39.</a:t>
          </a:r>
          <a:endParaRPr lang="en-US" sz="1600" kern="1200" dirty="0"/>
        </a:p>
      </dsp:txBody>
      <dsp:txXfrm>
        <a:off x="6470833" y="936533"/>
        <a:ext cx="2800722" cy="1188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B3B27-0292-4BEF-8A00-520C71221132}">
      <dsp:nvSpPr>
        <dsp:cNvPr id="0" name=""/>
        <dsp:cNvSpPr/>
      </dsp:nvSpPr>
      <dsp:spPr>
        <a:xfrm>
          <a:off x="2009029" y="1805"/>
          <a:ext cx="8036117" cy="9351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5923" tIns="237530" rIns="155923" bIns="2375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of </a:t>
          </a:r>
          <a:r>
            <a:rPr lang="en-US" sz="1600" kern="1200" dirty="0" err="1"/>
            <a:t>iphone</a:t>
          </a:r>
          <a:r>
            <a:rPr lang="en-US" sz="1600" kern="1200" dirty="0"/>
            <a:t> had average total spending of $75.71 in Group A.</a:t>
          </a:r>
        </a:p>
      </dsp:txBody>
      <dsp:txXfrm>
        <a:off x="2009029" y="1805"/>
        <a:ext cx="8036117" cy="935156"/>
      </dsp:txXfrm>
    </dsp:sp>
    <dsp:sp modelId="{F4EC4EE6-AAC3-404A-94CC-B67AEA990A30}">
      <dsp:nvSpPr>
        <dsp:cNvPr id="0" name=""/>
        <dsp:cNvSpPr/>
      </dsp:nvSpPr>
      <dsp:spPr>
        <a:xfrm>
          <a:off x="0" y="1805"/>
          <a:ext cx="2009029" cy="9351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311" tIns="92373" rIns="106311" bIns="9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</a:t>
          </a:r>
        </a:p>
      </dsp:txBody>
      <dsp:txXfrm>
        <a:off x="0" y="1805"/>
        <a:ext cx="2009029" cy="935156"/>
      </dsp:txXfrm>
    </dsp:sp>
    <dsp:sp modelId="{6C6ED703-575F-477F-B9ED-338A3700DFD5}">
      <dsp:nvSpPr>
        <dsp:cNvPr id="0" name=""/>
        <dsp:cNvSpPr/>
      </dsp:nvSpPr>
      <dsp:spPr>
        <a:xfrm>
          <a:off x="2009029" y="993071"/>
          <a:ext cx="8036117" cy="935156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5923" tIns="237530" rIns="155923" bIns="2375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use of Android phone had average total spending of $74.48 in Group A.</a:t>
          </a:r>
        </a:p>
      </dsp:txBody>
      <dsp:txXfrm>
        <a:off x="2009029" y="993071"/>
        <a:ext cx="8036117" cy="935156"/>
      </dsp:txXfrm>
    </dsp:sp>
    <dsp:sp modelId="{7962A4D8-2DAA-455A-BF2A-02DFE1261866}">
      <dsp:nvSpPr>
        <dsp:cNvPr id="0" name=""/>
        <dsp:cNvSpPr/>
      </dsp:nvSpPr>
      <dsp:spPr>
        <a:xfrm>
          <a:off x="0" y="993071"/>
          <a:ext cx="2009029" cy="9351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311" tIns="92373" rIns="106311" bIns="9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</a:t>
          </a:r>
        </a:p>
      </dsp:txBody>
      <dsp:txXfrm>
        <a:off x="0" y="993071"/>
        <a:ext cx="2009029" cy="935156"/>
      </dsp:txXfrm>
    </dsp:sp>
    <dsp:sp modelId="{CD2D799E-B45A-4FB1-B0F2-F17F4AA3C4FC}">
      <dsp:nvSpPr>
        <dsp:cNvPr id="0" name=""/>
        <dsp:cNvSpPr/>
      </dsp:nvSpPr>
      <dsp:spPr>
        <a:xfrm>
          <a:off x="2009029" y="1984337"/>
          <a:ext cx="8036117" cy="935156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5923" tIns="237530" rIns="155923" bIns="2375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of </a:t>
          </a:r>
          <a:r>
            <a:rPr lang="en-US" sz="1600" kern="1200" dirty="0" err="1"/>
            <a:t>iphone</a:t>
          </a:r>
          <a:r>
            <a:rPr lang="en-US" sz="1600" kern="1200" dirty="0"/>
            <a:t> had average total spending of $68.22 in Group B.</a:t>
          </a:r>
        </a:p>
      </dsp:txBody>
      <dsp:txXfrm>
        <a:off x="2009029" y="1984337"/>
        <a:ext cx="8036117" cy="935156"/>
      </dsp:txXfrm>
    </dsp:sp>
    <dsp:sp modelId="{92FA15FC-5420-4B62-9959-D1C85BD29EEE}">
      <dsp:nvSpPr>
        <dsp:cNvPr id="0" name=""/>
        <dsp:cNvSpPr/>
      </dsp:nvSpPr>
      <dsp:spPr>
        <a:xfrm>
          <a:off x="0" y="1984337"/>
          <a:ext cx="2009029" cy="9351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311" tIns="92373" rIns="106311" bIns="9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</a:t>
          </a:r>
        </a:p>
      </dsp:txBody>
      <dsp:txXfrm>
        <a:off x="0" y="1984337"/>
        <a:ext cx="2009029" cy="935156"/>
      </dsp:txXfrm>
    </dsp:sp>
    <dsp:sp modelId="{56603756-DB18-45E4-A662-DF1C888D6649}">
      <dsp:nvSpPr>
        <dsp:cNvPr id="0" name=""/>
        <dsp:cNvSpPr/>
      </dsp:nvSpPr>
      <dsp:spPr>
        <a:xfrm>
          <a:off x="2009029" y="2975603"/>
          <a:ext cx="8036117" cy="935156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5923" tIns="237530" rIns="155923" bIns="2375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use of Android phone had average total spending of $62.47 in Group B.</a:t>
          </a:r>
        </a:p>
      </dsp:txBody>
      <dsp:txXfrm>
        <a:off x="2009029" y="2975603"/>
        <a:ext cx="8036117" cy="935156"/>
      </dsp:txXfrm>
    </dsp:sp>
    <dsp:sp modelId="{FA6268FC-71FE-4309-B6D1-62FA8862F5C2}">
      <dsp:nvSpPr>
        <dsp:cNvPr id="0" name=""/>
        <dsp:cNvSpPr/>
      </dsp:nvSpPr>
      <dsp:spPr>
        <a:xfrm>
          <a:off x="0" y="2975603"/>
          <a:ext cx="2009029" cy="9351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311" tIns="92373" rIns="106311" bIns="923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</a:t>
          </a:r>
        </a:p>
      </dsp:txBody>
      <dsp:txXfrm>
        <a:off x="0" y="2975603"/>
        <a:ext cx="2009029" cy="93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598C6-5386-42DE-A6AC-120F9FCD1E3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29965-AF06-4AA5-8A6B-823252A2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2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0CE3-B1B3-5202-A337-73A8863B9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9EDC6-0146-E3F4-9BF5-066E1C537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1D7F4-E2C3-CEC5-4B84-2118B398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0B5-5926-4569-BD78-CD4268242235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A953-E334-4022-3F38-BF88C02F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88B4-12F4-8F87-1405-69DC6668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E857-6594-4EC3-B0D5-F662616E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F9A1-0A09-4F6F-4095-1C56D3C4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4C4DA-981C-1384-EA88-551BED263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C49ED-A38E-47ED-FC3E-9D2A44AD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C4ED-61EF-48BA-9A40-B699EC6E4AF7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1C6E-4ACA-8E4F-3CA4-8F323B50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B59BD-ABF6-F797-DB80-AF37C318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E857-6594-4EC3-B0D5-F662616E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6580D-32DC-F36F-B765-285EDA644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E8F19-5CCF-B8EA-A26A-BFBA45223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9AC8-AB2A-BE0D-D77C-D28B9B5A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B9F2-D794-4783-9DCB-B99E51E64663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B592-5837-CC22-6840-4CFE128E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0893-5DEA-4B63-E659-0FF3621F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E857-6594-4EC3-B0D5-F662616E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3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BD30-FD38-3AC3-F00A-30D3F1EF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32CF-6149-33C1-2669-2018A9994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52958-A968-34C9-C43E-AC8F0E60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66EF-FB0B-4EC3-BA6B-2D54B9C14769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0BDBE-D4F2-D304-7639-961E1EBD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49DE-D0B7-5B44-4FBA-9DDC1C2A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E857-6594-4EC3-B0D5-F662616E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4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AD13-936C-F55E-0310-EA3A4E08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69138-83CD-C478-86CE-7DA45E045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7F442-73CF-F5C8-9BA2-4DDA49B9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D6EE-35DC-42CE-B22A-BFDCEC36B0F8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5446-72EC-7D74-8D88-363C61A1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1D7C-F4D8-A299-64D7-8B8157CD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E857-6594-4EC3-B0D5-F662616E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9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1C0D-E5FB-6D43-EC48-FA720C31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9AA1-2139-E5E6-C8AC-43E2D9AE7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596B5-AD25-DAFE-EF9C-26A56D339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03B5-991C-F266-9144-CBF9C681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4066-32C5-4B7F-A267-34E266290ACF}" type="datetime1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B5315-E317-76BA-FE36-20046AF7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AC32C-0E0B-2361-D004-6D5FC3C1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E857-6594-4EC3-B0D5-F662616E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8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D56F-6748-BE0A-8444-AA024505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0098A-A4F8-FB1C-6F77-76F235E4A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2D5F-36D6-2CA5-7A45-E89CBFA2D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1BA7E-0A2A-C80F-AC11-F8C92FBB4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FEB9C-2B72-092A-FD7E-52B89AB1F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E7728-CE13-7FF4-1511-F6B297A4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603A-775A-4771-8F04-BC4733A74902}" type="datetime1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93301-82C8-F700-BB0E-15862F4E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3AD4D-44D2-D5FC-DE62-43D0FDA8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E857-6594-4EC3-B0D5-F662616E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2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05F0-BE20-6B75-4871-3339DEF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6F23B-8EE6-FDDE-061E-3457715E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EEC3F-AD84-4ED3-8DB1-F5C1773CFE8D}" type="datetime1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7839E-E0EC-D6C3-9576-D1E96712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A8E00-83AB-16B1-7ED6-50288DAD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E857-6594-4EC3-B0D5-F662616E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36CE1-E24E-B370-421A-094F2143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6C9F-82D8-4842-94BE-8C677EE1E3BE}" type="datetime1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1382C-B628-6D4D-6E36-84934C17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D477-8737-95FC-D3B7-D2F74C42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E857-6594-4EC3-B0D5-F662616E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1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DF69-A4EC-0A26-FC17-E283F053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F7F7-EC71-5191-5662-21701F86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4EC5D-5ECB-9D6D-E317-43F11CF26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CA0B9-9C67-F1A2-62E1-E21AD563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E144-3BF7-45CF-A686-2E703D62990B}" type="datetime1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C1578-936A-B016-07C2-9F884CDD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324BC-5343-7A49-4BDF-4A940654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E857-6594-4EC3-B0D5-F662616E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487D-C6D0-BC24-25F5-B94486F7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7DBD4-3B57-A1D9-1EC2-5D9E5EF71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9A9C-5B68-C3AE-A5F6-025DCE1D1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6D929-3342-57D1-481D-5ABBEDC6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350-998F-4996-82B8-D77BFB720C84}" type="datetime1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7E88C-EDE2-D8D1-0340-83CC5085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B7FB4-AC4C-6F4F-5EF8-C72A8A19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E857-6594-4EC3-B0D5-F662616E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3EC24DEE-E6E2-0873-A3D8-5879AE156E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7117210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425" imgH="425" progId="TCLayout.ActiveDocument.1">
                  <p:embed/>
                </p:oleObj>
              </mc:Choice>
              <mc:Fallback>
                <p:oleObj name="think-cell Folie" r:id="rId14" imgW="425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8FA4F-EEF5-DE9A-E0FB-EA7DB8C9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34888-BE89-F1A9-C0CF-81056822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EDED-1678-F1A1-2607-12C34AA7A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59C8D-F3E9-49E9-9843-BFE0FBDD7A87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2879-FFAC-D149-3EFF-99C6ECB57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AE87-CDF6-64E9-AEB2-48E685DF1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E857-6594-4EC3-B0D5-F662616E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4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3.jpe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16.png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17.jpeg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8.jpeg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6.bin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emf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9.bin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emf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5A1BAF62-3393-75F6-EB9E-EAB1FCBB3B5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94217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5" progId="TCLayout.ActiveDocument.1">
                  <p:embed/>
                </p:oleObj>
              </mc:Choice>
              <mc:Fallback>
                <p:oleObj name="think-cell Folie" r:id="rId3" imgW="425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03F89852-4C74-3818-4761-9962C5F51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774" y="1870650"/>
            <a:ext cx="4780626" cy="663869"/>
          </a:xfrm>
        </p:spPr>
        <p:txBody>
          <a:bodyPr>
            <a:normAutofit/>
          </a:bodyPr>
          <a:lstStyle/>
          <a:p>
            <a:pPr algn="l"/>
            <a:r>
              <a:rPr lang="en-GB" b="1" dirty="0"/>
              <a:t>Food and Drinks Product Category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5033E-C7C2-777E-E7D2-28F3331F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39232" y="6356350"/>
            <a:ext cx="1290413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73AC0B5-5926-4569-BD78-CD4268242235}" type="datetime1">
              <a:rPr lang="en-US" smtClean="0"/>
              <a:pPr algn="r">
                <a:spcAft>
                  <a:spcPts val="600"/>
                </a:spcAft>
              </a:pPr>
              <a:t>1/27/2024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0E92B-1EA5-9F6C-A071-AFE727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0529" y="6356350"/>
            <a:ext cx="105498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C9BDE857-6594-4EC3-B0D5-F662616E4ECB}" type="slidenum">
              <a:rPr lang="en-US" smtClean="0"/>
              <a:pPr algn="l"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7" name="Picture 6" descr="Stacked white boxes">
            <a:extLst>
              <a:ext uri="{FF2B5EF4-FFF2-40B4-BE49-F238E27FC236}">
                <a16:creationId xmlns:a16="http://schemas.microsoft.com/office/drawing/2014/main" id="{40E6571F-8210-F9B6-3164-F062C30B2B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53" r="29547"/>
          <a:stretch/>
        </p:blipFill>
        <p:spPr>
          <a:xfrm>
            <a:off x="5867399" y="2024376"/>
            <a:ext cx="4602811" cy="409812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4" name="Title 9">
            <a:extLst>
              <a:ext uri="{FF2B5EF4-FFF2-40B4-BE49-F238E27FC236}">
                <a16:creationId xmlns:a16="http://schemas.microsoft.com/office/drawing/2014/main" id="{B5DD7D15-C581-E97F-F749-4BCFDABEA3F2}"/>
              </a:ext>
            </a:extLst>
          </p:cNvPr>
          <p:cNvSpPr txBox="1">
            <a:spLocks/>
          </p:cNvSpPr>
          <p:nvPr/>
        </p:nvSpPr>
        <p:spPr>
          <a:xfrm>
            <a:off x="1086774" y="885482"/>
            <a:ext cx="10176151" cy="663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err="1">
                <a:solidFill>
                  <a:schemeClr val="accent1"/>
                </a:solidFill>
                <a:latin typeface="+mn-lt"/>
              </a:rPr>
              <a:t>Globox</a:t>
            </a:r>
            <a:r>
              <a:rPr lang="en-US" sz="3200" b="1" dirty="0">
                <a:solidFill>
                  <a:schemeClr val="accent1"/>
                </a:solidFill>
                <a:latin typeface="+mn-lt"/>
              </a:rPr>
              <a:t> Project</a:t>
            </a:r>
            <a:endParaRPr lang="en-US" sz="3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74B87CD3-E102-5BD0-0675-CA85A369DAB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27652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5" progId="TCLayout.ActiveDocument.1">
                  <p:embed/>
                </p:oleObj>
              </mc:Choice>
              <mc:Fallback>
                <p:oleObj name="think-cell Folie" r:id="rId3" imgW="425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48BF371-5F36-CD9A-EAD4-2DD5A9F11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774" y="1732053"/>
            <a:ext cx="9106893" cy="584775"/>
          </a:xfrm>
        </p:spPr>
        <p:txBody>
          <a:bodyPr vert="horz" anchor="ctr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GB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analysis </a:t>
            </a:r>
            <a:r>
              <a:rPr lang="en-GB" sz="18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indicate that</a:t>
            </a:r>
            <a:r>
              <a:rPr lang="en-GB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the use of </a:t>
            </a:r>
            <a:r>
              <a:rPr lang="en-GB" sz="1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iphone</a:t>
            </a:r>
            <a:r>
              <a:rPr lang="en-GB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had the highest average total spending </a:t>
            </a:r>
            <a:r>
              <a:rPr lang="en-GB" sz="18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GB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$75.71 in Group A</a:t>
            </a:r>
            <a:endParaRPr lang="en-US" sz="1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629D1-526F-541E-6F06-1C3F24629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/>
            <a:r>
              <a:rPr lang="en-GB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7669-8D7A-93CF-FD31-F755B168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352651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2E8EBB0-7981-4560-8AA7-B23D9987872D}" type="datetime1">
              <a:rPr lang="en-US" smtClean="0"/>
              <a:pPr>
                <a:spcAft>
                  <a:spcPts val="600"/>
                </a:spcAft>
              </a:pPr>
              <a:t>1/27/2024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BF9D-85C5-3034-FBD0-9F594150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BDE857-6594-4EC3-B0D5-F662616E4EC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9" name="Picture 8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426EC546-6863-8936-6620-6DA9E3FAF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556" y="2649772"/>
            <a:ext cx="8454888" cy="2676939"/>
          </a:xfrm>
          <a:prstGeom prst="rect">
            <a:avLst/>
          </a:prstGeom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2D58BA45-6F91-F8BD-2DE5-ACAAC4F7696F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</a:rPr>
              <a:t>User’s device</a:t>
            </a:r>
            <a:endParaRPr lang="en-US" sz="3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7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7560E857-2E4A-0A97-C9C0-3390003E1AA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05570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5" progId="TCLayout.ActiveDocument.1">
                  <p:embed/>
                </p:oleObj>
              </mc:Choice>
              <mc:Fallback>
                <p:oleObj name="think-cell Folie" r:id="rId3" imgW="425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88F4E-B0EC-E53A-EAA5-A5693880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4" y="2046136"/>
            <a:ext cx="4253947" cy="4049864"/>
          </a:xfrm>
        </p:spPr>
        <p:txBody>
          <a:bodyPr anchor="t">
            <a:noAutofit/>
          </a:bodyPr>
          <a:lstStyle/>
          <a:p>
            <a:pPr algn="just"/>
            <a:r>
              <a:rPr lang="en-GB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Females in Group 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had an average total spending of $76.75</a:t>
            </a:r>
            <a:r>
              <a:rPr lang="en-GB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GB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Females in Group B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had an average total spending of $63.16</a:t>
            </a:r>
          </a:p>
          <a:p>
            <a:pPr marL="0" indent="0" algn="just">
              <a:buNone/>
            </a:pP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ales in Group A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had an average total spending of $72.84</a:t>
            </a:r>
          </a:p>
          <a:p>
            <a:pPr marL="0" indent="0" algn="just">
              <a:buNone/>
            </a:pP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ales in Group B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had an average total spending of $65.47</a:t>
            </a:r>
            <a:endParaRPr lang="en-GB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4E868-750F-4B36-B93E-9209447E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802" y="6356350"/>
            <a:ext cx="28195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29866EF-FB0B-4EC3-BA6B-2D54B9C14769}" type="datetime1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1/27/2024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8DDB2-29BA-19B5-21E3-BF80677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BDE857-6594-4EC3-B0D5-F662616E4EC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 descr="Chalk drawing of people representing different genders">
            <a:extLst>
              <a:ext uri="{FF2B5EF4-FFF2-40B4-BE49-F238E27FC236}">
                <a16:creationId xmlns:a16="http://schemas.microsoft.com/office/drawing/2014/main" id="{F6CABB62-5428-23DD-378F-1E8E42152C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234" r="22365" b="-2"/>
          <a:stretch/>
        </p:blipFill>
        <p:spPr>
          <a:xfrm>
            <a:off x="6507479" y="2180087"/>
            <a:ext cx="4691271" cy="3246783"/>
          </a:xfrm>
          <a:prstGeom prst="rect">
            <a:avLst/>
          </a:prstGeom>
        </p:spPr>
      </p:pic>
      <p:sp>
        <p:nvSpPr>
          <p:cNvPr id="6" name="Title 9">
            <a:extLst>
              <a:ext uri="{FF2B5EF4-FFF2-40B4-BE49-F238E27FC236}">
                <a16:creationId xmlns:a16="http://schemas.microsoft.com/office/drawing/2014/main" id="{742C8BDC-B856-3465-6E39-0D0F9B8EB3D9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</a:rPr>
              <a:t>Relationship between the test metrics and the user’s gender</a:t>
            </a:r>
            <a:endParaRPr lang="en-US" sz="3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8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8FBE01-1D7C-9912-36BE-87CBE790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194"/>
            <a:ext cx="9339470" cy="953384"/>
          </a:xfrm>
        </p:spPr>
        <p:txBody>
          <a:bodyPr>
            <a:normAutofit fontScale="90000"/>
          </a:bodyPr>
          <a:lstStyle/>
          <a:p>
            <a:pPr marL="457200">
              <a:spcBef>
                <a:spcPts val="150"/>
              </a:spcBef>
              <a:spcAft>
                <a:spcPts val="150"/>
              </a:spcAft>
            </a:pPr>
            <a:br>
              <a:rPr lang="en-GB" sz="1800" kern="100" dirty="0">
                <a:latin typeface="+mn-lt"/>
                <a:ea typeface="Segoe UI" panose="020B0502040204020203" pitchFamily="34" charset="0"/>
                <a:cs typeface="Times New Roman" panose="02020603050405020304" pitchFamily="18" charset="0"/>
              </a:rPr>
            </a:br>
            <a:br>
              <a:rPr lang="en-GB" sz="1800" kern="100" dirty="0">
                <a:latin typeface="+mn-lt"/>
                <a:ea typeface="Segoe UI" panose="020B0502040204020203" pitchFamily="34" charset="0"/>
                <a:cs typeface="Times New Roman" panose="02020603050405020304" pitchFamily="18" charset="0"/>
              </a:rPr>
            </a:br>
            <a:br>
              <a:rPr lang="en-GB" sz="1800" kern="100" dirty="0">
                <a:latin typeface="+mn-lt"/>
                <a:ea typeface="Segoe UI" panose="020B0502040204020203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latin typeface="+mn-lt"/>
                <a:ea typeface="Segoe UI" panose="020B0502040204020203" pitchFamily="34" charset="0"/>
                <a:cs typeface="Times New Roman" panose="02020603050405020304" pitchFamily="18" charset="0"/>
              </a:rPr>
              <a:t>The analysis shows that </a:t>
            </a:r>
            <a:r>
              <a:rPr lang="en-GB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Females in Group A,</a:t>
            </a:r>
            <a:r>
              <a:rPr lang="en-GB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had </a:t>
            </a:r>
            <a:r>
              <a:rPr lang="en-GB" sz="1800" kern="100" dirty="0">
                <a:latin typeface="+mn-lt"/>
                <a:ea typeface="Segoe UI" panose="020B0502040204020203" pitchFamily="34" charset="0"/>
                <a:cs typeface="Times New Roman" panose="02020603050405020304" pitchFamily="18" charset="0"/>
              </a:rPr>
              <a:t>the </a:t>
            </a:r>
            <a:r>
              <a:rPr lang="en-GB" sz="1800" kern="100" dirty="0">
                <a:effectLst/>
                <a:latin typeface="+mn-lt"/>
                <a:ea typeface="Segoe UI" panose="020B0502040204020203" pitchFamily="34" charset="0"/>
                <a:cs typeface="Times New Roman" panose="02020603050405020304" pitchFamily="18" charset="0"/>
              </a:rPr>
              <a:t> highest average total spending </a:t>
            </a:r>
            <a:r>
              <a:rPr lang="en-GB" sz="1800" kern="100" dirty="0">
                <a:latin typeface="+mn-lt"/>
                <a:ea typeface="Segoe UI" panose="020B0502040204020203" pitchFamily="34" charset="0"/>
                <a:cs typeface="Times New Roman" panose="02020603050405020304" pitchFamily="18" charset="0"/>
              </a:rPr>
              <a:t>of </a:t>
            </a:r>
            <a:r>
              <a:rPr lang="en-GB" sz="1800" kern="100" dirty="0">
                <a:effectLst/>
                <a:latin typeface="+mn-lt"/>
                <a:ea typeface="Segoe UI" panose="020B0502040204020203" pitchFamily="34" charset="0"/>
                <a:cs typeface="Times New Roman" panose="02020603050405020304" pitchFamily="18" charset="0"/>
              </a:rPr>
              <a:t>$76.75 more than their Male counterpart</a:t>
            </a:r>
            <a:r>
              <a:rPr lang="en-GB" sz="1800" kern="100" dirty="0">
                <a:latin typeface="+mn-lt"/>
                <a:ea typeface="Segoe UI" panose="020B0502040204020203" pitchFamily="34" charset="0"/>
                <a:cs typeface="Times New Roman" panose="02020603050405020304" pitchFamily="18" charset="0"/>
              </a:rPr>
              <a:t>.</a:t>
            </a:r>
            <a:br>
              <a:rPr lang="en-GB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3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GB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18845-7ED1-AE42-D3BD-9F895B303805}"/>
              </a:ext>
            </a:extLst>
          </p:cNvPr>
          <p:cNvSpPr>
            <a:spLocks/>
          </p:cNvSpPr>
          <p:nvPr/>
        </p:nvSpPr>
        <p:spPr>
          <a:xfrm>
            <a:off x="838200" y="2202145"/>
            <a:ext cx="6630174" cy="274355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576072">
              <a:spcBef>
                <a:spcPts val="95"/>
              </a:spcBef>
              <a:spcAft>
                <a:spcPts val="95"/>
              </a:spcAft>
            </a:pPr>
            <a:r>
              <a:rPr lang="en-GB" sz="1134" ker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lang="en-GB" sz="1134" kern="100">
              <a:solidFill>
                <a:schemeClr val="tx1"/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C9784-1945-E8C8-7E82-C2E90069E37A}"/>
              </a:ext>
            </a:extLst>
          </p:cNvPr>
          <p:cNvSpPr>
            <a:spLocks/>
          </p:cNvSpPr>
          <p:nvPr/>
        </p:nvSpPr>
        <p:spPr>
          <a:xfrm>
            <a:off x="5738763" y="5058806"/>
            <a:ext cx="1729611" cy="230214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defTabSz="576072">
              <a:lnSpc>
                <a:spcPct val="90000"/>
              </a:lnSpc>
              <a:spcAft>
                <a:spcPts val="378"/>
              </a:spcAft>
            </a:pPr>
            <a:endParaRPr lang="en-US" sz="1700" dirty="0"/>
          </a:p>
        </p:txBody>
      </p:sp>
      <p:pic>
        <p:nvPicPr>
          <p:cNvPr id="13" name="Picture 12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886F16C7-0B52-0B03-F803-44861AD51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2" y="2752578"/>
            <a:ext cx="9197010" cy="2536442"/>
          </a:xfrm>
          <a:prstGeom prst="rect">
            <a:avLst/>
          </a:prstGeom>
        </p:spPr>
      </p:pic>
      <p:sp>
        <p:nvSpPr>
          <p:cNvPr id="2" name="Title 9">
            <a:extLst>
              <a:ext uri="{FF2B5EF4-FFF2-40B4-BE49-F238E27FC236}">
                <a16:creationId xmlns:a16="http://schemas.microsoft.com/office/drawing/2014/main" id="{63308B50-E114-345C-B942-7FFF64F37EE1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</a:rPr>
              <a:t>User’s gender</a:t>
            </a:r>
            <a:endParaRPr lang="en-US" sz="3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000AF58-82A6-214B-C9DB-6176B0B773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32096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5" progId="TCLayout.ActiveDocument.1">
                  <p:embed/>
                </p:oleObj>
              </mc:Choice>
              <mc:Fallback>
                <p:oleObj name="think-cell Folie" r:id="rId3" imgW="425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E0735A-C970-5F1A-0C88-67BA1002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26321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57506-629A-D017-EEB1-44E893E2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66EF-FB0B-4EC3-BA6B-2D54B9C14769}" type="datetime1">
              <a:rPr lang="en-US" smtClean="0"/>
              <a:t>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F3FD3-8F06-8434-5356-42B42D71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E857-6594-4EC3-B0D5-F662616E4EC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673442-3E59-4941-0BE7-FF4B94E1A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39507"/>
              </p:ext>
            </p:extLst>
          </p:nvPr>
        </p:nvGraphicFramePr>
        <p:xfrm>
          <a:off x="1285461" y="2266122"/>
          <a:ext cx="9846367" cy="2085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611">
                  <a:extLst>
                    <a:ext uri="{9D8B030D-6E8A-4147-A177-3AD203B41FA5}">
                      <a16:colId xmlns:a16="http://schemas.microsoft.com/office/drawing/2014/main" val="1072104278"/>
                    </a:ext>
                  </a:extLst>
                </a:gridCol>
                <a:gridCol w="866419">
                  <a:extLst>
                    <a:ext uri="{9D8B030D-6E8A-4147-A177-3AD203B41FA5}">
                      <a16:colId xmlns:a16="http://schemas.microsoft.com/office/drawing/2014/main" val="1284443106"/>
                    </a:ext>
                  </a:extLst>
                </a:gridCol>
                <a:gridCol w="866419">
                  <a:extLst>
                    <a:ext uri="{9D8B030D-6E8A-4147-A177-3AD203B41FA5}">
                      <a16:colId xmlns:a16="http://schemas.microsoft.com/office/drawing/2014/main" val="3285866649"/>
                    </a:ext>
                  </a:extLst>
                </a:gridCol>
                <a:gridCol w="866419">
                  <a:extLst>
                    <a:ext uri="{9D8B030D-6E8A-4147-A177-3AD203B41FA5}">
                      <a16:colId xmlns:a16="http://schemas.microsoft.com/office/drawing/2014/main" val="3420780243"/>
                    </a:ext>
                  </a:extLst>
                </a:gridCol>
                <a:gridCol w="866419">
                  <a:extLst>
                    <a:ext uri="{9D8B030D-6E8A-4147-A177-3AD203B41FA5}">
                      <a16:colId xmlns:a16="http://schemas.microsoft.com/office/drawing/2014/main" val="3758772403"/>
                    </a:ext>
                  </a:extLst>
                </a:gridCol>
                <a:gridCol w="866419">
                  <a:extLst>
                    <a:ext uri="{9D8B030D-6E8A-4147-A177-3AD203B41FA5}">
                      <a16:colId xmlns:a16="http://schemas.microsoft.com/office/drawing/2014/main" val="1100633969"/>
                    </a:ext>
                  </a:extLst>
                </a:gridCol>
                <a:gridCol w="866419">
                  <a:extLst>
                    <a:ext uri="{9D8B030D-6E8A-4147-A177-3AD203B41FA5}">
                      <a16:colId xmlns:a16="http://schemas.microsoft.com/office/drawing/2014/main" val="1599706490"/>
                    </a:ext>
                  </a:extLst>
                </a:gridCol>
                <a:gridCol w="866419">
                  <a:extLst>
                    <a:ext uri="{9D8B030D-6E8A-4147-A177-3AD203B41FA5}">
                      <a16:colId xmlns:a16="http://schemas.microsoft.com/office/drawing/2014/main" val="2322729927"/>
                    </a:ext>
                  </a:extLst>
                </a:gridCol>
                <a:gridCol w="866419">
                  <a:extLst>
                    <a:ext uri="{9D8B030D-6E8A-4147-A177-3AD203B41FA5}">
                      <a16:colId xmlns:a16="http://schemas.microsoft.com/office/drawing/2014/main" val="591254436"/>
                    </a:ext>
                  </a:extLst>
                </a:gridCol>
                <a:gridCol w="866419">
                  <a:extLst>
                    <a:ext uri="{9D8B030D-6E8A-4147-A177-3AD203B41FA5}">
                      <a16:colId xmlns:a16="http://schemas.microsoft.com/office/drawing/2014/main" val="480918244"/>
                    </a:ext>
                  </a:extLst>
                </a:gridCol>
                <a:gridCol w="954985">
                  <a:extLst>
                    <a:ext uri="{9D8B030D-6E8A-4147-A177-3AD203B41FA5}">
                      <a16:colId xmlns:a16="http://schemas.microsoft.com/office/drawing/2014/main" val="248917308"/>
                    </a:ext>
                  </a:extLst>
                </a:gridCol>
              </a:tblGrid>
              <a:tr h="695072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AUS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BRA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CAN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DEU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ESP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FRA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GBR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MEX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TUR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USA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9464627"/>
                  </a:ext>
                </a:extLst>
              </a:tr>
              <a:tr h="69507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Group 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$78.34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$72.65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$68.76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$95.32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$68.31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$82.24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$64.52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$87.03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$79.24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$73.06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3783299"/>
                  </a:ext>
                </a:extLst>
              </a:tr>
              <a:tr h="69507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Group B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$68.54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$64.17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$62.64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$56.49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$84.96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$53.79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$95.27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$66.65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$59.96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$63.69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0674238"/>
                  </a:ext>
                </a:extLst>
              </a:tr>
            </a:tbl>
          </a:graphicData>
        </a:graphic>
      </p:graphicFrame>
      <p:sp>
        <p:nvSpPr>
          <p:cNvPr id="3" name="Title 9">
            <a:extLst>
              <a:ext uri="{FF2B5EF4-FFF2-40B4-BE49-F238E27FC236}">
                <a16:creationId xmlns:a16="http://schemas.microsoft.com/office/drawing/2014/main" id="{381076C6-BBF9-39C4-918E-257CE756DC03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</a:rPr>
              <a:t>Relationship between the test metrics and the user’s country</a:t>
            </a:r>
            <a:endParaRPr lang="en-US" sz="3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7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5DF1F3E5-526C-CB4B-DD1B-8FD4F850043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8022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5" progId="TCLayout.ActiveDocument.1">
                  <p:embed/>
                </p:oleObj>
              </mc:Choice>
              <mc:Fallback>
                <p:oleObj name="think-cell Folie" r:id="rId3" imgW="425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F86E477-7DA7-9E6B-78D4-1D30E3739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774" y="1722782"/>
            <a:ext cx="3909391" cy="1338469"/>
          </a:xfrm>
        </p:spPr>
        <p:txBody>
          <a:bodyPr vert="horz" anchor="t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600" kern="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Germany has the</a:t>
            </a:r>
            <a:r>
              <a:rPr lang="en-GB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highest average spending </a:t>
            </a:r>
            <a:r>
              <a:rPr lang="en-GB" sz="1600" kern="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$95.32 in Group A </a:t>
            </a:r>
            <a:br>
              <a:rPr lang="en-GB" sz="16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0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46FB-D3E3-BCA9-BEAC-F3321F84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8D5AE24-1B6A-4BF6-B856-A1041E1BCFE5}" type="datetime1">
              <a:rPr lang="en-US" smtClean="0"/>
              <a:pPr>
                <a:spcAft>
                  <a:spcPts val="600"/>
                </a:spcAft>
              </a:pPr>
              <a:t>1/27/2024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9247A-7E45-521A-BF50-5DA790FB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BDE857-6594-4EC3-B0D5-F662616E4EC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71E6C2-5D7B-742B-266C-E4AF78380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164" y="1595042"/>
            <a:ext cx="5622235" cy="4090141"/>
          </a:xfrm>
          <a:prstGeom prst="rect">
            <a:avLst/>
          </a:prstGeom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8AD9F210-17D2-9F0E-AF5B-D5655DEB24E5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</a:rPr>
              <a:t>User’s country</a:t>
            </a:r>
            <a:endParaRPr lang="en-US" sz="3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0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7F66BADE-BAC3-D800-4C18-C983304D76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51776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5" progId="TCLayout.ActiveDocument.1">
                  <p:embed/>
                </p:oleObj>
              </mc:Choice>
              <mc:Fallback>
                <p:oleObj name="think-cell Folie" r:id="rId3" imgW="425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50C17-499B-A870-6C0E-7F8CC7DF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DEEC3F-AD84-4ED3-8DB1-F5C1773CFE8D}" type="datetime1">
              <a:rPr lang="en-US" smtClean="0"/>
              <a:pPr>
                <a:spcAft>
                  <a:spcPts val="600"/>
                </a:spcAft>
              </a:pPr>
              <a:t>1/27/2024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F308-E0F8-BE5B-4FE4-548F0FAC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BDE857-6594-4EC3-B0D5-F662616E4EC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6EE274-D6DE-089C-BD47-1C34AE38015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5"/>
          <a:srcRect b="15656"/>
          <a:stretch/>
        </p:blipFill>
        <p:spPr>
          <a:xfrm>
            <a:off x="1570383" y="1378226"/>
            <a:ext cx="9051235" cy="4108174"/>
          </a:xfrm>
          <a:prstGeom prst="rect">
            <a:avLst/>
          </a:prstGeom>
          <a:ln>
            <a:noFill/>
          </a:ln>
        </p:spPr>
      </p:pic>
      <p:sp>
        <p:nvSpPr>
          <p:cNvPr id="9" name="Title 9">
            <a:extLst>
              <a:ext uri="{FF2B5EF4-FFF2-40B4-BE49-F238E27FC236}">
                <a16:creationId xmlns:a16="http://schemas.microsoft.com/office/drawing/2014/main" id="{4C88FC36-DC2F-30DE-152C-FC80993FE833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err="1">
                <a:solidFill>
                  <a:schemeClr val="accent1"/>
                </a:solidFill>
                <a:latin typeface="+mn-lt"/>
              </a:rPr>
              <a:t>Globox</a:t>
            </a:r>
            <a:r>
              <a:rPr lang="en-US" sz="3200" b="1" dirty="0">
                <a:solidFill>
                  <a:schemeClr val="accent1"/>
                </a:solidFill>
                <a:latin typeface="+mn-lt"/>
              </a:rPr>
              <a:t> dashboard system</a:t>
            </a:r>
            <a:endParaRPr lang="en-US" sz="3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55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C6293F23-0D29-5D4B-4883-3AED28CE0D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60195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5" progId="TCLayout.ActiveDocument.1">
                  <p:embed/>
                </p:oleObj>
              </mc:Choice>
              <mc:Fallback>
                <p:oleObj name="think-cell Folie" r:id="rId3" imgW="425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7B20F9B9-AEE5-A41E-D37B-FE643BFD0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818" y="1976231"/>
            <a:ext cx="5075122" cy="39226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Based on the findings, we recommend against the launch of the new banner feature. Our analysis did not demonstrate a substantial improvement in our key success metrics. Therefore, it does not appear justified to release the feature to all users.</a:t>
            </a:r>
          </a:p>
          <a:p>
            <a:pPr marL="114300" algn="just"/>
            <a:endParaRPr lang="en-US" sz="1600" dirty="0">
              <a:effectLst/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The cost-benefit analysis indicates that the perceived cost of launching the feature outweighs the potential benefits, especially considering the lack of significant improvements in conversion rates and average spending. </a:t>
            </a:r>
          </a:p>
          <a:p>
            <a:pPr marL="114300" algn="just"/>
            <a:endParaRPr lang="en-US" sz="1600" dirty="0">
              <a:effectLst/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We believe that further refinement or reconsideration of the feature may be necessary before proceeding with a full-scale launch.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FC888-1949-881E-2C1E-44A49AEC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802" y="6356350"/>
            <a:ext cx="28195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B9A0C13-6B6B-4F36-B563-6263FD8C2623}" type="datetime1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1/27/2024</a:t>
            </a:fld>
            <a:endParaRPr lang="en-US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C1DBD-AEA0-E318-0FCA-43D0ED9D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9BDE857-6594-4EC3-B0D5-F662616E4ECB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Picture 7" descr="A close-up of a fractal&#10;&#10;Description automatically generated">
            <a:extLst>
              <a:ext uri="{FF2B5EF4-FFF2-40B4-BE49-F238E27FC236}">
                <a16:creationId xmlns:a16="http://schemas.microsoft.com/office/drawing/2014/main" id="{57658861-3F2B-02CF-AB2E-125EE18780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52" r="23907"/>
          <a:stretch/>
        </p:blipFill>
        <p:spPr>
          <a:xfrm>
            <a:off x="6873571" y="1976231"/>
            <a:ext cx="4518530" cy="392264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E18D9EB-614C-E0D6-8113-1571EA876A83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</a:rPr>
              <a:t>Recommendations</a:t>
            </a:r>
            <a:endParaRPr lang="en-US" sz="3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32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04B766B1-0A56-C626-80D7-822EECF1944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63307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5" progId="TCLayout.ActiveDocument.1">
                  <p:embed/>
                </p:oleObj>
              </mc:Choice>
              <mc:Fallback>
                <p:oleObj name="think-cell Folie" r:id="rId3" imgW="425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5F8A-390C-3639-963F-4CC71873F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774" y="1981199"/>
            <a:ext cx="4049928" cy="3057609"/>
          </a:xfrm>
        </p:spPr>
        <p:txBody>
          <a:bodyPr anchor="t">
            <a:normAutofit fontScale="92500" lnSpcReduction="10000"/>
          </a:bodyPr>
          <a:lstStyle/>
          <a:p>
            <a:pPr algn="just"/>
            <a:r>
              <a:rPr lang="en-GB" sz="16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outliers in Group A and B pose a risk of distorting results in the experiment especially in the distribution metrics</a:t>
            </a:r>
          </a:p>
          <a:p>
            <a:pPr marL="0" indent="0" algn="just">
              <a:buNone/>
            </a:pPr>
            <a:endParaRPr lang="en-GB" sz="1600" kern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Filtering out nulls in the datasets could impact our analysis negatively and raising concerns about data loss and potential bias. </a:t>
            </a:r>
          </a:p>
          <a:p>
            <a:pPr marL="0" indent="0" algn="just">
              <a:buNone/>
            </a:pPr>
            <a:endParaRPr lang="en-GB" sz="1600" kern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Acknowledging and addressing these limitations is crucial for a comprehensive understanding of the experiment results.</a:t>
            </a:r>
            <a:br>
              <a:rPr lang="en-GB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8463E-32C4-A326-56AD-642AB553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1120" y="6459378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AA75977E-69ED-4C76-8D21-EF894C6A12FE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1/27/2024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1D9B7-9D5B-8B29-C2D6-30B4B63B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9378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BDE857-6594-4EC3-B0D5-F662616E4ECB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8" name="Picture 7" descr="Digital financial graph">
            <a:extLst>
              <a:ext uri="{FF2B5EF4-FFF2-40B4-BE49-F238E27FC236}">
                <a16:creationId xmlns:a16="http://schemas.microsoft.com/office/drawing/2014/main" id="{D8009C75-4E47-351A-1D20-0F511B8932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91" r="9091"/>
          <a:stretch/>
        </p:blipFill>
        <p:spPr>
          <a:xfrm>
            <a:off x="5844209" y="1802297"/>
            <a:ext cx="5402289" cy="3670852"/>
          </a:xfrm>
          <a:prstGeom prst="rect">
            <a:avLst/>
          </a:prstGeom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2302C8F9-34BD-EBB1-CFE5-ABBB39FD9D5A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</a:rPr>
              <a:t>Limitations in the A/B test of the project</a:t>
            </a:r>
            <a:endParaRPr lang="en-US" sz="3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58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53A39F47-C309-C1B5-0441-E33E03E7FE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2907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5" progId="TCLayout.ActiveDocument.1">
                  <p:embed/>
                </p:oleObj>
              </mc:Choice>
              <mc:Fallback>
                <p:oleObj name="think-cell Folie" r:id="rId3" imgW="425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F9194EFB-30FA-AC6D-8DE9-27D5BA56D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774" y="1999090"/>
            <a:ext cx="9144000" cy="2557669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experiment provided valuable insights however, the data did not support the implementation of the new banner feature at this time</a:t>
            </a:r>
            <a:endParaRPr lang="en-GB" sz="16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suggest revisiting the feature design and conducting additional tests to explore alternative strategies for achieving our desired outcomes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2D13-F412-4E98-F32B-77886162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6999" y="6041362"/>
            <a:ext cx="132080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E0D2C4-965B-4410-9BB7-F831F5CFA161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1/27/2024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9C8F-F58D-213F-BB76-21BC6CC2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2529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BDE857-6594-4EC3-B0D5-F662616E4ECB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BC06C1BA-3858-E535-A0F7-895EBAA07433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</a:rPr>
              <a:t>Conclusion</a:t>
            </a:r>
            <a:endParaRPr lang="en-US" sz="3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24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B9E59-8051-1DA7-4664-90E35D60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6C9F-82D8-4842-94BE-8C677EE1E3BE}" type="datetime1">
              <a:rPr lang="en-US" smtClean="0"/>
              <a:t>1/27/2024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330441-2D1F-9AF9-74EB-66450A32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E857-6594-4EC3-B0D5-F662616E4ECB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8E0AF-44C5-28D7-72D5-20EAE86EF50E}"/>
              </a:ext>
            </a:extLst>
          </p:cNvPr>
          <p:cNvSpPr txBox="1"/>
          <p:nvPr/>
        </p:nvSpPr>
        <p:spPr>
          <a:xfrm>
            <a:off x="1590261" y="1871693"/>
            <a:ext cx="921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1"/>
                </a:solidFill>
              </a:rPr>
              <a:t>Thank you for Listening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63FD-A58A-3F79-696A-C5F37A3021C8}"/>
              </a:ext>
            </a:extLst>
          </p:cNvPr>
          <p:cNvSpPr txBox="1"/>
          <p:nvPr/>
        </p:nvSpPr>
        <p:spPr>
          <a:xfrm>
            <a:off x="1590261" y="4929809"/>
            <a:ext cx="4982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Ejikeme</a:t>
            </a:r>
            <a:r>
              <a:rPr lang="en-GB" sz="1600" dirty="0"/>
              <a:t> Justine Ekwem</a:t>
            </a:r>
          </a:p>
          <a:p>
            <a:r>
              <a:rPr lang="en-GB" sz="1600" dirty="0"/>
              <a:t>Master school</a:t>
            </a:r>
          </a:p>
        </p:txBody>
      </p:sp>
    </p:spTree>
    <p:extLst>
      <p:ext uri="{BB962C8B-B14F-4D97-AF65-F5344CB8AC3E}">
        <p14:creationId xmlns:p14="http://schemas.microsoft.com/office/powerpoint/2010/main" val="105935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AC2EB775-0596-D285-9856-02D5418068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86404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5" progId="TCLayout.ActiveDocument.1">
                  <p:embed/>
                </p:oleObj>
              </mc:Choice>
              <mc:Fallback>
                <p:oleObj name="think-cell Folie" r:id="rId3" imgW="425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F4DB7F76-563D-C357-B5A2-86AAA1F04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774" y="2019300"/>
            <a:ext cx="10121349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Introduction to the A/B test and </a:t>
            </a:r>
            <a:r>
              <a:rPr lang="en-US" sz="1600" dirty="0" err="1"/>
              <a:t>GloBox</a:t>
            </a:r>
            <a:endParaRPr lang="en-US" sz="1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Methodology and experimental setup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Results and key findings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Recommendation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43D4-13A2-DEED-1A47-BF5EFA57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94EE31-376C-4B22-BF85-69A4CD1D9665}" type="datetime1">
              <a:rPr lang="en-US"/>
              <a:pPr>
                <a:spcAft>
                  <a:spcPts val="600"/>
                </a:spcAft>
              </a:pPr>
              <a:t>1/27/2024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4CC46-0A0E-8D10-3469-E81A95A8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BDE857-6594-4EC3-B0D5-F662616E4EC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5" name="Title 9">
            <a:extLst>
              <a:ext uri="{FF2B5EF4-FFF2-40B4-BE49-F238E27FC236}">
                <a16:creationId xmlns:a16="http://schemas.microsoft.com/office/drawing/2014/main" id="{0C3AFB57-C2F5-3880-6F6E-314F6540426E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</a:rPr>
              <a:t>Agenda slide</a:t>
            </a:r>
            <a:endParaRPr lang="en-US" sz="3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1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4DD633CD-0BFE-54EA-0005-D2A7BDEFA1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70953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5" progId="TCLayout.ActiveDocument.1">
                  <p:embed/>
                </p:oleObj>
              </mc:Choice>
              <mc:Fallback>
                <p:oleObj name="think-cell Folie" r:id="rId3" imgW="425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8D5678-6176-8116-564C-AFF36912512B}"/>
              </a:ext>
            </a:extLst>
          </p:cNvPr>
          <p:cNvSpPr>
            <a:spLocks/>
          </p:cNvSpPr>
          <p:nvPr/>
        </p:nvSpPr>
        <p:spPr>
          <a:xfrm>
            <a:off x="1086774" y="1979165"/>
            <a:ext cx="4200131" cy="2899670"/>
          </a:xfrm>
          <a:prstGeom prst="rect">
            <a:avLst/>
          </a:prstGeom>
        </p:spPr>
        <p:txBody>
          <a:bodyPr/>
          <a:lstStyle/>
          <a:p>
            <a:pPr marL="308004" indent="-285750" defTabSz="356070">
              <a:lnSpc>
                <a:spcPct val="90000"/>
              </a:lnSpc>
              <a:spcAft>
                <a:spcPts val="233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A: Control; Group B:Treatment</a:t>
            </a:r>
          </a:p>
          <a:p>
            <a:pPr marL="308004" indent="-285750" defTabSz="356070">
              <a:lnSpc>
                <a:spcPct val="90000"/>
              </a:lnSpc>
              <a:spcAft>
                <a:spcPts val="233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254" defTabSz="356070">
              <a:lnSpc>
                <a:spcPct val="90000"/>
              </a:lnSpc>
              <a:spcAft>
                <a:spcPts val="233"/>
              </a:spcAft>
            </a:pPr>
            <a:endParaRPr lang="en-US" sz="1600" dirty="0"/>
          </a:p>
          <a:p>
            <a:pPr marL="308004" indent="-285750" defTabSz="356070">
              <a:lnSpc>
                <a:spcPct val="90000"/>
              </a:lnSpc>
              <a:spcAft>
                <a:spcPts val="233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Banner for food and drink category created</a:t>
            </a:r>
          </a:p>
          <a:p>
            <a:pPr marL="308004" indent="-285750" defTabSz="356070">
              <a:lnSpc>
                <a:spcPct val="90000"/>
              </a:lnSpc>
              <a:spcAft>
                <a:spcPts val="233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254" defTabSz="356070">
              <a:lnSpc>
                <a:spcPct val="90000"/>
              </a:lnSpc>
              <a:spcAft>
                <a:spcPts val="233"/>
              </a:spcAft>
            </a:pPr>
            <a:endParaRPr lang="en-US" sz="1600" dirty="0"/>
          </a:p>
          <a:p>
            <a:pPr marL="308004" indent="-285750" algn="just" defTabSz="356070">
              <a:lnSpc>
                <a:spcPct val="90000"/>
              </a:lnSpc>
              <a:spcAft>
                <a:spcPts val="233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A does not see the Banner while Group B does</a:t>
            </a:r>
          </a:p>
          <a:p>
            <a:pPr marL="308004" indent="-285750" algn="just" defTabSz="356070">
              <a:lnSpc>
                <a:spcPct val="90000"/>
              </a:lnSpc>
              <a:spcAft>
                <a:spcPts val="233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254" defTabSz="356070">
              <a:lnSpc>
                <a:spcPct val="90000"/>
              </a:lnSpc>
              <a:spcAft>
                <a:spcPts val="233"/>
              </a:spcAft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08004" indent="-285750" defTabSz="356070">
              <a:lnSpc>
                <a:spcPct val="90000"/>
              </a:lnSpc>
              <a:spcAft>
                <a:spcPts val="233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Random sampling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CD7CB42-A003-EAA2-FA1C-25D352BB0B48}"/>
              </a:ext>
            </a:extLst>
          </p:cNvPr>
          <p:cNvSpPr>
            <a:spLocks/>
          </p:cNvSpPr>
          <p:nvPr/>
        </p:nvSpPr>
        <p:spPr>
          <a:xfrm>
            <a:off x="6413388" y="1799097"/>
            <a:ext cx="4791015" cy="360135"/>
          </a:xfrm>
          <a:prstGeom prst="rect">
            <a:avLst/>
          </a:prstGeom>
        </p:spPr>
        <p:txBody>
          <a:bodyPr/>
          <a:lstStyle/>
          <a:p>
            <a:pPr algn="ctr" defTabSz="543452">
              <a:spcAft>
                <a:spcPts val="510"/>
              </a:spcAft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 platform</a:t>
            </a:r>
            <a:endParaRPr lang="en-GB" sz="2000" dirty="0"/>
          </a:p>
        </p:txBody>
      </p:sp>
      <p:pic>
        <p:nvPicPr>
          <p:cNvPr id="5" name="Picture 4" descr="A cell phone with a screen showing a website&#10;&#10;Description automatically generated">
            <a:extLst>
              <a:ext uri="{FF2B5EF4-FFF2-40B4-BE49-F238E27FC236}">
                <a16:creationId xmlns:a16="http://schemas.microsoft.com/office/drawing/2014/main" id="{67D9F369-E14C-A539-417D-ECC198BEAC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66" r="10498"/>
          <a:stretch/>
        </p:blipFill>
        <p:spPr>
          <a:xfrm>
            <a:off x="6413388" y="2626054"/>
            <a:ext cx="2305878" cy="2860279"/>
          </a:xfrm>
          <a:prstGeom prst="rect">
            <a:avLst/>
          </a:prstGeom>
        </p:spPr>
      </p:pic>
      <p:pic>
        <p:nvPicPr>
          <p:cNvPr id="7" name="Picture 6" descr="A cell phone with a screen showing a website&#10;&#10;Description automatically generated">
            <a:extLst>
              <a:ext uri="{FF2B5EF4-FFF2-40B4-BE49-F238E27FC236}">
                <a16:creationId xmlns:a16="http://schemas.microsoft.com/office/drawing/2014/main" id="{5D0AFC29-E569-5EC2-F0D8-BCA2D827AA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25" r="14259"/>
          <a:stretch/>
        </p:blipFill>
        <p:spPr>
          <a:xfrm>
            <a:off x="8904797" y="2626054"/>
            <a:ext cx="2299606" cy="286027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F41AC-0A4E-5F41-A61E-769C0EBCC40E}"/>
              </a:ext>
            </a:extLst>
          </p:cNvPr>
          <p:cNvSpPr>
            <a:spLocks/>
          </p:cNvSpPr>
          <p:nvPr/>
        </p:nvSpPr>
        <p:spPr>
          <a:xfrm>
            <a:off x="6682222" y="5512360"/>
            <a:ext cx="1121091" cy="149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356070">
              <a:lnSpc>
                <a:spcPct val="90000"/>
              </a:lnSpc>
              <a:spcAft>
                <a:spcPts val="233"/>
              </a:spcAft>
            </a:pPr>
            <a:fld id="{C9BDE857-6594-4EC3-B0D5-F662616E4ECB}" type="slidenum">
              <a:rPr lang="en-US" sz="38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56070">
                <a:lnSpc>
                  <a:spcPct val="90000"/>
                </a:lnSpc>
                <a:spcAft>
                  <a:spcPts val="233"/>
                </a:spcAft>
              </a:pPr>
              <a:t>3</a:t>
            </a:fld>
            <a:endParaRPr lang="en-US" sz="1000"/>
          </a:p>
        </p:txBody>
      </p:sp>
      <p:sp>
        <p:nvSpPr>
          <p:cNvPr id="20" name="Title 9">
            <a:extLst>
              <a:ext uri="{FF2B5EF4-FFF2-40B4-BE49-F238E27FC236}">
                <a16:creationId xmlns:a16="http://schemas.microsoft.com/office/drawing/2014/main" id="{59467AB3-DA33-D58E-C746-25DD1B3B42BB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</a:rPr>
              <a:t>A/B test setup</a:t>
            </a:r>
            <a:endParaRPr lang="en-US" sz="3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8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4DD633CD-0BFE-54EA-0005-D2A7BDEFA1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5" progId="TCLayout.ActiveDocument.1">
                  <p:embed/>
                </p:oleObj>
              </mc:Choice>
              <mc:Fallback>
                <p:oleObj name="think-cell Folie" r:id="rId3" imgW="425" imgH="425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DD633CD-0BFE-54EA-0005-D2A7BDEFA1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itle 9">
            <a:extLst>
              <a:ext uri="{FF2B5EF4-FFF2-40B4-BE49-F238E27FC236}">
                <a16:creationId xmlns:a16="http://schemas.microsoft.com/office/drawing/2014/main" id="{59467AB3-DA33-D58E-C746-25DD1B3B42BB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</a:rPr>
              <a:t>Introduction</a:t>
            </a:r>
            <a:endParaRPr lang="en-US" sz="3400" dirty="0">
              <a:solidFill>
                <a:schemeClr val="accent1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E0832DE-8C64-5532-5EC8-E1794B30EEFA}"/>
              </a:ext>
            </a:extLst>
          </p:cNvPr>
          <p:cNvSpPr txBox="1">
            <a:spLocks/>
          </p:cNvSpPr>
          <p:nvPr/>
        </p:nvSpPr>
        <p:spPr>
          <a:xfrm>
            <a:off x="1086678" y="1973580"/>
            <a:ext cx="4322029" cy="3586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Glo Box is a mobile e-commerce platform that specializes in sourcing unique and high-quality products from around the globe.</a:t>
            </a:r>
            <a:endParaRPr lang="en-US" sz="1600" dirty="0"/>
          </a:p>
          <a:p>
            <a:pPr marL="114300"/>
            <a:endParaRPr lang="en-US" sz="1600" b="0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The firm is determined to raise awareness about the food and drink product category by enhancing the mobile webpage of the company  to boosting revenue.</a:t>
            </a:r>
          </a:p>
          <a:p>
            <a:pPr marL="114300"/>
            <a:endParaRPr lang="en-US" sz="1600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A/B testing analysis </a:t>
            </a:r>
            <a:r>
              <a:rPr lang="en-US" sz="1600" dirty="0"/>
              <a:t>was</a:t>
            </a:r>
            <a:r>
              <a:rPr lang="en-US" sz="1600" b="0" dirty="0"/>
              <a:t> used for the experiment.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b="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85DF325E-E4DC-81D4-01CE-4DE6C4F6A8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04" r="36040"/>
          <a:stretch/>
        </p:blipFill>
        <p:spPr>
          <a:xfrm>
            <a:off x="6096000" y="1973580"/>
            <a:ext cx="4791075" cy="35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3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2F3C1F02-AAA3-3787-B427-88BBD100708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71120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5" progId="TCLayout.ActiveDocument.1">
                  <p:embed/>
                </p:oleObj>
              </mc:Choice>
              <mc:Fallback>
                <p:oleObj name="think-cell Folie" r:id="rId3" imgW="425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625B337-D330-DC32-8B2F-3B870B87C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03798"/>
              </p:ext>
            </p:extLst>
          </p:nvPr>
        </p:nvGraphicFramePr>
        <p:xfrm>
          <a:off x="1311966" y="2093842"/>
          <a:ext cx="9568069" cy="3061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9260-661B-0D89-6EC3-1E603386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29866EF-FB0B-4EC3-BA6B-2D54B9C14769}" type="datetime1">
              <a:rPr lang="en-US"/>
              <a:pPr>
                <a:spcAft>
                  <a:spcPts val="600"/>
                </a:spcAft>
              </a:pPr>
              <a:t>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613F9-0E44-9F26-3211-0DFC9BA4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BDE857-6594-4EC3-B0D5-F662616E4ECB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8" name="Title 9">
            <a:extLst>
              <a:ext uri="{FF2B5EF4-FFF2-40B4-BE49-F238E27FC236}">
                <a16:creationId xmlns:a16="http://schemas.microsoft.com/office/drawing/2014/main" id="{12401D90-BAF2-3E54-4FAA-6B5416286391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</a:rPr>
              <a:t>Results finding</a:t>
            </a:r>
            <a:endParaRPr lang="en-US" sz="3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4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5E4F29E8-CFCB-7F54-03AF-7B7426A7CF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69583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5" progId="TCLayout.ActiveDocument.1">
                  <p:embed/>
                </p:oleObj>
              </mc:Choice>
              <mc:Fallback>
                <p:oleObj name="think-cell Folie" r:id="rId3" imgW="425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F9D38F04-9ED6-C7E4-29B5-D4F66528B5A2}"/>
              </a:ext>
            </a:extLst>
          </p:cNvPr>
          <p:cNvSpPr>
            <a:spLocks/>
          </p:cNvSpPr>
          <p:nvPr/>
        </p:nvSpPr>
        <p:spPr>
          <a:xfrm>
            <a:off x="5093208" y="2280734"/>
            <a:ext cx="6263640" cy="25918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34874" defTabSz="539496">
              <a:spcAft>
                <a:spcPts val="472"/>
              </a:spcAft>
            </a:pPr>
            <a:endParaRPr lang="en-US" sz="1062" kern="1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63F15-1227-2E2E-CEDA-0C229468B562}"/>
              </a:ext>
            </a:extLst>
          </p:cNvPr>
          <p:cNvSpPr>
            <a:spLocks/>
          </p:cNvSpPr>
          <p:nvPr/>
        </p:nvSpPr>
        <p:spPr>
          <a:xfrm>
            <a:off x="9722855" y="4979471"/>
            <a:ext cx="1633993" cy="21748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defTabSz="539496">
              <a:lnSpc>
                <a:spcPct val="90000"/>
              </a:lnSpc>
              <a:spcAft>
                <a:spcPts val="354"/>
              </a:spcAft>
            </a:pPr>
            <a:fld id="{C9BDE857-6594-4EC3-B0D5-F662616E4ECB}" type="slidenum"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39496">
                <a:lnSpc>
                  <a:spcPct val="90000"/>
                </a:lnSpc>
                <a:spcAft>
                  <a:spcPts val="354"/>
                </a:spcAft>
              </a:pPr>
              <a:t>6</a:t>
            </a:fld>
            <a:endParaRPr lang="en-US" sz="15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66B970-E433-0A2A-6D0F-5DAB77191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849" y="1428311"/>
            <a:ext cx="5415766" cy="4131433"/>
          </a:xfrm>
          <a:prstGeom prst="rect">
            <a:avLst/>
          </a:prstGeom>
        </p:spPr>
      </p:pic>
      <p:sp>
        <p:nvSpPr>
          <p:cNvPr id="9" name="Title 9">
            <a:extLst>
              <a:ext uri="{FF2B5EF4-FFF2-40B4-BE49-F238E27FC236}">
                <a16:creationId xmlns:a16="http://schemas.microsoft.com/office/drawing/2014/main" id="{DCDA00F4-5E28-998F-43D4-FF7C3216D633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</a:rPr>
              <a:t>Conversion rate and average amount spent</a:t>
            </a:r>
            <a:endParaRPr lang="en-US" sz="3400" dirty="0">
              <a:solidFill>
                <a:schemeClr val="accent1"/>
              </a:solidFill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A90355F6-EE61-12A8-16A2-252D064C8972}"/>
              </a:ext>
            </a:extLst>
          </p:cNvPr>
          <p:cNvSpPr txBox="1">
            <a:spLocks/>
          </p:cNvSpPr>
          <p:nvPr/>
        </p:nvSpPr>
        <p:spPr>
          <a:xfrm>
            <a:off x="1086678" y="1973580"/>
            <a:ext cx="4322029" cy="3586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Conversion rate in Group A is 3.92%; Group B is 4.63%; difference of 0.71%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Average amount spent in Group A is $3.37; Group B is $3.39; difference of $0.01</a:t>
            </a:r>
            <a:endParaRPr lang="en-US" sz="1900" b="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8413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028D8D74-A231-B1F7-7A6A-784A91C86BD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8080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5" progId="TCLayout.ActiveDocument.1">
                  <p:embed/>
                </p:oleObj>
              </mc:Choice>
              <mc:Fallback>
                <p:oleObj name="think-cell Folie" r:id="rId3" imgW="425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5606F-5551-625B-2CC9-8DF0FC0A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6C9F-82D8-4842-94BE-8C677EE1E3BE}" type="datetime1">
              <a:rPr lang="en-US" smtClean="0"/>
              <a:t>1/27/2024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CE1B2-D7A7-D39F-8651-1FACA930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E857-6594-4EC3-B0D5-F662616E4ECB}" type="slidenum">
              <a:rPr lang="en-US" smtClean="0"/>
              <a:t>7</a:t>
            </a:fld>
            <a:endParaRPr lang="en-US"/>
          </a:p>
        </p:txBody>
      </p:sp>
      <p:sp>
        <p:nvSpPr>
          <p:cNvPr id="6" name="Title 9">
            <a:extLst>
              <a:ext uri="{FF2B5EF4-FFF2-40B4-BE49-F238E27FC236}">
                <a16:creationId xmlns:a16="http://schemas.microsoft.com/office/drawing/2014/main" id="{C0ED1D75-2AB3-9C53-9C60-3350CFF299CB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</a:rPr>
              <a:t>Distribution of the amount spent for each group</a:t>
            </a:r>
            <a:endParaRPr lang="en-US" sz="3400" dirty="0">
              <a:solidFill>
                <a:schemeClr val="accent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B2675DE-C53C-FD0A-3FDD-BA1A444BDFF9}"/>
              </a:ext>
            </a:extLst>
          </p:cNvPr>
          <p:cNvSpPr txBox="1">
            <a:spLocks/>
          </p:cNvSpPr>
          <p:nvPr/>
        </p:nvSpPr>
        <p:spPr>
          <a:xfrm>
            <a:off x="1086678" y="1973580"/>
            <a:ext cx="10267122" cy="3586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The Boxplots below shows that the distribution of the amount has similar median spending of $64 for Group A and $52 for Group B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Group  A has a wider interquartile range compared to Group B. This suggests greater variability in the data points within Group A</a:t>
            </a:r>
            <a:endParaRPr lang="en-US" sz="1900" b="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6688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C80F-F4C7-09C1-C20F-C8488DD41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007" y="2248944"/>
            <a:ext cx="3557586" cy="226550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br>
              <a:rPr lang="en-GB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F833C-DF1E-C40B-7D46-E6FAAA3B8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E18B-9729-9DE0-BAAE-5F6A2A4C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A7CB32-7637-4A09-8787-C0B77EBC2A15}" type="datetime1">
              <a:rPr lang="en-US" smtClean="0"/>
              <a:pPr>
                <a:spcAft>
                  <a:spcPts val="600"/>
                </a:spcAft>
              </a:pPr>
              <a:t>1/27/2024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0F031-1928-59C5-4DA8-635B167C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BDE857-6594-4EC3-B0D5-F662616E4EC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228676-A111-EF30-FBC2-758F0696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6008"/>
            <a:ext cx="5738192" cy="390939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15DA1E1-6EE6-C0EA-896B-F2DFC2D709DD}"/>
              </a:ext>
            </a:extLst>
          </p:cNvPr>
          <p:cNvSpPr txBox="1">
            <a:spLocks/>
          </p:cNvSpPr>
          <p:nvPr/>
        </p:nvSpPr>
        <p:spPr>
          <a:xfrm>
            <a:off x="1086678" y="1973580"/>
            <a:ext cx="4651182" cy="3586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There is similar median spending of $64 for Group A and $52 for Group B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Greater variability in the data points exist within Group A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6859367-1138-843B-2B57-AC12CDA5270D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</a:rPr>
              <a:t>Distribution of amount spent</a:t>
            </a:r>
            <a:endParaRPr lang="en-US" sz="3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1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0E154F7-B67B-2D34-8913-C6FE39819E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54164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5" progId="TCLayout.ActiveDocument.1">
                  <p:embed/>
                </p:oleObj>
              </mc:Choice>
              <mc:Fallback>
                <p:oleObj name="think-cell Folie" r:id="rId3" imgW="425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Content Placeholder 10">
            <a:extLst>
              <a:ext uri="{FF2B5EF4-FFF2-40B4-BE49-F238E27FC236}">
                <a16:creationId xmlns:a16="http://schemas.microsoft.com/office/drawing/2014/main" id="{BE253965-CD8C-91ED-EB98-225B49C6D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095864"/>
              </p:ext>
            </p:extLst>
          </p:nvPr>
        </p:nvGraphicFramePr>
        <p:xfrm>
          <a:off x="1192696" y="1825625"/>
          <a:ext cx="10045147" cy="3912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00445-12F5-E53E-5991-9E31FA1D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29866EF-FB0B-4EC3-BA6B-2D54B9C14769}" type="datetime1">
              <a:rPr lang="en-US" smtClean="0"/>
              <a:pPr>
                <a:spcAft>
                  <a:spcPts val="600"/>
                </a:spcAft>
              </a:pPr>
              <a:t>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67ACC-026F-3031-9E1F-FEFF0E83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BDE857-6594-4EC3-B0D5-F662616E4EC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6" name="Title 9">
            <a:extLst>
              <a:ext uri="{FF2B5EF4-FFF2-40B4-BE49-F238E27FC236}">
                <a16:creationId xmlns:a16="http://schemas.microsoft.com/office/drawing/2014/main" id="{76F0C61A-68C4-06BA-B1D4-4E4DFDB353E3}"/>
              </a:ext>
            </a:extLst>
          </p:cNvPr>
          <p:cNvSpPr txBox="1">
            <a:spLocks/>
          </p:cNvSpPr>
          <p:nvPr/>
        </p:nvSpPr>
        <p:spPr>
          <a:xfrm>
            <a:off x="1086774" y="586740"/>
            <a:ext cx="10176151" cy="663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</a:rPr>
              <a:t>Relationship between the test metrics and the user’s device</a:t>
            </a:r>
            <a:endParaRPr lang="en-US" sz="3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698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827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think-cell Folie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The analysis indicate that the use of iphone had the highest average total spending of $75.71 in Group A</vt:lpstr>
      <vt:lpstr>PowerPoint Presentation</vt:lpstr>
      <vt:lpstr>   The analysis shows that Females in Group A, had the  highest average total spending of $76.75 more than their Male counterpart.   </vt:lpstr>
      <vt:lpstr>PowerPoint Presentation</vt:lpstr>
      <vt:lpstr>Germany has the highest average spending with $95.32 in Group A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“A/B Test Analysis:[Webpage feature]”</dc:title>
  <dc:creator>Ejikeme Justine Ekwem</dc:creator>
  <cp:lastModifiedBy>Justine Ekwem</cp:lastModifiedBy>
  <cp:revision>151</cp:revision>
  <dcterms:created xsi:type="dcterms:W3CDTF">2023-09-23T06:45:18Z</dcterms:created>
  <dcterms:modified xsi:type="dcterms:W3CDTF">2024-01-27T10:13:24Z</dcterms:modified>
</cp:coreProperties>
</file>