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6" r:id="rId1"/>
  </p:sldMasterIdLst>
  <p:notesMasterIdLst>
    <p:notesMasterId r:id="rId21"/>
  </p:notesMasterIdLst>
  <p:sldIdLst>
    <p:sldId id="256" r:id="rId2"/>
    <p:sldId id="307" r:id="rId3"/>
    <p:sldId id="259" r:id="rId4"/>
    <p:sldId id="258" r:id="rId5"/>
    <p:sldId id="309" r:id="rId6"/>
    <p:sldId id="262" r:id="rId7"/>
    <p:sldId id="266" r:id="rId8"/>
    <p:sldId id="303" r:id="rId9"/>
    <p:sldId id="267" r:id="rId10"/>
    <p:sldId id="304" r:id="rId11"/>
    <p:sldId id="269" r:id="rId12"/>
    <p:sldId id="305" r:id="rId13"/>
    <p:sldId id="271" r:id="rId14"/>
    <p:sldId id="308" r:id="rId15"/>
    <p:sldId id="272" r:id="rId16"/>
    <p:sldId id="277" r:id="rId17"/>
    <p:sldId id="276" r:id="rId18"/>
    <p:sldId id="302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179B-B72D-32A8-408B-739C8D74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1F919-1117-834D-4C06-9E5BD890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6293-CE68-F77C-952B-A7A695C1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C141-F1C1-8EE8-575A-F525C8E3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2AC3-82D9-FA3B-E6BD-8EC85FA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D735-E180-0D9A-D716-A8B0D66A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8CA00-F554-4C93-2DCF-B8B66544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F169-6DF5-978A-ED09-B04B741F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72B7-0365-1646-A01F-6FD4519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9DC9-DF8F-8D5C-D80A-E3604644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B9EAE-304A-5ADD-914A-F916BB24B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9C174-D6F7-5186-EB3C-FA66A0E67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18E0-C4C0-D877-E2CC-A45240E8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8C39-27F6-E925-DF5E-AF22621A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B22C-D57E-EED3-354E-9D12354D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1CBF-1F44-2879-C23F-ED29871B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1D3F-1A36-6C09-71E8-0009387A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A1AE-7D01-2A76-082F-E05710F6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3C11-5F20-2F07-65E3-6FBADA3B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C340-5985-6C3B-4E6C-07C1C40B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9F49-1519-9931-5296-FDB13852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876E-6905-9CD8-4C55-2E7833C89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FC60-E9C6-AD34-6435-F27A6334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8333-C0EA-CA56-904B-4482EAEE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5FFE-134F-36F0-75CE-9C4CB17C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E381-7BF9-8AB6-EBCD-1B8B3409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F794-4B25-237E-3715-31B1E9116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545DE-860A-0EDA-726E-8C9B3238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F305D-95B3-339E-DB43-9EA31C18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CEFD1-0943-8D89-0484-1543D4BB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4570-C411-463A-FE73-263C3458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09B3-1CBB-407C-6120-76C71928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CDF11-86EE-3CCA-16A8-734963D68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B4C02-F3A7-6FF5-1B97-0674AC66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86CBB-A472-003F-9580-EFB851AF6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18528-3139-6B2A-55CF-A8A22F542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86802-CB93-A027-C35E-D4D5BB03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58F49-E0C2-6341-C1A1-1044673A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6AC05-6230-9B19-1E3E-99B151CB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235C-BBC0-A574-D5EB-DEF054D2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F012B-8A03-C705-C15C-4C40734C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3D0A-36A1-D634-16F5-4D242755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61BF7-0D03-C3B0-B7E5-303756A5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2F419-C4EF-5C18-3909-454186C2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B0FA8-7148-5D64-D08A-72875227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2FA33-6931-9EA7-D6FA-84D91FE2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7F8C-9B43-C6A2-B0A8-CC18117C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3146E-4B6B-A3D5-FC27-09E67EBC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E5FA3-0E9F-4526-B396-40CDD48F9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86DC-7338-56F7-0443-8DA5F678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61007-6FBF-716D-1353-BA47A111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ABDF-2E88-6258-F34C-D5B3C5E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4BF1-9EF8-2D5E-7BBC-56B55676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A9CC-5261-B32E-CCE6-AABF1A596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BC9C-7F59-0692-052C-A482A3EA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DBD4B-5DA0-E027-B625-E5F2E1CE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03F8E-4F4C-9DED-A2BA-BEDD6774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8AAF8-AC3D-CCD0-DCFE-0893873E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F262C-3C0A-07D1-3BDC-9040D42A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4D32D-E62E-6941-2C55-67D816FC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EAE3-2E96-3032-4DCA-CADCBE4FF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8D67-A558-4D12-A909-D949D80921FD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9466-F8DB-8A6A-5BA5-35066AADC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5C70-3617-7F65-0F28-E6EFD287B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1D45-7AE9-49A4-8DE7-4F2A7BF3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191" y="808383"/>
            <a:ext cx="8931967" cy="139502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36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Metro car Project</a:t>
            </a:r>
            <a:b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endParaRPr lang="en-US" b="0" i="0" u="none" strike="noStrike" baseline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algn="l"/>
            <a:endParaRPr lang="en-US" b="0" i="0" u="none" strike="noStrike" baseline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algn="l"/>
            <a:endParaRPr lang="en-US" b="0" i="0" u="none" strike="noStrike" baseline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algn="l"/>
            <a:endParaRPr lang="en-US" b="0" i="0" u="none" strike="noStrike" baseline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" name="Graphic 20" descr="Car">
            <a:extLst>
              <a:ext uri="{FF2B5EF4-FFF2-40B4-BE49-F238E27FC236}">
                <a16:creationId xmlns:a16="http://schemas.microsoft.com/office/drawing/2014/main" id="{50168474-FAB6-C69D-5BED-9E8968BCB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1930" y="2001079"/>
            <a:ext cx="4426228" cy="3723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A1657-95AA-FD85-5421-EFD93734445B}"/>
              </a:ext>
            </a:extLst>
          </p:cNvPr>
          <p:cNvSpPr txBox="1"/>
          <p:nvPr/>
        </p:nvSpPr>
        <p:spPr>
          <a:xfrm>
            <a:off x="1166189" y="681380"/>
            <a:ext cx="4346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/>
                </a:solidFill>
              </a:rPr>
              <a:t>Age group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525EE-7C1D-0BEF-7898-7BB8064102D9}"/>
              </a:ext>
            </a:extLst>
          </p:cNvPr>
          <p:cNvSpPr txBox="1"/>
          <p:nvPr/>
        </p:nvSpPr>
        <p:spPr>
          <a:xfrm>
            <a:off x="1166189" y="2014330"/>
            <a:ext cx="41479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Age group 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35-44 recorded the highest users totalling 115,728 constituting 29.62%.</a:t>
            </a:r>
          </a:p>
          <a:p>
            <a:pPr algn="just"/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a typeface="Times New Roman" panose="02020603050405020304" pitchFamily="18" charset="0"/>
              </a:rPr>
              <a:t>A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ge group 25-34 had the second highest users totalling 76,258 constituting 19.52%.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just"/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B01FE-837C-98FA-FEC5-889A2418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04" y="1921565"/>
            <a:ext cx="5380384" cy="3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3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713" y="779146"/>
            <a:ext cx="9369287" cy="63883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Ride requests </a:t>
            </a:r>
            <a:r>
              <a:rPr lang="en-GB" sz="32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32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istribution </a:t>
            </a:r>
            <a:r>
              <a:rPr lang="en-GB" sz="32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32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utlook for the day</a:t>
            </a:r>
            <a:endParaRPr lang="en-US" sz="3200" b="1" dirty="0">
              <a:solidFill>
                <a:schemeClr val="accent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713" y="1774190"/>
            <a:ext cx="9369287" cy="3483610"/>
          </a:xfrm>
        </p:spPr>
        <p:txBody>
          <a:bodyPr/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a typeface="Times New Roman" panose="02020603050405020304" pitchFamily="18" charset="0"/>
              </a:rPr>
              <a:t>T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he line chart highlights two peak periods with the highest number of ride requests</a:t>
            </a:r>
            <a:r>
              <a:rPr lang="en-GB" sz="1600" dirty="0">
                <a:ea typeface="Times New Roman" panose="02020603050405020304" pitchFamily="18" charset="0"/>
              </a:rPr>
              <a:t>. O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ne occurring at 4:21:00 p.m. with 115 users,  and another at 9:07:46 a.m. with 111 total users. </a:t>
            </a:r>
          </a:p>
          <a:p>
            <a:pPr algn="just"/>
            <a:endParaRPr lang="en-GB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These time points represent the instances of the day when ride requests reached their maximum, providing insights into the app's usage patterns throughout the day.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4B7C5-03E7-4708-BA32-8A419AC2B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729" y="1855304"/>
            <a:ext cx="5314123" cy="396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96838-A127-3D27-7448-B1670890E7B8}"/>
              </a:ext>
            </a:extLst>
          </p:cNvPr>
          <p:cNvSpPr txBox="1"/>
          <p:nvPr/>
        </p:nvSpPr>
        <p:spPr>
          <a:xfrm>
            <a:off x="821635" y="700296"/>
            <a:ext cx="515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     </a:t>
            </a:r>
            <a:r>
              <a:rPr lang="en-GB" sz="3200" b="1" dirty="0">
                <a:solidFill>
                  <a:schemeClr val="accent1"/>
                </a:solidFill>
              </a:rPr>
              <a:t>Ride requests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8EEE7-D547-87CA-F0A2-FDB0611B27FD}"/>
              </a:ext>
            </a:extLst>
          </p:cNvPr>
          <p:cNvSpPr txBox="1"/>
          <p:nvPr/>
        </p:nvSpPr>
        <p:spPr>
          <a:xfrm>
            <a:off x="1205948" y="1987825"/>
            <a:ext cx="4161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Two peak periods with the highest number of ride requests occurred at 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4:21 Pm and 9:07 Am</a:t>
            </a:r>
            <a:r>
              <a:rPr lang="en-GB" sz="1600" dirty="0"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GB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a typeface="Times New Roman" panose="02020603050405020304" pitchFamily="18" charset="0"/>
              </a:rPr>
              <a:t>A total of 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115 users made request at 4:21 Pm and 111 users made request at 9:07 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just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604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191" y="795130"/>
            <a:ext cx="9793357" cy="1033670"/>
          </a:xfrm>
        </p:spPr>
        <p:txBody>
          <a:bodyPr>
            <a:normAutofit fontScale="90000"/>
          </a:bodyPr>
          <a:lstStyle/>
          <a:p>
            <a:pPr algn="l"/>
            <a:r>
              <a:rPr lang="en-GB" sz="3200" b="1" dirty="0"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</a:rPr>
              <a:t>Lowest conversion rate in the funnel</a:t>
            </a:r>
            <a:b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191" y="1974574"/>
            <a:ext cx="9925879" cy="348532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customer funnel analysis employs a percentage-based approach to highlight a critical insight in the conversion rate.</a:t>
            </a:r>
          </a:p>
          <a:p>
            <a:pPr algn="just"/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'payment to review' stage, there is a notable 69.76% decrease in the conversion rate, signalling a significant decline in user engagement or completion of the conversion process, suggesting a potential area for improvement to enhance the overall conversion rates.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GB" sz="1600" dirty="0">
              <a:effectLst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27914F-2598-BCD5-9B7E-81DD97DEF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98"/>
          <a:stretch/>
        </p:blipFill>
        <p:spPr>
          <a:xfrm>
            <a:off x="5512905" y="2014527"/>
            <a:ext cx="5406886" cy="3816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72676-9316-AF1F-1E0D-CB071B8A79B6}"/>
              </a:ext>
            </a:extLst>
          </p:cNvPr>
          <p:cNvSpPr txBox="1"/>
          <p:nvPr/>
        </p:nvSpPr>
        <p:spPr>
          <a:xfrm>
            <a:off x="1272209" y="657225"/>
            <a:ext cx="9929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</a:rPr>
              <a:t>Metro car customer funnel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0C0FE-E678-97B9-4AAC-4077CC36A9E1}"/>
              </a:ext>
            </a:extLst>
          </p:cNvPr>
          <p:cNvSpPr txBox="1"/>
          <p:nvPr/>
        </p:nvSpPr>
        <p:spPr>
          <a:xfrm>
            <a:off x="1272209" y="2171700"/>
            <a:ext cx="37106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</a:rPr>
              <a:t>The percentage-based analysis of the Metro car customer funnel indicates that the 'payment to review' stage has the lowest conversion rate, standing at 69.76%.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ea typeface="Times New Roman" panose="02020603050405020304" pitchFamily="18" charset="0"/>
            </a:endParaRPr>
          </a:p>
          <a:p>
            <a:pPr algn="just"/>
            <a:endParaRPr lang="en-GB" sz="1600" dirty="0">
              <a:effectLst/>
              <a:ea typeface="Times New Roman" panose="02020603050405020304" pitchFamily="18" charset="0"/>
            </a:endParaRPr>
          </a:p>
          <a:p>
            <a:pPr algn="just"/>
            <a:endParaRPr lang="en-GB" sz="1600" dirty="0">
              <a:ea typeface="Times New Roman" panose="02020603050405020304" pitchFamily="18" charset="0"/>
            </a:endParaRPr>
          </a:p>
          <a:p>
            <a:pPr algn="just"/>
            <a:endParaRPr lang="en-GB" sz="1600" dirty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ea typeface="Times New Roman" panose="02020603050405020304" pitchFamily="18" charset="0"/>
            </a:endParaRPr>
          </a:p>
          <a:p>
            <a:pPr algn="just"/>
            <a:endParaRPr lang="en-GB" sz="1600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ea typeface="Times New Roman" panose="02020603050405020304" pitchFamily="18" charset="0"/>
            </a:endParaRPr>
          </a:p>
          <a:p>
            <a:pPr algn="just"/>
            <a:endParaRPr lang="en-GB" sz="1600" dirty="0">
              <a:effectLst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65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17" y="622851"/>
            <a:ext cx="9342783" cy="689113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217" y="1868557"/>
            <a:ext cx="9342783" cy="4200939"/>
          </a:xfrm>
        </p:spPr>
        <p:txBody>
          <a:bodyPr>
            <a:normAutofit fontScale="95000"/>
          </a:bodyPr>
          <a:lstStyle/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GB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Given the dominance of iOS usage, stakeholders should prioritize further optimization of the app, introducing features that cater to iOS users' preferences and ensuring compatibility with the latest iOS updates.</a:t>
            </a:r>
          </a:p>
          <a:p>
            <a:pPr marR="0" algn="just"/>
            <a:endParaRPr lang="en-US" sz="17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GB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Focus marketing efforts on the 35-44 age group, as they constitute the highest number of app users. </a:t>
            </a:r>
            <a:r>
              <a:rPr lang="en-GB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Tailor promotions and campaigns to resonate with the preferences and needs of this age segment to further boost engagement.</a:t>
            </a:r>
            <a:r>
              <a:rPr lang="en-GB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algn="just"/>
            <a:endParaRPr lang="en-GB" sz="17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specific issues causing the significant drop in the conversion rate on each customer funnel stages specifically, from the payment to the review stage.</a:t>
            </a:r>
            <a:r>
              <a:rPr lang="en-GB" sz="17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700" dirty="0">
                <a:effectLst/>
                <a:ea typeface="Times New Roman" panose="02020603050405020304" pitchFamily="18" charset="0"/>
              </a:rPr>
              <a:t>Implement strategies to streamline this process, reduce friction, and encourage users to complete the entire customer funnel.</a:t>
            </a:r>
          </a:p>
          <a:p>
            <a:pPr algn="just"/>
            <a:endParaRPr lang="en-GB" sz="1700" dirty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Since the ride requests peak at specific times (4:21:00 PM and 9:07:46 AM), stakeholders should ensure that the service is optimized during these hours to handle increased demand efficiently.</a:t>
            </a:r>
            <a:endParaRPr lang="en-GB" sz="1700" dirty="0">
              <a:effectLst/>
              <a:ea typeface="Times New Roman" panose="02020603050405020304" pitchFamily="18" charset="0"/>
            </a:endParaRPr>
          </a:p>
          <a:p>
            <a:pPr marR="0" algn="just"/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22" y="543339"/>
            <a:ext cx="9316278" cy="871441"/>
          </a:xfrm>
        </p:spPr>
        <p:txBody>
          <a:bodyPr>
            <a:noAutofit/>
          </a:bodyPr>
          <a:lstStyle/>
          <a:p>
            <a:pPr algn="l"/>
            <a:r>
              <a:rPr lang="en-GB" sz="3200" b="1" i="0" dirty="0">
                <a:solidFill>
                  <a:schemeClr val="accent1"/>
                </a:solidFill>
                <a:effectLst/>
                <a:latin typeface="+mn-lt"/>
              </a:rPr>
              <a:t>Limitations in the customer funnel of the project</a:t>
            </a:r>
            <a:endParaRPr lang="en-US" sz="3200" b="1" dirty="0">
              <a:solidFill>
                <a:schemeClr val="accent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722" y="1656522"/>
            <a:ext cx="9316278" cy="3601278"/>
          </a:xfrm>
        </p:spPr>
        <p:txBody>
          <a:bodyPr>
            <a:noAutofit/>
          </a:bodyPr>
          <a:lstStyle/>
          <a:p>
            <a:pPr algn="just"/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/>
                </a:solidFill>
                <a:cs typeface="Times New Roman" panose="02020603050405020304" pitchFamily="18" charset="0"/>
              </a:rPr>
              <a:t>In the age group analysis for assessing </a:t>
            </a:r>
            <a:r>
              <a:rPr lang="en-GB" sz="1600" dirty="0">
                <a:cs typeface="Times New Roman" panose="02020603050405020304" pitchFamily="18" charset="0"/>
              </a:rPr>
              <a:t>user</a:t>
            </a:r>
            <a:r>
              <a:rPr lang="en-GB" sz="16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1"/>
                </a:solidFill>
                <a:cs typeface="Times New Roman" panose="02020603050405020304" pitchFamily="18" charset="0"/>
              </a:rPr>
              <a:t>performance of the </a:t>
            </a:r>
            <a:r>
              <a:rPr lang="en-GB" sz="1600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sz="16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etro</a:t>
            </a:r>
            <a:r>
              <a:rPr sz="1600" dirty="0">
                <a:solidFill>
                  <a:schemeClr val="tx1"/>
                </a:solidFill>
                <a:cs typeface="Times New Roman" panose="02020603050405020304" pitchFamily="18" charset="0"/>
              </a:rPr>
              <a:t> car app, a significant observation was noted. Approximately 30.02% of the data, encompassing 117,299 users</a:t>
            </a:r>
            <a:r>
              <a:rPr lang="en-GB" sz="1600" dirty="0"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tx1"/>
                </a:solidFill>
                <a:cs typeface="Times New Roman" panose="02020603050405020304" pitchFamily="18" charset="0"/>
              </a:rPr>
              <a:t>lacked age information and was categorized as 'unknown' group under GDPR. </a:t>
            </a:r>
            <a:endParaRPr lang="en-GB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endParaRPr lang="en-GB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sz="1600" dirty="0">
                <a:solidFill>
                  <a:schemeClr val="tx1"/>
                </a:solidFill>
                <a:cs typeface="Times New Roman" panose="02020603050405020304" pitchFamily="18" charset="0"/>
              </a:rPr>
              <a:t>This group was intentionally excluded from the analysis to prevent potential distortions in the results.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2209" y="609600"/>
            <a:ext cx="9395791" cy="67586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2209" y="1285461"/>
            <a:ext cx="9395791" cy="4545496"/>
          </a:xfrm>
        </p:spPr>
        <p:txBody>
          <a:bodyPr>
            <a:normAutofit/>
          </a:bodyPr>
          <a:lstStyle/>
          <a:p>
            <a:pPr algn="just"/>
            <a:endParaRPr lang="en-GB" sz="1800" dirty="0">
              <a:solidFill>
                <a:srgbClr val="37352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Tailor development, budget, and marketing strategies to the clear preference for iOS, which has a significantly higher usage percentage compared to Android and the web.</a:t>
            </a:r>
          </a:p>
          <a:p>
            <a:pPr algn="just"/>
            <a:endParaRPr lang="en-GB" sz="1600" dirty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35-44 age group segment is the most active user group; align marketing and service improvements with their preferences and needs to enhance user satisfaction and retention.</a:t>
            </a:r>
          </a:p>
          <a:p>
            <a:pPr algn="just"/>
            <a:endParaRPr lang="en-GB" sz="1600" dirty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The observed drop in conversion from payment to the review stage is critical; resolving this bottleneck is essential for improving overall customer funnel efficiency and increasing user retention.</a:t>
            </a:r>
          </a:p>
          <a:p>
            <a:pPr algn="just"/>
            <a:endParaRPr lang="en-GB" sz="1600" dirty="0">
              <a:effectLst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Recognize peak times for ride requests and ensure the service can handle increased demand during these periods; optimization may involve resource allocation, system efficiency improvements, and enhancing user experience during high-traffic hours.</a:t>
            </a:r>
          </a:p>
          <a:p>
            <a:pPr algn="just"/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1105535" y="61125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8" y="365125"/>
            <a:ext cx="9962322" cy="1325563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Video presentation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CFD52-C28E-8C49-A257-389B6DB18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https://www.loom.com/share/72a503b8ac884455830c29d00f6d5a85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94EE79-4E8B-F3C5-928B-DD2B31993302}"/>
              </a:ext>
            </a:extLst>
          </p:cNvPr>
          <p:cNvSpPr txBox="1"/>
          <p:nvPr/>
        </p:nvSpPr>
        <p:spPr>
          <a:xfrm>
            <a:off x="1417983" y="2252871"/>
            <a:ext cx="7726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GB" sz="32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 you for Listening</a:t>
            </a:r>
            <a:endParaRPr lang="en-GB" sz="3200" dirty="0">
              <a:solidFill>
                <a:schemeClr val="accent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EC051-47DD-D174-F98B-0D07629C8083}"/>
              </a:ext>
            </a:extLst>
          </p:cNvPr>
          <p:cNvSpPr txBox="1"/>
          <p:nvPr/>
        </p:nvSpPr>
        <p:spPr>
          <a:xfrm>
            <a:off x="1524000" y="4903304"/>
            <a:ext cx="4664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Ejikeme</a:t>
            </a:r>
            <a:r>
              <a:rPr lang="en-GB" sz="1600" dirty="0"/>
              <a:t> Justine Ekwem</a:t>
            </a:r>
          </a:p>
          <a:p>
            <a:r>
              <a:rPr lang="en-GB" sz="1600" dirty="0"/>
              <a:t>Master school</a:t>
            </a:r>
          </a:p>
        </p:txBody>
      </p:sp>
    </p:spTree>
    <p:extLst>
      <p:ext uri="{BB962C8B-B14F-4D97-AF65-F5344CB8AC3E}">
        <p14:creationId xmlns:p14="http://schemas.microsoft.com/office/powerpoint/2010/main" val="352700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50889-5C5E-F27D-0C4F-BDBA9F640BAD}"/>
              </a:ext>
            </a:extLst>
          </p:cNvPr>
          <p:cNvSpPr txBox="1"/>
          <p:nvPr/>
        </p:nvSpPr>
        <p:spPr>
          <a:xfrm>
            <a:off x="1272209" y="2243138"/>
            <a:ext cx="68288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Introduction to</a:t>
            </a:r>
            <a:r>
              <a:rPr lang="en-US" altLang="en-US" sz="1600" b="0" i="0" u="none" strike="noStrike" baseline="0" dirty="0"/>
              <a:t> </a:t>
            </a:r>
            <a:r>
              <a:rPr lang="en-US" sz="1600" dirty="0">
                <a:sym typeface="+mn-ea"/>
              </a:rPr>
              <a:t>Metro car business</a:t>
            </a:r>
            <a:r>
              <a:rPr lang="en-US" sz="1600" b="0" i="0" u="none" strike="noStrike" baseline="0" dirty="0"/>
              <a:t> </a:t>
            </a:r>
            <a:r>
              <a:rPr lang="en-US" altLang="en-US" sz="1600" b="0" i="0" u="none" strike="noStrike" baseline="0" dirty="0"/>
              <a:t>and the F</a:t>
            </a:r>
            <a:r>
              <a:rPr lang="en-US" sz="1600" b="0" i="0" u="none" strike="noStrike" baseline="0" dirty="0"/>
              <a:t>unnel analysis</a:t>
            </a:r>
            <a:r>
              <a:rPr lang="en-US" altLang="en-US" sz="1600" b="0" i="0" u="none" strike="noStrike" baseline="0" dirty="0"/>
              <a:t>.</a:t>
            </a:r>
            <a:r>
              <a:rPr lang="en-US" sz="1600" b="0" i="0" u="none" strike="noStrike" baseline="0" dirty="0"/>
              <a:t> </a:t>
            </a:r>
          </a:p>
          <a:p>
            <a:pPr algn="l"/>
            <a:endParaRPr lang="en-US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Results and findings</a:t>
            </a:r>
          </a:p>
          <a:p>
            <a:pPr algn="l"/>
            <a:endParaRPr lang="en-US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/>
              <a:t>Recommendation</a:t>
            </a:r>
            <a:r>
              <a:rPr lang="en-US" altLang="en-US" sz="1600" b="0" i="0" u="none" strike="noStrike" baseline="0" dirty="0"/>
              <a:t>s</a:t>
            </a:r>
            <a:r>
              <a:rPr lang="en-US" sz="1600" b="0" i="0" u="none" strike="noStrike" baseline="0" dirty="0"/>
              <a:t>.</a:t>
            </a:r>
          </a:p>
          <a:p>
            <a:pPr algn="l"/>
            <a:endParaRPr lang="en-US" sz="16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Conclusion.</a:t>
            </a:r>
            <a:endParaRPr lang="en-US" sz="1600" b="0" i="0" u="none" strike="noStrike" baseline="0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FF64F-65B8-7FDF-7E5A-0FEA93C40C3D}"/>
              </a:ext>
            </a:extLst>
          </p:cNvPr>
          <p:cNvSpPr txBox="1"/>
          <p:nvPr/>
        </p:nvSpPr>
        <p:spPr>
          <a:xfrm>
            <a:off x="1272209" y="861391"/>
            <a:ext cx="4943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</a:rPr>
              <a:t>Agenda Slide</a:t>
            </a:r>
          </a:p>
        </p:txBody>
      </p:sp>
    </p:spTree>
    <p:extLst>
      <p:ext uri="{BB962C8B-B14F-4D97-AF65-F5344CB8AC3E}">
        <p14:creationId xmlns:p14="http://schemas.microsoft.com/office/powerpoint/2010/main" val="11543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191" y="735284"/>
            <a:ext cx="9292259" cy="550177"/>
          </a:xfrm>
        </p:spPr>
        <p:txBody>
          <a:bodyPr anchor="b">
            <a:normAutofit/>
          </a:bodyPr>
          <a:lstStyle/>
          <a:p>
            <a:pPr algn="l"/>
            <a:r>
              <a:rPr lang="en-GB" altLang="en-US" sz="32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Metro car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190" y="1961320"/>
            <a:ext cx="9292259" cy="352507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Metro car operates on a business model </a:t>
            </a:r>
            <a:r>
              <a:rPr lang="en-GB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revolving </a:t>
            </a:r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around a platform connecting riders with drivers via a mobile application.</a:t>
            </a:r>
          </a:p>
          <a:p>
            <a:pPr algn="just"/>
            <a:r>
              <a:rPr lang="en-GB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Stakeholders in the business have raised key business questions aimed at revealing valuable insights for enhancing specific aspects of the customer funnel.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19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939" y="557189"/>
            <a:ext cx="9250017" cy="847541"/>
          </a:xfrm>
          <a:noFill/>
        </p:spPr>
        <p:txBody>
          <a:bodyPr>
            <a:normAutofit/>
          </a:bodyPr>
          <a:lstStyle/>
          <a:p>
            <a:pPr algn="l"/>
            <a:r>
              <a:rPr lang="en-GB" altLang="en-US" sz="32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Funnel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40" y="2080591"/>
            <a:ext cx="5367130" cy="3445566"/>
          </a:xfrm>
          <a:noFill/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Funnel analysis is a method of data analysis used to track and understand the sequential steps or stages that users or customers go through when interacting with a product, service, or website.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3B31D-3E85-2912-57E6-B13A81143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03" r="5368" b="-1"/>
          <a:stretch/>
        </p:blipFill>
        <p:spPr>
          <a:xfrm>
            <a:off x="7235686" y="2080591"/>
            <a:ext cx="3644349" cy="3617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1817D9-B446-F94C-81CD-1AE30934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2133600"/>
            <a:ext cx="9291429" cy="38814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9A4BB9-EF88-8247-A63A-4E822E841E43}"/>
              </a:ext>
            </a:extLst>
          </p:cNvPr>
          <p:cNvSpPr txBox="1"/>
          <p:nvPr/>
        </p:nvSpPr>
        <p:spPr>
          <a:xfrm>
            <a:off x="1338470" y="828675"/>
            <a:ext cx="929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</a:rPr>
              <a:t>Funnel  steps</a:t>
            </a:r>
          </a:p>
        </p:txBody>
      </p:sp>
    </p:spTree>
    <p:extLst>
      <p:ext uri="{BB962C8B-B14F-4D97-AF65-F5344CB8AC3E}">
        <p14:creationId xmlns:p14="http://schemas.microsoft.com/office/powerpoint/2010/main" val="354329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157" y="418642"/>
            <a:ext cx="9713842" cy="925416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Stages of the customer </a:t>
            </a:r>
            <a:r>
              <a:rPr lang="en-GB" sz="32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GB" sz="32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unnel </a:t>
            </a:r>
            <a:r>
              <a:rPr lang="en-GB" sz="32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requiring</a:t>
            </a:r>
            <a:r>
              <a:rPr lang="en-GB" sz="32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improvement</a:t>
            </a:r>
            <a:r>
              <a:rPr lang="en-US" sz="32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730" y="1344058"/>
            <a:ext cx="9263270" cy="3731525"/>
          </a:xfrm>
        </p:spPr>
        <p:txBody>
          <a:bodyPr>
            <a:normAutofit/>
          </a:bodyPr>
          <a:lstStyle/>
          <a:p>
            <a:pPr marR="0" algn="just">
              <a:spcBef>
                <a:spcPts val="150"/>
              </a:spcBef>
              <a:spcAft>
                <a:spcPts val="150"/>
              </a:spcAft>
            </a:pPr>
            <a:endParaRPr lang="en-GB" b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150"/>
              </a:spcBef>
              <a:spcAft>
                <a:spcPts val="150"/>
              </a:spcAft>
            </a:pPr>
            <a:endParaRPr lang="en-GB" b="1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cs typeface="Times New Roman" panose="02020603050405020304" pitchFamily="18" charset="0"/>
              </a:rPr>
              <a:t>D</a:t>
            </a:r>
            <a:r>
              <a:rPr lang="en-GB" sz="160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rop in conversion from application download to sign-up, from 100% to 74.65%, suggests potential challenges in the user onboarding process.</a:t>
            </a:r>
          </a:p>
          <a:p>
            <a:pPr marR="0" algn="just">
              <a:spcBef>
                <a:spcPts val="150"/>
              </a:spcBef>
              <a:spcAft>
                <a:spcPts val="150"/>
              </a:spcAft>
            </a:pPr>
            <a:endParaRPr lang="en-GB" sz="160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6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ignificant drop in the conversion rate from ride acceptance (98.97%) to ride completion (50.77%) indicates potential challenges in the execution and fulfilment stages of the customer funnel.</a:t>
            </a:r>
          </a:p>
          <a:p>
            <a:pPr marR="0" algn="just">
              <a:spcBef>
                <a:spcPts val="150"/>
              </a:spcBef>
              <a:spcAft>
                <a:spcPts val="150"/>
              </a:spcAft>
            </a:pPr>
            <a:endParaRPr lang="en-GB" sz="16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spcBef>
                <a:spcPts val="150"/>
              </a:spcBef>
              <a:spcAft>
                <a:spcPts val="150"/>
              </a:spcAft>
            </a:pPr>
            <a:endParaRPr lang="en-GB" sz="16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Drop in conversion from payments (100%) to reviews (69.76%) suggests challenges in encouraging users to provide feedback after completing a payment.</a:t>
            </a:r>
            <a:endParaRPr lang="en-GB" sz="1600" dirty="0">
              <a:solidFill>
                <a:srgbClr val="22222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957" y="815249"/>
            <a:ext cx="9409043" cy="496716"/>
          </a:xfrm>
        </p:spPr>
        <p:txBody>
          <a:bodyPr>
            <a:noAutofit/>
          </a:bodyPr>
          <a:lstStyle/>
          <a:p>
            <a:pPr algn="l"/>
            <a:r>
              <a:rPr lang="en-GB" sz="32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Application platform device</a:t>
            </a:r>
            <a:endParaRPr lang="en-US" sz="3200" b="1" dirty="0">
              <a:solidFill>
                <a:schemeClr val="accent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957" y="1945640"/>
            <a:ext cx="9409043" cy="331216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The chart below indicate that the platform</a:t>
            </a:r>
            <a:r>
              <a:rPr lang="en-GB" sz="1600" dirty="0">
                <a:ea typeface="Times New Roman" panose="02020603050405020304" pitchFamily="18" charset="0"/>
              </a:rPr>
              <a:t> had 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237,871 </a:t>
            </a:r>
            <a:r>
              <a:rPr lang="en-GB" sz="1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ios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 users, followed by  Android </a:t>
            </a:r>
            <a:r>
              <a:rPr lang="en-GB" sz="1600" dirty="0">
                <a:ea typeface="Times New Roman" panose="02020603050405020304" pitchFamily="18" charset="0"/>
              </a:rPr>
              <a:t>with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 113,846, and web 38,977. </a:t>
            </a:r>
          </a:p>
          <a:p>
            <a:pPr algn="just"/>
            <a:endParaRPr lang="en-GB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The analysis reveals a substantial preference for the </a:t>
            </a:r>
            <a:r>
              <a:rPr lang="en-GB" sz="1600" dirty="0" err="1">
                <a:solidFill>
                  <a:schemeClr val="tx1"/>
                </a:solidFill>
                <a:ea typeface="Times New Roman" panose="02020603050405020304" pitchFamily="18" charset="0"/>
              </a:rPr>
              <a:t>i</a:t>
            </a:r>
            <a:r>
              <a:rPr lang="en-GB" sz="1600" dirty="0" err="1">
                <a:ea typeface="Times New Roman" panose="02020603050405020304" pitchFamily="18" charset="0"/>
              </a:rPr>
              <a:t>os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 phone, indicating a 60.88% higher usage compared to the Android phone with 29.14%, </a:t>
            </a:r>
            <a:r>
              <a:rPr lang="en-GB" sz="1600" dirty="0">
                <a:ea typeface="Times New Roman" panose="02020603050405020304" pitchFamily="18" charset="0"/>
              </a:rPr>
              <a:t>and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 web </a:t>
            </a:r>
            <a:r>
              <a:rPr lang="en-GB" sz="1600" dirty="0">
                <a:ea typeface="Times New Roman" panose="02020603050405020304" pitchFamily="18" charset="0"/>
              </a:rPr>
              <a:t>at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 9.98%.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BF3358-E34B-1BF1-DC70-9D1CE00267F1}"/>
              </a:ext>
            </a:extLst>
          </p:cNvPr>
          <p:cNvSpPr txBox="1"/>
          <p:nvPr/>
        </p:nvSpPr>
        <p:spPr>
          <a:xfrm>
            <a:off x="1258957" y="715617"/>
            <a:ext cx="9342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/>
                </a:solidFill>
              </a:rPr>
              <a:t>Platform device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DCC72-EC45-7F3C-F99E-7572430071E3}"/>
              </a:ext>
            </a:extLst>
          </p:cNvPr>
          <p:cNvSpPr txBox="1"/>
          <p:nvPr/>
        </p:nvSpPr>
        <p:spPr>
          <a:xfrm>
            <a:off x="1258957" y="2146851"/>
            <a:ext cx="4041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 err="1">
                <a:ea typeface="Times New Roman" panose="02020603050405020304" pitchFamily="18" charset="0"/>
              </a:rPr>
              <a:t>ios</a:t>
            </a:r>
            <a:r>
              <a:rPr lang="en-GB" sz="1600" dirty="0">
                <a:ea typeface="Times New Roman" panose="02020603050405020304" pitchFamily="18" charset="0"/>
              </a:rPr>
              <a:t> phone boosted the highest platform users with 237,871 users at 60.88%.  </a:t>
            </a:r>
          </a:p>
          <a:p>
            <a:pPr algn="just"/>
            <a:endParaRPr lang="en-GB" sz="1600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a typeface="Times New Roman" panose="02020603050405020304" pitchFamily="18" charset="0"/>
              </a:rPr>
              <a:t>Android phone with 113,846 at 29.14%.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Web users is 38,977 with 9.98%.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just"/>
            <a:endParaRPr lang="en-GB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8A873-5B42-24A8-88AD-5A1E0B5B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87" y="2146851"/>
            <a:ext cx="5234610" cy="37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8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217" y="490220"/>
            <a:ext cx="9342783" cy="836930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Age Group performance</a:t>
            </a:r>
            <a:r>
              <a:rPr lang="en-GB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217" y="1708784"/>
            <a:ext cx="9342783" cy="394989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a typeface="Times New Roman" panose="02020603050405020304" pitchFamily="18" charset="0"/>
              </a:rPr>
              <a:t>A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ge group 35-44 demonstrated the highest frequency of app us</a:t>
            </a:r>
            <a:r>
              <a:rPr lang="en-GB" sz="1600" dirty="0">
                <a:ea typeface="Times New Roman" panose="02020603050405020304" pitchFamily="18" charset="0"/>
              </a:rPr>
              <a:t>ers totalling 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115,728 constituting 29.62%, as indicated in the bar chart below.</a:t>
            </a:r>
          </a:p>
          <a:p>
            <a:pPr algn="just"/>
            <a:endParaRPr lang="en-GB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The 'unknown' age group, constituting 30.02% with 117,299 users </a:t>
            </a:r>
            <a:r>
              <a:rPr lang="en-GB" sz="1600" dirty="0">
                <a:ea typeface="Times New Roman" panose="02020603050405020304" pitchFamily="18" charset="0"/>
              </a:rPr>
              <a:t>is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 classified under GDPR, and</a:t>
            </a:r>
            <a:r>
              <a:rPr lang="en-GB" sz="1600" dirty="0">
                <a:ea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excluded from the analysis</a:t>
            </a:r>
            <a:r>
              <a:rPr lang="en-GB" sz="1600" dirty="0">
                <a:ea typeface="Times New Roman" panose="02020603050405020304" pitchFamily="18" charset="0"/>
              </a:rPr>
              <a:t> to avoid bias results</a:t>
            </a:r>
            <a:endParaRPr lang="en-GB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/>
            <a:endParaRPr lang="en-GB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a typeface="Times New Roman" panose="02020603050405020304" pitchFamily="18" charset="0"/>
              </a:rPr>
              <a:t>A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ge group 25-34 recorded 76,258 use</a:t>
            </a:r>
            <a:r>
              <a:rPr lang="en-GB" sz="1600" dirty="0">
                <a:ea typeface="Times New Roman" panose="02020603050405020304" pitchFamily="18" charset="0"/>
              </a:rPr>
              <a:t>rs with 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19.52%. </a:t>
            </a:r>
          </a:p>
          <a:p>
            <a:pPr algn="just"/>
            <a:endParaRPr lang="en-GB" sz="1600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Age group 18-24 had 41,185 users </a:t>
            </a:r>
            <a:r>
              <a:rPr lang="en-GB" sz="1600" dirty="0">
                <a:ea typeface="Times New Roman" panose="02020603050405020304" pitchFamily="18" charset="0"/>
              </a:rPr>
              <a:t>with 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10.54%.</a:t>
            </a:r>
          </a:p>
          <a:p>
            <a:pPr algn="just"/>
            <a:endParaRPr lang="en-GB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ea typeface="Times New Roman" panose="02020603050405020304" pitchFamily="18" charset="0"/>
              </a:rPr>
              <a:t>A</a:t>
            </a:r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ge group 45-54 had 40,224 users with 10.30%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/>
            <a:r>
              <a:rPr lang="en-GB" sz="1600" dirty="0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</a:p>
          <a:p>
            <a:pPr algn="just"/>
            <a:endParaRPr lang="en-GB" sz="160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</TotalTime>
  <Words>984</Words>
  <Application>Microsoft Office PowerPoint</Application>
  <PresentationFormat>Widescreen</PresentationFormat>
  <Paragraphs>130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Metro car Project  </vt:lpstr>
      <vt:lpstr>PowerPoint Presentation</vt:lpstr>
      <vt:lpstr>Metro car Business</vt:lpstr>
      <vt:lpstr>Funnel Analysis</vt:lpstr>
      <vt:lpstr>PowerPoint Presentation</vt:lpstr>
      <vt:lpstr>    Stages of the customer funnel requiring improvement </vt:lpstr>
      <vt:lpstr>Application platform device</vt:lpstr>
      <vt:lpstr>PowerPoint Presentation</vt:lpstr>
      <vt:lpstr>Age Group performance </vt:lpstr>
      <vt:lpstr>PowerPoint Presentation</vt:lpstr>
      <vt:lpstr>Ride requests distribution outlook for the day</vt:lpstr>
      <vt:lpstr>PowerPoint Presentation</vt:lpstr>
      <vt:lpstr>Lowest conversion rate in the funnel </vt:lpstr>
      <vt:lpstr>PowerPoint Presentation</vt:lpstr>
      <vt:lpstr>Recommendations</vt:lpstr>
      <vt:lpstr>Limitations in the customer funnel of the project</vt:lpstr>
      <vt:lpstr> Conclusion</vt:lpstr>
      <vt:lpstr>Video presentation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Funnel Analysis</dc:title>
  <dc:creator>Ejikeme Justine Ekwem</dc:creator>
  <cp:lastModifiedBy>Justine Ekwem</cp:lastModifiedBy>
  <cp:revision>144</cp:revision>
  <dcterms:created xsi:type="dcterms:W3CDTF">2023-11-11T15:50:00Z</dcterms:created>
  <dcterms:modified xsi:type="dcterms:W3CDTF">2024-01-27T10:15:44Z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90D0F02F965C4497A9E96CDAC06704C9</vt:lpwstr>
  </property>
  <property fmtid="{D5CDD505-2E9C-101B-9397-08002B2CF9AE}" pid="3" name="KSOProductBuildVer">
    <vt:lpwstr>1033-11.2.0.11225</vt:lpwstr>
  </property>
</Properties>
</file>