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57" r:id="rId1"/>
  </p:sldMasterIdLst>
  <p:sldIdLst>
    <p:sldId id="257" r:id="rId2"/>
    <p:sldId id="262" r:id="rId3"/>
    <p:sldId id="258" r:id="rId4"/>
    <p:sldId id="260"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2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C3B98-FEBC-4571-BE3A-AA38D6C21649}"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7F3D2-7B23-4841-A217-D19AA1BE663B}" type="slidenum">
              <a:rPr lang="en-US" smtClean="0"/>
              <a:t>‹#›</a:t>
            </a:fld>
            <a:endParaRPr lang="en-US"/>
          </a:p>
        </p:txBody>
      </p:sp>
    </p:spTree>
    <p:extLst>
      <p:ext uri="{BB962C8B-B14F-4D97-AF65-F5344CB8AC3E}">
        <p14:creationId xmlns:p14="http://schemas.microsoft.com/office/powerpoint/2010/main" val="84659655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C3B98-FEBC-4571-BE3A-AA38D6C21649}"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7F3D2-7B23-4841-A217-D19AA1BE663B}" type="slidenum">
              <a:rPr lang="en-US" smtClean="0"/>
              <a:t>‹#›</a:t>
            </a:fld>
            <a:endParaRPr lang="en-US"/>
          </a:p>
        </p:txBody>
      </p:sp>
    </p:spTree>
    <p:extLst>
      <p:ext uri="{BB962C8B-B14F-4D97-AF65-F5344CB8AC3E}">
        <p14:creationId xmlns:p14="http://schemas.microsoft.com/office/powerpoint/2010/main" val="380958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C3B98-FEBC-4571-BE3A-AA38D6C21649}"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7F3D2-7B23-4841-A217-D19AA1BE663B}" type="slidenum">
              <a:rPr lang="en-US" smtClean="0"/>
              <a:t>‹#›</a:t>
            </a:fld>
            <a:endParaRPr lang="en-US"/>
          </a:p>
        </p:txBody>
      </p:sp>
    </p:spTree>
    <p:extLst>
      <p:ext uri="{BB962C8B-B14F-4D97-AF65-F5344CB8AC3E}">
        <p14:creationId xmlns:p14="http://schemas.microsoft.com/office/powerpoint/2010/main" val="70625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C3B98-FEBC-4571-BE3A-AA38D6C21649}" type="datetimeFigureOut">
              <a:rPr lang="en-US" smtClean="0"/>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7F3D2-7B23-4841-A217-D19AA1BE663B}" type="slidenum">
              <a:rPr lang="en-US" smtClean="0"/>
              <a:t>‹#›</a:t>
            </a:fld>
            <a:endParaRPr lang="en-US"/>
          </a:p>
        </p:txBody>
      </p:sp>
    </p:spTree>
    <p:extLst>
      <p:ext uri="{BB962C8B-B14F-4D97-AF65-F5344CB8AC3E}">
        <p14:creationId xmlns:p14="http://schemas.microsoft.com/office/powerpoint/2010/main" val="1603340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C3B98-FEBC-4571-BE3A-AA38D6C21649}"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7F3D2-7B23-4841-A217-D19AA1BE663B}" type="slidenum">
              <a:rPr lang="en-US" smtClean="0"/>
              <a:t>‹#›</a:t>
            </a:fld>
            <a:endParaRPr lang="en-US"/>
          </a:p>
        </p:txBody>
      </p:sp>
    </p:spTree>
    <p:extLst>
      <p:ext uri="{BB962C8B-B14F-4D97-AF65-F5344CB8AC3E}">
        <p14:creationId xmlns:p14="http://schemas.microsoft.com/office/powerpoint/2010/main" val="9504455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1EC3B98-FEBC-4571-BE3A-AA38D6C21649}" type="datetimeFigureOut">
              <a:rPr lang="en-US" smtClean="0"/>
              <a:t>7/9/2023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6F7F3D2-7B23-4841-A217-D19AA1BE663B}" type="slidenum">
              <a:rPr lang="en-US" smtClean="0"/>
              <a:t>‹#›</a:t>
            </a:fld>
            <a:endParaRPr lang="en-US"/>
          </a:p>
        </p:txBody>
      </p:sp>
    </p:spTree>
    <p:extLst>
      <p:ext uri="{BB962C8B-B14F-4D97-AF65-F5344CB8AC3E}">
        <p14:creationId xmlns:p14="http://schemas.microsoft.com/office/powerpoint/2010/main" val="105690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1EC3B98-FEBC-4571-BE3A-AA38D6C21649}" type="datetimeFigureOut">
              <a:rPr lang="en-US" smtClean="0"/>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7F3D2-7B23-4841-A217-D19AA1BE663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71483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C3B98-FEBC-4571-BE3A-AA38D6C21649}" type="datetimeFigureOut">
              <a:rPr lang="en-US" smtClean="0"/>
              <a:t>7/9/2023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7F3D2-7B23-4841-A217-D19AA1BE663B}" type="slidenum">
              <a:rPr lang="en-US" smtClean="0"/>
              <a:t>‹#›</a:t>
            </a:fld>
            <a:endParaRPr lang="en-US"/>
          </a:p>
        </p:txBody>
      </p:sp>
    </p:spTree>
    <p:extLst>
      <p:ext uri="{BB962C8B-B14F-4D97-AF65-F5344CB8AC3E}">
        <p14:creationId xmlns:p14="http://schemas.microsoft.com/office/powerpoint/2010/main" val="155700512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C3B98-FEBC-4571-BE3A-AA38D6C21649}" type="datetimeFigureOut">
              <a:rPr lang="en-US" smtClean="0"/>
              <a:t>7/9/2023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7F3D2-7B23-4841-A217-D19AA1BE663B}" type="slidenum">
              <a:rPr lang="en-US" smtClean="0"/>
              <a:t>‹#›</a:t>
            </a:fld>
            <a:endParaRPr lang="en-US"/>
          </a:p>
        </p:txBody>
      </p:sp>
    </p:spTree>
    <p:extLst>
      <p:ext uri="{BB962C8B-B14F-4D97-AF65-F5344CB8AC3E}">
        <p14:creationId xmlns:p14="http://schemas.microsoft.com/office/powerpoint/2010/main" val="253455696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1EC3B98-FEBC-4571-BE3A-AA38D6C21649}" type="datetimeFigureOut">
              <a:rPr lang="en-US" smtClean="0"/>
              <a:t>7/9/2023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76F7F3D2-7B23-4841-A217-D19AA1BE663B}" type="slidenum">
              <a:rPr lang="en-US" smtClean="0"/>
              <a:t>‹#›</a:t>
            </a:fld>
            <a:endParaRPr lang="en-US"/>
          </a:p>
        </p:txBody>
      </p:sp>
    </p:spTree>
    <p:extLst>
      <p:ext uri="{BB962C8B-B14F-4D97-AF65-F5344CB8AC3E}">
        <p14:creationId xmlns:p14="http://schemas.microsoft.com/office/powerpoint/2010/main" val="158323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1EC3B98-FEBC-4571-BE3A-AA38D6C21649}" type="datetimeFigureOut">
              <a:rPr lang="en-US" smtClean="0"/>
              <a:t>7/9/2023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76F7F3D2-7B23-4841-A217-D19AA1BE663B}" type="slidenum">
              <a:rPr lang="en-US" smtClean="0"/>
              <a:t>‹#›</a:t>
            </a:fld>
            <a:endParaRPr lang="en-US"/>
          </a:p>
        </p:txBody>
      </p:sp>
    </p:spTree>
    <p:extLst>
      <p:ext uri="{BB962C8B-B14F-4D97-AF65-F5344CB8AC3E}">
        <p14:creationId xmlns:p14="http://schemas.microsoft.com/office/powerpoint/2010/main" val="97566548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EC3B98-FEBC-4571-BE3A-AA38D6C21649}" type="datetimeFigureOut">
              <a:rPr lang="en-US" smtClean="0"/>
              <a:t>7/9/2023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6F7F3D2-7B23-4841-A217-D19AA1BE663B}" type="slidenum">
              <a:rPr lang="en-US" smtClean="0"/>
              <a:t>‹#›</a:t>
            </a:fld>
            <a:endParaRPr lang="en-US"/>
          </a:p>
        </p:txBody>
      </p:sp>
    </p:spTree>
    <p:extLst>
      <p:ext uri="{BB962C8B-B14F-4D97-AF65-F5344CB8AC3E}">
        <p14:creationId xmlns:p14="http://schemas.microsoft.com/office/powerpoint/2010/main" val="1591607192"/>
      </p:ext>
    </p:extLst>
  </p:cSld>
  <p:clrMap bg1="lt1" tx1="dk1" bg2="lt2" tx2="dk2" accent1="accent1" accent2="accent2" accent3="accent3" accent4="accent4" accent5="accent5" accent6="accent6" hlink="hlink" folHlink="folHlink"/>
  <p:sldLayoutIdLst>
    <p:sldLayoutId id="2147484658" r:id="rId1"/>
    <p:sldLayoutId id="2147484659" r:id="rId2"/>
    <p:sldLayoutId id="2147484660" r:id="rId3"/>
    <p:sldLayoutId id="2147484661" r:id="rId4"/>
    <p:sldLayoutId id="2147484662" r:id="rId5"/>
    <p:sldLayoutId id="2147484663" r:id="rId6"/>
    <p:sldLayoutId id="2147484664" r:id="rId7"/>
    <p:sldLayoutId id="2147484665" r:id="rId8"/>
    <p:sldLayoutId id="2147484666" r:id="rId9"/>
    <p:sldLayoutId id="2147484667" r:id="rId10"/>
    <p:sldLayoutId id="2147484668" r:id="rId11"/>
  </p:sldLayoutIdLst>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141-0D38-341B-FCCC-A5816D5BAFF5}"/>
              </a:ext>
            </a:extLst>
          </p:cNvPr>
          <p:cNvSpPr txBox="1"/>
          <p:nvPr/>
        </p:nvSpPr>
        <p:spPr>
          <a:xfrm>
            <a:off x="1634490" y="531202"/>
            <a:ext cx="8766810" cy="1569660"/>
          </a:xfrm>
          <a:prstGeom prst="rect">
            <a:avLst/>
          </a:prstGeom>
          <a:noFill/>
        </p:spPr>
        <p:txBody>
          <a:bodyPr wrap="square">
            <a:spAutoFit/>
          </a:bodyPr>
          <a:lstStyle/>
          <a:p>
            <a:pPr algn="ctr"/>
            <a:r>
              <a:rPr lang="en-US" sz="3200" b="1" i="0" dirty="0">
                <a:solidFill>
                  <a:srgbClr val="002060"/>
                </a:solidFill>
                <a:effectLst/>
                <a:latin typeface="Times New Roman" panose="02020603050405020304" pitchFamily="18" charset="0"/>
                <a:cs typeface="Times New Roman" panose="02020603050405020304" pitchFamily="18" charset="0"/>
              </a:rPr>
              <a:t>WEB-BASED SMART ATTENDANCE AND EMOTION TRACKING SYSTEM USING FACIAL RECOGNITION TECHNOLOGY</a:t>
            </a:r>
            <a:endParaRPr lang="en-US" sz="3200" b="1" dirty="0">
              <a:solidFill>
                <a:srgbClr val="002060"/>
              </a:solidFill>
              <a:latin typeface="Times New Roman" panose="02020603050405020304" pitchFamily="18" charset="0"/>
              <a:cs typeface="Times New Roman" panose="02020603050405020304" pitchFamily="18" charset="0"/>
            </a:endParaRPr>
          </a:p>
        </p:txBody>
      </p:sp>
      <p:pic>
        <p:nvPicPr>
          <p:cNvPr id="1026" name="Picture 2" descr="Face Recognition Software">
            <a:extLst>
              <a:ext uri="{FF2B5EF4-FFF2-40B4-BE49-F238E27FC236}">
                <a16:creationId xmlns:a16="http://schemas.microsoft.com/office/drawing/2014/main" id="{5A85E6FC-2A7A-AD73-9072-4D36E8CBE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 y="2402804"/>
            <a:ext cx="6534517" cy="3509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E48187-DD02-5ECA-D1B7-5E0D4625E094}"/>
              </a:ext>
            </a:extLst>
          </p:cNvPr>
          <p:cNvSpPr txBox="1"/>
          <p:nvPr/>
        </p:nvSpPr>
        <p:spPr>
          <a:xfrm>
            <a:off x="2892381" y="6214733"/>
            <a:ext cx="6093618" cy="646331"/>
          </a:xfrm>
          <a:prstGeom prst="rect">
            <a:avLst/>
          </a:prstGeom>
          <a:noFill/>
        </p:spPr>
        <p:txBody>
          <a:bodyPr wrap="square">
            <a:spAutoFit/>
          </a:bodyPr>
          <a:lstStyle/>
          <a:p>
            <a:pPr algn="ctr"/>
            <a:r>
              <a:rPr lang="en-US" sz="1800" b="1" i="0" dirty="0">
                <a:solidFill>
                  <a:srgbClr val="002060"/>
                </a:solidFill>
                <a:effectLst/>
                <a:latin typeface="Times New Roman" panose="02020603050405020304" pitchFamily="18" charset="0"/>
                <a:cs typeface="Times New Roman" panose="02020603050405020304" pitchFamily="18" charset="0"/>
              </a:rPr>
              <a:t>FINAL YEAR PROJECT</a:t>
            </a:r>
          </a:p>
          <a:p>
            <a:pPr algn="ctr"/>
            <a:r>
              <a:rPr lang="en-US" b="1" dirty="0">
                <a:solidFill>
                  <a:srgbClr val="002060"/>
                </a:solidFill>
                <a:latin typeface="Times New Roman" panose="02020603050405020304" pitchFamily="18" charset="0"/>
                <a:cs typeface="Times New Roman" panose="02020603050405020304" pitchFamily="18" charset="0"/>
              </a:rPr>
              <a:t>    </a:t>
            </a:r>
            <a:r>
              <a:rPr lang="en-US" sz="1800" b="1" i="0" dirty="0">
                <a:solidFill>
                  <a:srgbClr val="002060"/>
                </a:solidFill>
                <a:effectLst/>
                <a:latin typeface="Times New Roman" panose="02020603050405020304" pitchFamily="18" charset="0"/>
                <a:cs typeface="Times New Roman" panose="02020603050405020304" pitchFamily="18" charset="0"/>
              </a:rPr>
              <a:t> OPOLOT JUSTINE</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2" name="Picture 2" descr="US Chamber of Commerce Mobilizes in Support of Facial Recognition Technology  - CPO Magazine">
            <a:extLst>
              <a:ext uri="{FF2B5EF4-FFF2-40B4-BE49-F238E27FC236}">
                <a16:creationId xmlns:a16="http://schemas.microsoft.com/office/drawing/2014/main" id="{91030513-9FF9-604C-11A2-1386C449C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446" y="2402803"/>
            <a:ext cx="6622026" cy="3509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97523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xit" presetSubtype="0" fill="hold" grpId="0" nodeType="withEffect">
                                  <p:stCondLst>
                                    <p:cond delay="0"/>
                                  </p:stCondLst>
                                  <p:childTnLst>
                                    <p:anim calcmode="lin" valueType="num">
                                      <p:cBhvr>
                                        <p:cTn id="6" dur="1000"/>
                                        <p:tgtEl>
                                          <p:spTgt spid="3"/>
                                        </p:tgtEl>
                                        <p:attrNameLst>
                                          <p:attrName>ppt_w</p:attrName>
                                        </p:attrNameLst>
                                      </p:cBhvr>
                                      <p:tavLst>
                                        <p:tav tm="0">
                                          <p:val>
                                            <p:strVal val="ppt_w"/>
                                          </p:val>
                                        </p:tav>
                                        <p:tav tm="100000">
                                          <p:val>
                                            <p:fltVal val="0"/>
                                          </p:val>
                                        </p:tav>
                                      </p:tavLst>
                                    </p:anim>
                                    <p:anim calcmode="lin" valueType="num">
                                      <p:cBhvr>
                                        <p:cTn id="7" dur="1000"/>
                                        <p:tgtEl>
                                          <p:spTgt spid="3"/>
                                        </p:tgtEl>
                                        <p:attrNameLst>
                                          <p:attrName>ppt_h</p:attrName>
                                        </p:attrNameLst>
                                      </p:cBhvr>
                                      <p:tavLst>
                                        <p:tav tm="0">
                                          <p:val>
                                            <p:strVal val="ppt_h"/>
                                          </p:val>
                                        </p:tav>
                                        <p:tav tm="100000">
                                          <p:val>
                                            <p:fltVal val="0"/>
                                          </p:val>
                                        </p:tav>
                                      </p:tavLst>
                                    </p:anim>
                                    <p:anim calcmode="lin" valueType="num">
                                      <p:cBhvr>
                                        <p:cTn id="8" dur="1000"/>
                                        <p:tgtEl>
                                          <p:spTgt spid="3"/>
                                        </p:tgtEl>
                                        <p:attrNameLst>
                                          <p:attrName>style.rotation</p:attrName>
                                        </p:attrNameLst>
                                      </p:cBhvr>
                                      <p:tavLst>
                                        <p:tav tm="0">
                                          <p:val>
                                            <p:fltVal val="0"/>
                                          </p:val>
                                        </p:tav>
                                        <p:tav tm="100000">
                                          <p:val>
                                            <p:fltVal val="90"/>
                                          </p:val>
                                        </p:tav>
                                      </p:tavLst>
                                    </p:anim>
                                    <p:animEffect transition="out" filter="fade">
                                      <p:cBhvr>
                                        <p:cTn id="9" dur="1000"/>
                                        <p:tgtEl>
                                          <p:spTgt spid="3"/>
                                        </p:tgtEl>
                                      </p:cBhvr>
                                    </p:animEffect>
                                    <p:set>
                                      <p:cBhvr>
                                        <p:cTn id="10"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498E10-DA27-A41C-C7BF-8E8E25C21747}"/>
              </a:ext>
            </a:extLst>
          </p:cNvPr>
          <p:cNvPicPr>
            <a:picLocks noChangeAspect="1"/>
          </p:cNvPicPr>
          <p:nvPr/>
        </p:nvPicPr>
        <p:blipFill>
          <a:blip r:embed="rId2"/>
          <a:stretch>
            <a:fillRect/>
          </a:stretch>
        </p:blipFill>
        <p:spPr>
          <a:xfrm>
            <a:off x="742950" y="1463040"/>
            <a:ext cx="10321290" cy="4960620"/>
          </a:xfrm>
          <a:prstGeom prst="rect">
            <a:avLst/>
          </a:prstGeom>
        </p:spPr>
      </p:pic>
      <p:sp>
        <p:nvSpPr>
          <p:cNvPr id="5" name="TextBox 4">
            <a:extLst>
              <a:ext uri="{FF2B5EF4-FFF2-40B4-BE49-F238E27FC236}">
                <a16:creationId xmlns:a16="http://schemas.microsoft.com/office/drawing/2014/main" id="{36B1A03F-1339-BA41-B38E-F289C70AB4B1}"/>
              </a:ext>
            </a:extLst>
          </p:cNvPr>
          <p:cNvSpPr txBox="1"/>
          <p:nvPr/>
        </p:nvSpPr>
        <p:spPr>
          <a:xfrm>
            <a:off x="1657350" y="152680"/>
            <a:ext cx="7345135" cy="1631216"/>
          </a:xfrm>
          <a:prstGeom prst="rect">
            <a:avLst/>
          </a:prstGeom>
          <a:noFill/>
        </p:spPr>
        <p:txBody>
          <a:bodyPr wrap="square">
            <a:spAutoFit/>
          </a:bodyPr>
          <a:lstStyle/>
          <a:p>
            <a:pPr algn="ctr"/>
            <a:r>
              <a:rPr lang="en-US" sz="10000" b="1" i="0" dirty="0">
                <a:solidFill>
                  <a:srgbClr val="374151"/>
                </a:solidFill>
                <a:effectLst/>
                <a:latin typeface="Times New Roman" panose="02020603050405020304" pitchFamily="18" charset="0"/>
                <a:cs typeface="Times New Roman" panose="02020603050405020304" pitchFamily="18" charset="0"/>
              </a:rPr>
              <a:t>DEMO</a:t>
            </a:r>
            <a:endParaRPr lang="en-US" sz="10000" b="1" dirty="0"/>
          </a:p>
        </p:txBody>
      </p:sp>
    </p:spTree>
    <p:extLst>
      <p:ext uri="{BB962C8B-B14F-4D97-AF65-F5344CB8AC3E}">
        <p14:creationId xmlns:p14="http://schemas.microsoft.com/office/powerpoint/2010/main" val="34077335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A4C3DF-5D99-7C2A-CCFF-BC3782FF4D0D}"/>
              </a:ext>
            </a:extLst>
          </p:cNvPr>
          <p:cNvSpPr txBox="1"/>
          <p:nvPr/>
        </p:nvSpPr>
        <p:spPr>
          <a:xfrm>
            <a:off x="71020" y="150920"/>
            <a:ext cx="11523217" cy="5351721"/>
          </a:xfrm>
          <a:prstGeom prst="rect">
            <a:avLst/>
          </a:prstGeom>
          <a:noFill/>
        </p:spPr>
        <p:txBody>
          <a:bodyPr wrap="square">
            <a:spAutoFit/>
          </a:bodyPr>
          <a:lstStyle/>
          <a:p>
            <a:pPr algn="ctr">
              <a:lnSpc>
                <a:spcPct val="150000"/>
              </a:lnSpc>
            </a:pPr>
            <a:r>
              <a:rPr lang="en-US" sz="3200" b="1" i="0" u="sng" dirty="0">
                <a:solidFill>
                  <a:srgbClr val="374151"/>
                </a:solidFill>
                <a:latin typeface="Times New Roman" panose="02020603050405020304" pitchFamily="18" charset="0"/>
                <a:cs typeface="Times New Roman" panose="02020603050405020304" pitchFamily="18" charset="0"/>
              </a:rPr>
              <a:t>INTRODUCTION</a:t>
            </a:r>
          </a:p>
          <a:p>
            <a:pPr marL="285750" indent="-285750" algn="l">
              <a:lnSpc>
                <a:spcPct val="150000"/>
              </a:lnSpc>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A smart attendance and emotion tracking system is a system that automates attendance and emotions tracking of employees or students in educational institutions or organizations using facial recognition technology in order to provide insights about wellbeing, and engagement in classrooms.</a:t>
            </a:r>
          </a:p>
          <a:p>
            <a:pPr marL="285750" indent="-285750" algn="l">
              <a:lnSpc>
                <a:spcPct val="150000"/>
              </a:lnSpc>
              <a:buFont typeface="Wingdings" panose="05000000000000000000" pitchFamily="2" charset="2"/>
              <a:buChar char="v"/>
            </a:pPr>
            <a:r>
              <a:rPr lang="en-US" dirty="0">
                <a:solidFill>
                  <a:srgbClr val="374151"/>
                </a:solidFill>
                <a:latin typeface="Times New Roman" panose="02020603050405020304" pitchFamily="18" charset="0"/>
                <a:cs typeface="Times New Roman" panose="02020603050405020304" pitchFamily="18" charset="0"/>
              </a:rPr>
              <a:t>Facial Recognition technology is</a:t>
            </a:r>
            <a:r>
              <a:rPr lang="en-US" b="0" i="0" dirty="0">
                <a:solidFill>
                  <a:srgbClr val="374151"/>
                </a:solidFill>
                <a:effectLst/>
                <a:latin typeface="Times New Roman" panose="02020603050405020304" pitchFamily="18" charset="0"/>
                <a:cs typeface="Times New Roman" panose="02020603050405020304" pitchFamily="18" charset="0"/>
              </a:rPr>
              <a:t> a biometric technology that uses machine learning algorithms to analyze and identify a person's facial features and emotion. It can also detect and recognize faces from digital images or video footage and compare them to a database of pre-registered faces</a:t>
            </a:r>
            <a:r>
              <a:rPr lang="en-US" dirty="0">
                <a:solidFill>
                  <a:srgbClr val="374151"/>
                </a:solidFill>
                <a:latin typeface="Times New Roman" panose="02020603050405020304" pitchFamily="18" charset="0"/>
                <a:cs typeface="Times New Roman" panose="02020603050405020304" pitchFamily="18" charset="0"/>
              </a:rPr>
              <a:t>.</a:t>
            </a: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In today's fast-paced world, managing attendance has become a critical task for organizations and educational institutions, as it helps to manage employee and student attendance, payroll management, resource allocation, and accountability.  </a:t>
            </a:r>
          </a:p>
          <a:p>
            <a:pPr marL="285750" indent="-285750" algn="l">
              <a:lnSpc>
                <a:spcPct val="150000"/>
              </a:lnSpc>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This type of system can automate the attendance tracking process, provide valuable insights into employee and student engagement and well-being, and reduce errors and costs associated with traditional attendance tracking methods.</a:t>
            </a:r>
          </a:p>
        </p:txBody>
      </p:sp>
    </p:spTree>
    <p:extLst>
      <p:ext uri="{BB962C8B-B14F-4D97-AF65-F5344CB8AC3E}">
        <p14:creationId xmlns:p14="http://schemas.microsoft.com/office/powerpoint/2010/main" val="127587849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251AD6-5261-D7AB-EA3B-53821DF49D06}"/>
              </a:ext>
            </a:extLst>
          </p:cNvPr>
          <p:cNvSpPr txBox="1"/>
          <p:nvPr/>
        </p:nvSpPr>
        <p:spPr>
          <a:xfrm>
            <a:off x="962258" y="338524"/>
            <a:ext cx="9876866" cy="4619854"/>
          </a:xfrm>
          <a:prstGeom prst="rect">
            <a:avLst/>
          </a:prstGeom>
          <a:noFill/>
        </p:spPr>
        <p:txBody>
          <a:bodyPr wrap="square">
            <a:spAutoFit/>
          </a:bodyPr>
          <a:lstStyle/>
          <a:p>
            <a:pPr algn="ctr">
              <a:lnSpc>
                <a:spcPct val="150000"/>
              </a:lnSpc>
            </a:pPr>
            <a:r>
              <a:rPr lang="en-US" sz="3600" b="1" i="0" u="sng" dirty="0">
                <a:solidFill>
                  <a:srgbClr val="374151"/>
                </a:solidFill>
                <a:effectLst/>
                <a:latin typeface="Times New Roman" panose="02020603050405020304" pitchFamily="18" charset="0"/>
                <a:cs typeface="Times New Roman" panose="02020603050405020304" pitchFamily="18" charset="0"/>
              </a:rPr>
              <a:t>BACKGROUND</a:t>
            </a:r>
            <a:endParaRPr lang="en-US" sz="3600" b="0" i="0" dirty="0">
              <a:solidFill>
                <a:srgbClr val="374151"/>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v"/>
            </a:pPr>
            <a:r>
              <a:rPr lang="en-US" b="0" i="0" dirty="0">
                <a:solidFill>
                  <a:srgbClr val="374151"/>
                </a:solidFill>
                <a:effectLst/>
                <a:latin typeface="Söhne"/>
              </a:rPr>
              <a:t>Attendance tracking is a crucial and daily task for organizations and educational institutions. </a:t>
            </a:r>
          </a:p>
          <a:p>
            <a:pPr marL="285750" indent="-285750" algn="l">
              <a:lnSpc>
                <a:spcPct val="150000"/>
              </a:lnSpc>
              <a:buFont typeface="Wingdings" panose="05000000000000000000" pitchFamily="2" charset="2"/>
              <a:buChar char="v"/>
            </a:pPr>
            <a:r>
              <a:rPr lang="en-US" dirty="0">
                <a:solidFill>
                  <a:srgbClr val="374151"/>
                </a:solidFill>
                <a:latin typeface="Söhne"/>
              </a:rPr>
              <a:t>Traditional attendance tracking methods include; manual data entry, roll call for students as well as clock in and clock out times as well as paper sign- in sheets for employees.</a:t>
            </a:r>
            <a:endParaRPr lang="en-US" b="0" i="0" dirty="0">
              <a:solidFill>
                <a:srgbClr val="374151"/>
              </a:solidFill>
              <a:effectLst/>
              <a:latin typeface="Söhne"/>
            </a:endParaRPr>
          </a:p>
          <a:p>
            <a:pPr marL="285750" indent="-285750">
              <a:lnSpc>
                <a:spcPct val="150000"/>
              </a:lnSpc>
              <a:buFont typeface="Wingdings" panose="05000000000000000000" pitchFamily="2" charset="2"/>
              <a:buChar char="v"/>
            </a:pPr>
            <a:r>
              <a:rPr lang="en-US" b="0" i="0" dirty="0">
                <a:solidFill>
                  <a:srgbClr val="374151"/>
                </a:solidFill>
                <a:effectLst/>
                <a:latin typeface="Söhne"/>
              </a:rPr>
              <a:t>Facial recognition technology has been around for decades and has become more accurate and efficient with recent advancements in machine learning algorithms. </a:t>
            </a:r>
          </a:p>
          <a:p>
            <a:pPr marL="285750" indent="-285750" algn="l">
              <a:lnSpc>
                <a:spcPct val="150000"/>
              </a:lnSpc>
              <a:buFont typeface="Wingdings" panose="05000000000000000000" pitchFamily="2" charset="2"/>
              <a:buChar char="v"/>
            </a:pPr>
            <a:r>
              <a:rPr lang="en-US" b="0" i="0" dirty="0">
                <a:solidFill>
                  <a:srgbClr val="374151"/>
                </a:solidFill>
                <a:effectLst/>
                <a:latin typeface="Söhne"/>
              </a:rPr>
              <a:t>Therefore, accurate and reliable attendance records are essential for organizations to make informed decisions about employee and student performance, resource allocation, and overall success.</a:t>
            </a:r>
            <a:r>
              <a:rPr lang="en-US" dirty="0">
                <a:solidFill>
                  <a:srgbClr val="374151"/>
                </a:solidFill>
                <a:latin typeface="Söhne"/>
              </a:rPr>
              <a:t> </a:t>
            </a:r>
          </a:p>
          <a:p>
            <a:pPr marL="285750" indent="-285750" algn="l">
              <a:lnSpc>
                <a:spcPct val="150000"/>
              </a:lnSpc>
              <a:buFont typeface="Wingdings" panose="05000000000000000000" pitchFamily="2" charset="2"/>
              <a:buChar char="v"/>
            </a:pPr>
            <a:r>
              <a:rPr lang="en-US" dirty="0">
                <a:solidFill>
                  <a:srgbClr val="374151"/>
                </a:solidFill>
                <a:latin typeface="Söhne"/>
              </a:rPr>
              <a:t>Additionally, emotion tracking can be integrated in order to provide insights about employee or students’ engagement in the classroom or workplace and their generally wellbeing.</a:t>
            </a:r>
          </a:p>
        </p:txBody>
      </p:sp>
    </p:spTree>
    <p:extLst>
      <p:ext uri="{BB962C8B-B14F-4D97-AF65-F5344CB8AC3E}">
        <p14:creationId xmlns:p14="http://schemas.microsoft.com/office/powerpoint/2010/main" val="317308315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5A3C83-18E7-DBB2-EC69-5A3323722AD5}"/>
              </a:ext>
            </a:extLst>
          </p:cNvPr>
          <p:cNvSpPr txBox="1"/>
          <p:nvPr/>
        </p:nvSpPr>
        <p:spPr>
          <a:xfrm>
            <a:off x="1189608" y="367866"/>
            <a:ext cx="9827580" cy="4336059"/>
          </a:xfrm>
          <a:prstGeom prst="rect">
            <a:avLst/>
          </a:prstGeom>
          <a:noFill/>
        </p:spPr>
        <p:txBody>
          <a:bodyPr wrap="square">
            <a:spAutoFit/>
          </a:bodyPr>
          <a:lstStyle/>
          <a:p>
            <a:pPr algn="ctr"/>
            <a:r>
              <a:rPr lang="en-US" sz="3600" b="1" i="0" dirty="0">
                <a:solidFill>
                  <a:srgbClr val="374151"/>
                </a:solidFill>
                <a:effectLst/>
                <a:latin typeface="Times New Roman" panose="02020603050405020304" pitchFamily="18" charset="0"/>
                <a:cs typeface="Times New Roman" panose="02020603050405020304" pitchFamily="18" charset="0"/>
              </a:rPr>
              <a:t> </a:t>
            </a:r>
            <a:r>
              <a:rPr lang="en-US" sz="3600" b="1" i="0" u="sng" dirty="0">
                <a:solidFill>
                  <a:srgbClr val="374151"/>
                </a:solidFill>
                <a:effectLst/>
                <a:latin typeface="Times New Roman" panose="02020603050405020304" pitchFamily="18" charset="0"/>
                <a:cs typeface="Times New Roman" panose="02020603050405020304" pitchFamily="18" charset="0"/>
              </a:rPr>
              <a:t>PROBLEM STATEMENT</a:t>
            </a:r>
            <a:endParaRPr lang="en-US" b="0" i="0" u="sng" dirty="0">
              <a:solidFill>
                <a:srgbClr val="374151"/>
              </a:solidFill>
              <a:effectLst/>
              <a:latin typeface="Söhne"/>
            </a:endParaRPr>
          </a:p>
          <a:p>
            <a:pPr algn="l">
              <a:lnSpc>
                <a:spcPct val="150000"/>
              </a:lnSpc>
            </a:pPr>
            <a:endParaRPr lang="en-US" b="0" i="0" u="sng" dirty="0">
              <a:solidFill>
                <a:srgbClr val="374151"/>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Traditional attendance tracking methods can be time-consuming and prone to errors, leading to inaccurate attendance data and potentially costly mistakes.</a:t>
            </a:r>
          </a:p>
          <a:p>
            <a:pPr marL="285750" indent="-285750" algn="l">
              <a:lnSpc>
                <a:spcPct val="150000"/>
              </a:lnSpc>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 Moreover, they do not provide valuable insights into employee and student engagement and well-being, which can impact overall productivity and performance. </a:t>
            </a:r>
          </a:p>
          <a:p>
            <a:pPr marL="285750" indent="-285750" algn="l">
              <a:lnSpc>
                <a:spcPct val="150000"/>
              </a:lnSpc>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This project aims to address these challenges by developing a web-based smart attendance tracking system that uses facial recognition technology to automate the attendance tracking process, provide accurate attendance data, and improve engagement and well-being through the integration of emotion detection technology concept.</a:t>
            </a:r>
          </a:p>
        </p:txBody>
      </p:sp>
    </p:spTree>
    <p:extLst>
      <p:ext uri="{BB962C8B-B14F-4D97-AF65-F5344CB8AC3E}">
        <p14:creationId xmlns:p14="http://schemas.microsoft.com/office/powerpoint/2010/main" val="418206204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E67A8-F4D7-DC17-571E-5EF4C724D385}"/>
              </a:ext>
            </a:extLst>
          </p:cNvPr>
          <p:cNvSpPr txBox="1"/>
          <p:nvPr/>
        </p:nvSpPr>
        <p:spPr>
          <a:xfrm>
            <a:off x="351356" y="497635"/>
            <a:ext cx="10488280" cy="3597395"/>
          </a:xfrm>
          <a:prstGeom prst="rect">
            <a:avLst/>
          </a:prstGeom>
          <a:noFill/>
        </p:spPr>
        <p:txBody>
          <a:bodyPr wrap="square">
            <a:spAutoFit/>
          </a:bodyPr>
          <a:lstStyle/>
          <a:p>
            <a:pPr algn="ctr">
              <a:lnSpc>
                <a:spcPct val="150000"/>
              </a:lnSpc>
            </a:pPr>
            <a:r>
              <a:rPr lang="en-US" sz="2800" b="1" i="0" u="sng" dirty="0">
                <a:solidFill>
                  <a:srgbClr val="374151"/>
                </a:solidFill>
                <a:effectLst/>
                <a:latin typeface="Times New Roman" panose="02020603050405020304" pitchFamily="18" charset="0"/>
                <a:cs typeface="Times New Roman" panose="02020603050405020304" pitchFamily="18" charset="0"/>
              </a:rPr>
              <a:t>PROJECT JUSTIFICATION</a:t>
            </a:r>
          </a:p>
          <a:p>
            <a:pPr marL="285750" indent="-285750" algn="l">
              <a:lnSpc>
                <a:spcPct val="150000"/>
              </a:lnSpc>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The proposed system will provide a fast, accurate, and reliable attendance tracking solution for organizations and educational institutions. By using facial recognition technology, the system will automate the attendance tracking process, reduce errors and costs associated with traditional attendance tracking methods, and improve overall efficiency.</a:t>
            </a:r>
          </a:p>
          <a:p>
            <a:pPr marL="285750" indent="-285750" algn="l">
              <a:lnSpc>
                <a:spcPct val="150000"/>
              </a:lnSpc>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Moreover, by using emotion recognition technology, the system will provide valuable insights into employee and student engagement and well-being, which can help organizations and educational institutions to improve employee and student satisfaction, productivity, and overall success.</a:t>
            </a:r>
          </a:p>
        </p:txBody>
      </p:sp>
    </p:spTree>
    <p:extLst>
      <p:ext uri="{BB962C8B-B14F-4D97-AF65-F5344CB8AC3E}">
        <p14:creationId xmlns:p14="http://schemas.microsoft.com/office/powerpoint/2010/main" val="109704269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E67A8-F4D7-DC17-571E-5EF4C724D385}"/>
              </a:ext>
            </a:extLst>
          </p:cNvPr>
          <p:cNvSpPr txBox="1"/>
          <p:nvPr/>
        </p:nvSpPr>
        <p:spPr>
          <a:xfrm>
            <a:off x="0" y="0"/>
            <a:ext cx="12368462" cy="7146636"/>
          </a:xfrm>
          <a:prstGeom prst="rect">
            <a:avLst/>
          </a:prstGeom>
          <a:noFill/>
        </p:spPr>
        <p:txBody>
          <a:bodyPr wrap="square">
            <a:spAutoFit/>
          </a:bodyPr>
          <a:lstStyle/>
          <a:p>
            <a:pPr algn="ctr">
              <a:lnSpc>
                <a:spcPct val="150000"/>
              </a:lnSpc>
            </a:pPr>
            <a:r>
              <a:rPr lang="en-US" sz="2800" b="1" u="sng" dirty="0">
                <a:solidFill>
                  <a:srgbClr val="374151"/>
                </a:solidFill>
                <a:latin typeface="Times New Roman" panose="02020603050405020304" pitchFamily="18" charset="0"/>
                <a:cs typeface="Times New Roman" panose="02020603050405020304" pitchFamily="18" charset="0"/>
              </a:rPr>
              <a:t>OBJECTIVES</a:t>
            </a:r>
          </a:p>
          <a:p>
            <a:pPr>
              <a:lnSpc>
                <a:spcPct val="150000"/>
              </a:lnSpc>
            </a:pPr>
            <a:r>
              <a:rPr lang="en-US" sz="2000" b="1" u="sng" dirty="0">
                <a:solidFill>
                  <a:srgbClr val="374151"/>
                </a:solidFill>
                <a:latin typeface="Times New Roman" panose="02020603050405020304" pitchFamily="18" charset="0"/>
                <a:cs typeface="Times New Roman" panose="02020603050405020304" pitchFamily="18" charset="0"/>
              </a:rPr>
              <a:t>Main Objective:</a:t>
            </a:r>
          </a:p>
          <a:p>
            <a:pPr algn="just">
              <a:lnSpc>
                <a:spcPct val="150000"/>
              </a:lnSpc>
            </a:pPr>
            <a:r>
              <a:rPr lang="en-US" sz="2000" dirty="0">
                <a:solidFill>
                  <a:srgbClr val="374151"/>
                </a:solidFill>
                <a:latin typeface="Times New Roman" panose="02020603050405020304" pitchFamily="18" charset="0"/>
                <a:cs typeface="Times New Roman" panose="02020603050405020304" pitchFamily="18" charset="0"/>
              </a:rPr>
              <a:t>To develop an effective system </a:t>
            </a:r>
            <a:r>
              <a:rPr lang="en-US" sz="2000" b="0" i="0" dirty="0">
                <a:solidFill>
                  <a:srgbClr val="374151"/>
                </a:solidFill>
                <a:effectLst/>
                <a:latin typeface="Times New Roman" panose="02020603050405020304" pitchFamily="18" charset="0"/>
                <a:cs typeface="Times New Roman" panose="02020603050405020304" pitchFamily="18" charset="0"/>
              </a:rPr>
              <a:t>which can automate the attendance tracking process </a:t>
            </a:r>
            <a:r>
              <a:rPr lang="en-US" sz="2000" dirty="0">
                <a:solidFill>
                  <a:srgbClr val="374151"/>
                </a:solidFill>
                <a:latin typeface="Times New Roman" panose="02020603050405020304" pitchFamily="18" charset="0"/>
                <a:cs typeface="Times New Roman" panose="02020603050405020304" pitchFamily="18" charset="0"/>
              </a:rPr>
              <a:t>and provides </a:t>
            </a:r>
            <a:r>
              <a:rPr lang="en-US" sz="2000" b="0" i="0" dirty="0">
                <a:solidFill>
                  <a:srgbClr val="374151"/>
                </a:solidFill>
                <a:effectLst/>
                <a:latin typeface="Times New Roman" panose="02020603050405020304" pitchFamily="18" charset="0"/>
                <a:cs typeface="Times New Roman" panose="02020603050405020304" pitchFamily="18" charset="0"/>
              </a:rPr>
              <a:t>valuable insights into employee or student engagement and well-being based on their emotions. </a:t>
            </a:r>
          </a:p>
          <a:p>
            <a:pPr>
              <a:lnSpc>
                <a:spcPct val="150000"/>
              </a:lnSpc>
            </a:pPr>
            <a:r>
              <a:rPr lang="en-US" sz="2000" b="1" u="sng" dirty="0">
                <a:solidFill>
                  <a:srgbClr val="374151"/>
                </a:solidFill>
                <a:latin typeface="Times New Roman" panose="02020603050405020304" pitchFamily="18" charset="0"/>
                <a:cs typeface="Times New Roman" panose="02020603050405020304" pitchFamily="18" charset="0"/>
              </a:rPr>
              <a:t>Specific Objectives: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develop a facial recognition algorithm that can accurately detect and identify faces from digital images or video footage.</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integrate the facial recognition algorithm with a web-based attendance tracking system that can automatically record attendance data.</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develop an emotion detection algorithm that can recognize and analyze the emotions of people based on their facial expressions.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integrate the emotion detection algorithm with the web-based attendance tracking system to provide insights into employee/student engagement and well-being.</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5.To develop a user-friendly interface that can be easily accessed and used by employers and educational institutions</a:t>
            </a:r>
          </a:p>
          <a:p>
            <a:pPr>
              <a:lnSpc>
                <a:spcPct val="150000"/>
              </a:lnSpc>
            </a:pPr>
            <a:endParaRPr lang="en-US" sz="2000" b="1" u="sng"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4181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E67A8-F4D7-DC17-571E-5EF4C724D385}"/>
              </a:ext>
            </a:extLst>
          </p:cNvPr>
          <p:cNvSpPr txBox="1"/>
          <p:nvPr/>
        </p:nvSpPr>
        <p:spPr>
          <a:xfrm>
            <a:off x="443344" y="355593"/>
            <a:ext cx="10707009" cy="6223307"/>
          </a:xfrm>
          <a:prstGeom prst="rect">
            <a:avLst/>
          </a:prstGeom>
          <a:noFill/>
        </p:spPr>
        <p:txBody>
          <a:bodyPr wrap="square">
            <a:spAutoFit/>
          </a:bodyPr>
          <a:lstStyle/>
          <a:p>
            <a:pPr algn="ctr">
              <a:lnSpc>
                <a:spcPct val="150000"/>
              </a:lnSpc>
            </a:pPr>
            <a:r>
              <a:rPr lang="en-US" sz="2800" b="1" u="sng" dirty="0">
                <a:solidFill>
                  <a:srgbClr val="374151"/>
                </a:solidFill>
                <a:latin typeface="Times New Roman" panose="02020603050405020304" pitchFamily="18" charset="0"/>
                <a:cs typeface="Times New Roman" panose="02020603050405020304" pitchFamily="18" charset="0"/>
              </a:rPr>
              <a:t>RESEARCH QUESTIONS</a:t>
            </a:r>
            <a:endParaRPr lang="en-US" sz="2000" b="1" u="sng" dirty="0">
              <a:solidFill>
                <a:srgbClr val="374151"/>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v"/>
            </a:pPr>
            <a:r>
              <a:rPr lang="en-US" sz="2000" b="0" i="0" dirty="0">
                <a:solidFill>
                  <a:srgbClr val="374151"/>
                </a:solidFill>
                <a:effectLst/>
                <a:latin typeface="Söhne"/>
              </a:rPr>
              <a:t>How can a facial recognition algorithm be developed to accurately detect and identify faces from digital images or video footage?</a:t>
            </a:r>
          </a:p>
          <a:p>
            <a:pPr marL="342900" indent="-342900" algn="l">
              <a:lnSpc>
                <a:spcPct val="150000"/>
              </a:lnSpc>
              <a:buFont typeface="Wingdings" panose="05000000000000000000" pitchFamily="2" charset="2"/>
              <a:buChar char="v"/>
            </a:pPr>
            <a:r>
              <a:rPr lang="en-US" sz="2000" b="0" i="0" dirty="0">
                <a:solidFill>
                  <a:srgbClr val="374151"/>
                </a:solidFill>
                <a:effectLst/>
                <a:latin typeface="Söhne"/>
              </a:rPr>
              <a:t>What is the most effective way to integrate the facial recognition algorithm with a web-based attendance tracking system for automatic recording of attendance data?</a:t>
            </a:r>
          </a:p>
          <a:p>
            <a:pPr marL="342900" indent="-342900" algn="l">
              <a:lnSpc>
                <a:spcPct val="150000"/>
              </a:lnSpc>
              <a:buFont typeface="Wingdings" panose="05000000000000000000" pitchFamily="2" charset="2"/>
              <a:buChar char="v"/>
            </a:pPr>
            <a:r>
              <a:rPr lang="en-US" sz="2000" dirty="0">
                <a:solidFill>
                  <a:srgbClr val="374151"/>
                </a:solidFill>
                <a:latin typeface="Söhne"/>
              </a:rPr>
              <a:t>which</a:t>
            </a:r>
            <a:r>
              <a:rPr lang="en-US" sz="2000" b="0" i="0" dirty="0">
                <a:solidFill>
                  <a:srgbClr val="374151"/>
                </a:solidFill>
                <a:effectLst/>
                <a:latin typeface="Söhne"/>
              </a:rPr>
              <a:t>  emotion detection algorithm </a:t>
            </a:r>
            <a:r>
              <a:rPr lang="en-US" sz="2000" dirty="0">
                <a:solidFill>
                  <a:srgbClr val="374151"/>
                </a:solidFill>
                <a:latin typeface="Söhne"/>
              </a:rPr>
              <a:t>can be used to</a:t>
            </a:r>
            <a:r>
              <a:rPr lang="en-US" sz="2000" b="0" i="0" dirty="0">
                <a:solidFill>
                  <a:srgbClr val="374151"/>
                </a:solidFill>
                <a:effectLst/>
                <a:latin typeface="Söhne"/>
              </a:rPr>
              <a:t> recognize and analyze the emotions of people based on their facial expressions?</a:t>
            </a:r>
          </a:p>
          <a:p>
            <a:pPr marL="342900" indent="-342900" algn="l">
              <a:lnSpc>
                <a:spcPct val="150000"/>
              </a:lnSpc>
              <a:buFont typeface="Wingdings" panose="05000000000000000000" pitchFamily="2" charset="2"/>
              <a:buChar char="v"/>
            </a:pPr>
            <a:r>
              <a:rPr lang="en-US" sz="2000" b="0" i="0" dirty="0">
                <a:solidFill>
                  <a:srgbClr val="374151"/>
                </a:solidFill>
                <a:effectLst/>
                <a:latin typeface="Söhne"/>
              </a:rPr>
              <a:t>What is the best method to integrate the emotion detection algorithm with the web-based attendance tracking system for providing insights into employee/student engagement and well-being?</a:t>
            </a:r>
          </a:p>
          <a:p>
            <a:pPr marL="342900" indent="-342900" algn="l">
              <a:lnSpc>
                <a:spcPct val="150000"/>
              </a:lnSpc>
              <a:buFont typeface="Wingdings" panose="05000000000000000000" pitchFamily="2" charset="2"/>
              <a:buChar char="v"/>
            </a:pPr>
            <a:r>
              <a:rPr lang="en-US" sz="2000" b="0" i="0" dirty="0">
                <a:solidFill>
                  <a:srgbClr val="374151"/>
                </a:solidFill>
                <a:effectLst/>
                <a:latin typeface="Söhne"/>
              </a:rPr>
              <a:t>How to make </a:t>
            </a:r>
            <a:r>
              <a:rPr kumimoji="0" lang="en-US" altLang="en-US" sz="2000" b="0" i="0" u="none" strike="noStrike" cap="none" normalizeH="0" baseline="0" dirty="0">
                <a:ln>
                  <a:noFill/>
                </a:ln>
                <a:solidFill>
                  <a:srgbClr val="000000"/>
                </a:solidFill>
                <a:effectLst/>
                <a:latin typeface="Söhne"/>
              </a:rPr>
              <a:t>a user-friendly interface easily accessed and used by employees, students, and other users?</a:t>
            </a:r>
            <a:endParaRPr lang="en-US" sz="2000" b="0" i="0" dirty="0">
              <a:solidFill>
                <a:srgbClr val="374151"/>
              </a:solidFill>
              <a:effectLst/>
              <a:latin typeface="Söhne"/>
            </a:endParaRPr>
          </a:p>
          <a:p>
            <a:pPr>
              <a:lnSpc>
                <a:spcPct val="150000"/>
              </a:lnSpc>
            </a:pPr>
            <a:endParaRPr lang="en-US" sz="2000" b="1" u="sng"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39503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E67A8-F4D7-DC17-571E-5EF4C724D385}"/>
              </a:ext>
            </a:extLst>
          </p:cNvPr>
          <p:cNvSpPr txBox="1"/>
          <p:nvPr/>
        </p:nvSpPr>
        <p:spPr>
          <a:xfrm>
            <a:off x="537114" y="301654"/>
            <a:ext cx="10488280" cy="3914983"/>
          </a:xfrm>
          <a:prstGeom prst="rect">
            <a:avLst/>
          </a:prstGeom>
          <a:noFill/>
        </p:spPr>
        <p:txBody>
          <a:bodyPr wrap="square">
            <a:spAutoFit/>
          </a:bodyPr>
          <a:lstStyle/>
          <a:p>
            <a:pPr algn="ctr">
              <a:lnSpc>
                <a:spcPct val="150000"/>
              </a:lnSpc>
            </a:pPr>
            <a:r>
              <a:rPr lang="en-US" sz="2800" b="1" u="sng" dirty="0">
                <a:solidFill>
                  <a:srgbClr val="374151"/>
                </a:solidFill>
                <a:latin typeface="Times New Roman" panose="02020603050405020304" pitchFamily="18" charset="0"/>
                <a:cs typeface="Times New Roman" panose="02020603050405020304" pitchFamily="18" charset="0"/>
              </a:rPr>
              <a:t>SIGNIFICANCE OF THE STUDY</a:t>
            </a:r>
          </a:p>
          <a:p>
            <a:pPr marL="342900" indent="-342900">
              <a:lnSpc>
                <a:spcPct val="150000"/>
              </a:lnSpc>
              <a:buFont typeface="Wingdings" panose="05000000000000000000" pitchFamily="2" charset="2"/>
              <a:buChar char="v"/>
            </a:pPr>
            <a:r>
              <a:rPr lang="en-US" sz="2000" b="0" i="0" dirty="0">
                <a:solidFill>
                  <a:srgbClr val="374151"/>
                </a:solidFill>
                <a:effectLst/>
                <a:latin typeface="Times New Roman" panose="02020603050405020304" pitchFamily="18" charset="0"/>
                <a:cs typeface="Times New Roman" panose="02020603050405020304" pitchFamily="18" charset="0"/>
              </a:rPr>
              <a:t>This project is significant as it provides an automated and accurate attendance tracking system that can save time and effort for organizations and educational institutions.</a:t>
            </a:r>
          </a:p>
          <a:p>
            <a:pPr marL="342900" indent="-342900">
              <a:lnSpc>
                <a:spcPct val="150000"/>
              </a:lnSpc>
              <a:buFont typeface="Wingdings" panose="05000000000000000000" pitchFamily="2" charset="2"/>
              <a:buChar char="v"/>
            </a:pPr>
            <a:r>
              <a:rPr lang="en-US" sz="2000" b="0" i="0" dirty="0">
                <a:solidFill>
                  <a:srgbClr val="374151"/>
                </a:solidFill>
                <a:effectLst/>
                <a:latin typeface="Times New Roman" panose="02020603050405020304" pitchFamily="18" charset="0"/>
                <a:cs typeface="Times New Roman" panose="02020603050405020304" pitchFamily="18" charset="0"/>
              </a:rPr>
              <a:t> Additionally, the integration of emotion detection technology can provide valuable insights into employee and student engagement and well-being, which can help in decision-making processes and overall organizational development.</a:t>
            </a:r>
          </a:p>
          <a:p>
            <a:pPr marL="342900" indent="-342900">
              <a:lnSpc>
                <a:spcPct val="150000"/>
              </a:lnSpc>
              <a:buFont typeface="Wingdings" panose="05000000000000000000" pitchFamily="2" charset="2"/>
              <a:buChar char="v"/>
            </a:pPr>
            <a:endParaRPr lang="en-US" sz="2000" b="1" u="sng" dirty="0">
              <a:solidFill>
                <a:srgbClr val="374151"/>
              </a:solidFill>
              <a:latin typeface="Times New Roman" panose="02020603050405020304" pitchFamily="18" charset="0"/>
              <a:cs typeface="Times New Roman" panose="02020603050405020304" pitchFamily="18" charset="0"/>
            </a:endParaRPr>
          </a:p>
          <a:p>
            <a:pPr>
              <a:lnSpc>
                <a:spcPct val="150000"/>
              </a:lnSpc>
            </a:pPr>
            <a:endParaRPr lang="en-US" sz="2000" b="1" u="sng"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04303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E67A8-F4D7-DC17-571E-5EF4C724D385}"/>
              </a:ext>
            </a:extLst>
          </p:cNvPr>
          <p:cNvSpPr txBox="1"/>
          <p:nvPr/>
        </p:nvSpPr>
        <p:spPr>
          <a:xfrm>
            <a:off x="670951" y="373348"/>
            <a:ext cx="10488280" cy="5299977"/>
          </a:xfrm>
          <a:prstGeom prst="rect">
            <a:avLst/>
          </a:prstGeom>
          <a:noFill/>
        </p:spPr>
        <p:txBody>
          <a:bodyPr wrap="square">
            <a:spAutoFit/>
          </a:bodyPr>
          <a:lstStyle/>
          <a:p>
            <a:pPr algn="ctr">
              <a:lnSpc>
                <a:spcPct val="150000"/>
              </a:lnSpc>
            </a:pPr>
            <a:r>
              <a:rPr lang="en-US" sz="2800" b="1" u="sng" dirty="0">
                <a:solidFill>
                  <a:srgbClr val="374151"/>
                </a:solidFill>
                <a:latin typeface="Times New Roman" panose="02020603050405020304" pitchFamily="18" charset="0"/>
                <a:cs typeface="Times New Roman" panose="02020603050405020304" pitchFamily="18" charset="0"/>
              </a:rPr>
              <a:t>SCOPE OF THE STUDY</a:t>
            </a:r>
          </a:p>
          <a:p>
            <a:pPr algn="l">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The scope of this project includes the development of a facial recognition algorithm and emotion detection algorithm, integration with a web-based attendance tracking system, and the development of a user-friendly interface. The system will be tested and validated on a sample of users to ensure accuracy and reliability. The initial focus will be on use cases in educational institutions and organizations, but the system can be adapted to other contexts as well.</a:t>
            </a:r>
          </a:p>
          <a:p>
            <a:pPr>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In the future, the system may be expanded to include additional features, such as real-time monitoring and analysis of attendance and engagement data, integration with other HR or educational management systems, and the development of personalized dashboards and reports for individual users.</a:t>
            </a: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b="1" u="sng"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29318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Parcel</Template>
  <TotalTime>1292</TotalTime>
  <Words>941</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Gill Sans MT</vt:lpstr>
      <vt:lpstr>Söhne</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COMPUTER</dc:creator>
  <cp:lastModifiedBy>MY COMPUTER</cp:lastModifiedBy>
  <cp:revision>20</cp:revision>
  <dcterms:created xsi:type="dcterms:W3CDTF">2023-05-08T08:53:08Z</dcterms:created>
  <dcterms:modified xsi:type="dcterms:W3CDTF">2023-07-09T15:46:50Z</dcterms:modified>
</cp:coreProperties>
</file>