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59" y="285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4T09:21:40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27370"/>
            <a:ext cx="3563936" cy="3520489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>
                <a:latin typeface="Gabriella Heavy" pitchFamily="50" charset="0"/>
              </a:rPr>
              <a:t>LEDs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VCR OCD Faux" panose="02000609000000000000" pitchFamily="50" charset="0"/>
              </a:rPr>
              <a:t>kleben</a:t>
            </a:r>
            <a:endParaRPr lang="en-US" dirty="0">
              <a:latin typeface="VCR OCD Faux" panose="02000609000000000000" pitchFamily="50" charset="0"/>
            </a:endParaRPr>
          </a:p>
          <a:p>
            <a:r>
              <a:rPr lang="en-US" dirty="0" err="1">
                <a:latin typeface="VCR OCD Faux" panose="02000609000000000000" pitchFamily="50" charset="0"/>
              </a:rPr>
              <a:t>löten</a:t>
            </a:r>
            <a:endParaRPr lang="en-US" dirty="0">
              <a:latin typeface="VCR OCD Faux" panose="02000609000000000000" pitchFamily="50" charset="0"/>
            </a:endParaRPr>
          </a:p>
          <a:p>
            <a:r>
              <a:rPr lang="en-US" dirty="0" err="1">
                <a:latin typeface="VCR OCD Faux" panose="02000609000000000000" pitchFamily="50" charset="0"/>
              </a:rPr>
              <a:t>programmieren</a:t>
            </a:r>
            <a:endParaRPr lang="en-US" dirty="0">
              <a:latin typeface="VCR OCD Faux" panose="020006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BBEF-7955-BC77-476B-C4A2984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91696"/>
          </a:xfrm>
        </p:spPr>
        <p:txBody>
          <a:bodyPr/>
          <a:lstStyle/>
          <a:p>
            <a:r>
              <a:rPr lang="en-US" dirty="0">
                <a:latin typeface="Gabriella Heavy" pitchFamily="50" charset="0"/>
              </a:rPr>
              <a:t>Hardware 1 - Papier</a:t>
            </a:r>
            <a:endParaRPr lang="en-DE" dirty="0">
              <a:latin typeface="Gabriella Heavy" pitchFamily="50" charset="0"/>
            </a:endParaRPr>
          </a:p>
        </p:txBody>
      </p:sp>
      <p:pic>
        <p:nvPicPr>
          <p:cNvPr id="8" name="Content Placeholder 7" descr="A fan shaped paper on a table&#10;&#10;Description automatically generated">
            <a:extLst>
              <a:ext uri="{FF2B5EF4-FFF2-40B4-BE49-F238E27FC236}">
                <a16:creationId xmlns:a16="http://schemas.microsoft.com/office/drawing/2014/main" id="{9692CB70-9CB8-8704-FC2E-60F472A14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4" b="89976" l="4089" r="89958">
                        <a14:foregroundMark x1="4342" y1="56909" x2="3969" y2="57899"/>
                        <a14:foregroundMark x1="9501" y1="43224" x2="8668" y2="45435"/>
                        <a14:foregroundMark x1="3969" y1="57899" x2="9621" y2="67201"/>
                        <a14:foregroundMark x1="9621" y1="67201" x2="12147" y2="67682"/>
                        <a14:foregroundMark x1="41191" y1="15557" x2="31810" y2="16119"/>
                        <a14:foregroundMark x1="31810" y1="16119" x2="21948" y2="26544"/>
                        <a14:foregroundMark x1="5205" y1="56482" x2="4089" y2="60946"/>
                        <a14:foregroundMark x1="4089" y1="60946" x2="7637" y2="65838"/>
                        <a14:backgroundMark x1="10944" y1="39374" x2="3307" y2="37771"/>
                        <a14:backgroundMark x1="3307" y1="37771" x2="8358" y2="39054"/>
                        <a14:backgroundMark x1="8419" y1="45229" x2="2826" y2="55654"/>
                        <a14:backgroundMark x1="2826" y1="55654" x2="5412" y2="45790"/>
                        <a14:backgroundMark x1="5412" y1="45790" x2="7216" y2="44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4822" y="756562"/>
            <a:ext cx="9229639" cy="6920842"/>
          </a:xfrm>
        </p:spPr>
      </p:pic>
    </p:spTree>
    <p:extLst>
      <p:ext uri="{BB962C8B-B14F-4D97-AF65-F5344CB8AC3E}">
        <p14:creationId xmlns:p14="http://schemas.microsoft.com/office/powerpoint/2010/main" val="219142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BBEF-7955-BC77-476B-C4A2984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9169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abriella Heavy" pitchFamily="50" charset="0"/>
              </a:rPr>
              <a:t>Hardware 2 - Strom</a:t>
            </a:r>
            <a:endParaRPr lang="en-DE" dirty="0">
              <a:solidFill>
                <a:schemeClr val="bg1"/>
              </a:solidFill>
              <a:latin typeface="Gabriella Heavy" pitchFamily="50" charset="0"/>
            </a:endParaRPr>
          </a:p>
        </p:txBody>
      </p:sp>
      <p:pic>
        <p:nvPicPr>
          <p:cNvPr id="8" name="Content Placeholder 7" descr="A blue circuit board with many wires&#10;&#10;Description automatically generated">
            <a:extLst>
              <a:ext uri="{FF2B5EF4-FFF2-40B4-BE49-F238E27FC236}">
                <a16:creationId xmlns:a16="http://schemas.microsoft.com/office/drawing/2014/main" id="{9D1A8FE9-EDB8-BF53-D96C-4513BE9C6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98" y="1803939"/>
            <a:ext cx="5750673" cy="2911530"/>
          </a:xfrm>
        </p:spPr>
      </p:pic>
      <p:pic>
        <p:nvPicPr>
          <p:cNvPr id="10" name="Picture 9" descr="A close-up of a circuit board&#10;&#10;Description automatically generated">
            <a:extLst>
              <a:ext uri="{FF2B5EF4-FFF2-40B4-BE49-F238E27FC236}">
                <a16:creationId xmlns:a16="http://schemas.microsoft.com/office/drawing/2014/main" id="{C223FBAF-3E03-AAC2-4E0E-A74E04FB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946" y="1410416"/>
            <a:ext cx="3804659" cy="270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7C9846-25B2-75C8-435F-14BA74EC3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488" y="3324354"/>
            <a:ext cx="1004384" cy="7765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28B9D5E-3A0B-0E8D-299F-2382DE7112FA}"/>
                  </a:ext>
                </a:extLst>
              </p14:cNvPr>
              <p14:cNvContentPartPr/>
              <p14:nvPr/>
            </p14:nvContentPartPr>
            <p14:xfrm>
              <a:off x="10413529" y="353213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28B9D5E-3A0B-0E8D-299F-2382DE7112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04529" y="352349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352A6B-8C8A-0DD2-369D-CAB231D8C43F}"/>
              </a:ext>
            </a:extLst>
          </p:cNvPr>
          <p:cNvCxnSpPr/>
          <p:nvPr/>
        </p:nvCxnSpPr>
        <p:spPr>
          <a:xfrm>
            <a:off x="5370206" y="3905141"/>
            <a:ext cx="14812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907B69-D96F-6474-CAF3-28430C99D161}"/>
              </a:ext>
            </a:extLst>
          </p:cNvPr>
          <p:cNvCxnSpPr/>
          <p:nvPr/>
        </p:nvCxnSpPr>
        <p:spPr>
          <a:xfrm flipV="1">
            <a:off x="5370206" y="3480778"/>
            <a:ext cx="1481282" cy="222285"/>
          </a:xfrm>
          <a:prstGeom prst="bentConnector3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87EA689-7DB5-6128-DD95-73C58362C26B}"/>
              </a:ext>
            </a:extLst>
          </p:cNvPr>
          <p:cNvCxnSpPr/>
          <p:nvPr/>
        </p:nvCxnSpPr>
        <p:spPr>
          <a:xfrm>
            <a:off x="5370206" y="3480778"/>
            <a:ext cx="964919" cy="101039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FD02FCB-8B01-DD8F-2D74-DD31822DCAF4}"/>
              </a:ext>
            </a:extLst>
          </p:cNvPr>
          <p:cNvCxnSpPr>
            <a:endCxn id="12" idx="1"/>
          </p:cNvCxnSpPr>
          <p:nvPr/>
        </p:nvCxnSpPr>
        <p:spPr>
          <a:xfrm>
            <a:off x="6335125" y="3581817"/>
            <a:ext cx="516363" cy="130830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3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BBEF-7955-BC77-476B-C4A2984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875370"/>
          </a:xfrm>
        </p:spPr>
        <p:txBody>
          <a:bodyPr/>
          <a:lstStyle/>
          <a:p>
            <a:r>
              <a:rPr lang="en-US" dirty="0">
                <a:latin typeface="Gabriella Heavy" pitchFamily="50" charset="0"/>
              </a:rPr>
              <a:t>Software     </a:t>
            </a:r>
            <a:r>
              <a:rPr lang="en-US" sz="4000" dirty="0">
                <a:latin typeface="VCR OCD Faux" panose="02000609000000000000" pitchFamily="50" charset="0"/>
              </a:rPr>
              <a:t>choose your enemy</a:t>
            </a:r>
            <a:endParaRPr lang="en-DE" dirty="0">
              <a:latin typeface="VCR OCD Faux" panose="02000609000000000000" pitchFamily="50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F38E2-126D-205B-7F7B-9193A44E7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de-DE" b="1" dirty="0">
                <a:latin typeface="Mona Sans Black" pitchFamily="2" charset="0"/>
              </a:rPr>
              <a:t>Arduino IDE</a:t>
            </a:r>
            <a:endParaRPr lang="en-DE" b="1" dirty="0">
              <a:latin typeface="Mona Sans Black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732A72-5E50-F63C-211F-09EECE6309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a Sans" pitchFamily="2" charset="0"/>
              </a:rPr>
              <a:t>C</a:t>
            </a:r>
            <a:br>
              <a:rPr lang="en-US" dirty="0">
                <a:latin typeface="Mona Sans" pitchFamily="2" charset="0"/>
              </a:rPr>
            </a:br>
            <a:r>
              <a:rPr lang="en-US" dirty="0">
                <a:latin typeface="Mona Sans" pitchFamily="2" charset="0"/>
              </a:rPr>
              <a:t>https://www.arduino.cc/</a:t>
            </a:r>
            <a:endParaRPr lang="en-DE" dirty="0">
              <a:latin typeface="Mona Sans" pitchFamily="2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F8A959-F1A4-AD6A-5B1B-DD8953E0D5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de-DE" b="1" dirty="0" err="1">
                <a:latin typeface="Mona Sans Black" pitchFamily="2" charset="0"/>
              </a:rPr>
              <a:t>MicroPython</a:t>
            </a:r>
            <a:endParaRPr lang="de-DE" b="1" dirty="0">
              <a:latin typeface="Mona Sans Black" pitchFamily="2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B5596BA-018F-5749-4394-9AFB21F754F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a Sans" pitchFamily="2" charset="0"/>
              </a:rPr>
              <a:t>Python</a:t>
            </a:r>
            <a:br>
              <a:rPr lang="en-US" dirty="0">
                <a:latin typeface="Mona Sans" pitchFamily="2" charset="0"/>
              </a:rPr>
            </a:br>
            <a:r>
              <a:rPr lang="en-US" dirty="0">
                <a:latin typeface="Mona Sans" pitchFamily="2" charset="0"/>
              </a:rPr>
              <a:t>https://micropython.org/</a:t>
            </a:r>
            <a:endParaRPr lang="en-DE" dirty="0">
              <a:latin typeface="Mona Sans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DA2BB5-2A73-6A9A-EC45-C24E9EFD0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b="1" dirty="0">
                <a:latin typeface="Mona Sans Black" pitchFamily="2" charset="0"/>
              </a:rPr>
              <a:t>WLED</a:t>
            </a:r>
            <a:endParaRPr lang="en-DE" b="1" dirty="0">
              <a:latin typeface="Mona Sans Black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74472AC-B67D-7FBD-E91E-9CE4592542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a Sans" pitchFamily="2" charset="0"/>
              </a:rPr>
              <a:t>Ready to use</a:t>
            </a:r>
            <a:br>
              <a:rPr lang="en-US" dirty="0">
                <a:latin typeface="Mona Sans" pitchFamily="2" charset="0"/>
              </a:rPr>
            </a:br>
            <a:r>
              <a:rPr lang="de-DE" dirty="0">
                <a:latin typeface="Mona Sans" pitchFamily="2" charset="0"/>
              </a:rPr>
              <a:t>https://kno.wled.ge/</a:t>
            </a:r>
            <a:endParaRPr lang="en-DE" dirty="0">
              <a:latin typeface="Mona Sans" pitchFamily="2" charset="0"/>
            </a:endParaRPr>
          </a:p>
        </p:txBody>
      </p:sp>
      <p:pic>
        <p:nvPicPr>
          <p:cNvPr id="14" name="Picture 1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E8C0AB4-1B0F-15C0-982A-F86B9EE8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3" y="3372072"/>
            <a:ext cx="2438400" cy="24384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6" name="Picture 15" descr="A qr code with black squares&#10;&#10;Description automatically generated">
            <a:extLst>
              <a:ext uri="{FF2B5EF4-FFF2-40B4-BE49-F238E27FC236}">
                <a16:creationId xmlns:a16="http://schemas.microsoft.com/office/drawing/2014/main" id="{1D28324A-5F16-8D79-DDDE-4FA554991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743" y="3372072"/>
            <a:ext cx="2438400" cy="24384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8" name="Picture 17" descr="A qr code with black squares&#10;&#10;Description automatically generated">
            <a:extLst>
              <a:ext uri="{FF2B5EF4-FFF2-40B4-BE49-F238E27FC236}">
                <a16:creationId xmlns:a16="http://schemas.microsoft.com/office/drawing/2014/main" id="{D705FFC6-2F87-9523-DDBE-F0E587A4A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659" y="3372072"/>
            <a:ext cx="2438400" cy="24384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554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BBEF-7955-BC77-476B-C4A29846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ella Heavy" pitchFamily="50" charset="0"/>
              </a:rPr>
              <a:t>Software</a:t>
            </a:r>
            <a:r>
              <a:rPr lang="en-US" dirty="0"/>
              <a:t>   </a:t>
            </a:r>
            <a:r>
              <a:rPr lang="en-US" dirty="0">
                <a:latin typeface="VCR OCD Faux" panose="02000609000000000000" pitchFamily="50" charset="0"/>
              </a:rPr>
              <a:t>Arduino</a:t>
            </a:r>
            <a:endParaRPr lang="en-DE" dirty="0">
              <a:latin typeface="VCR OCD Faux" panose="02000609000000000000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1F318-C4CD-3B98-9115-CF723C119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535352"/>
            <a:ext cx="3563936" cy="4412508"/>
          </a:xfrm>
        </p:spPr>
        <p:txBody>
          <a:bodyPr/>
          <a:lstStyle/>
          <a:p>
            <a:r>
              <a:rPr lang="en-US" dirty="0">
                <a:latin typeface="Mona Sans" pitchFamily="2" charset="0"/>
              </a:rPr>
              <a:t>Arduino IDE </a:t>
            </a:r>
            <a:r>
              <a:rPr lang="en-US" dirty="0" err="1">
                <a:latin typeface="Mona Sans" pitchFamily="2" charset="0"/>
              </a:rPr>
              <a:t>kann</a:t>
            </a:r>
            <a:r>
              <a:rPr lang="en-US" dirty="0">
                <a:latin typeface="Mona Sans" pitchFamily="2" charset="0"/>
              </a:rPr>
              <a:t> </a:t>
            </a:r>
            <a:r>
              <a:rPr lang="en-US" dirty="0" err="1">
                <a:latin typeface="Mona Sans" pitchFamily="2" charset="0"/>
              </a:rPr>
              <a:t>auch</a:t>
            </a:r>
            <a:r>
              <a:rPr lang="en-US" dirty="0">
                <a:latin typeface="Mona Sans" pitchFamily="2" charset="0"/>
              </a:rPr>
              <a:t> für ESPs </a:t>
            </a:r>
            <a:r>
              <a:rPr lang="en-US" dirty="0" err="1">
                <a:latin typeface="Mona Sans" pitchFamily="2" charset="0"/>
              </a:rPr>
              <a:t>genutzt</a:t>
            </a:r>
            <a:r>
              <a:rPr lang="en-US" dirty="0">
                <a:latin typeface="Mona Sans" pitchFamily="2" charset="0"/>
              </a:rPr>
              <a:t> warden</a:t>
            </a:r>
          </a:p>
          <a:p>
            <a:r>
              <a:rPr lang="de-DE" dirty="0">
                <a:latin typeface="Mona Sans" pitchFamily="2" charset="0"/>
              </a:rPr>
              <a:t>https://arduino-esp8266.readthedocs.io/en</a:t>
            </a:r>
            <a:br>
              <a:rPr lang="de-DE" dirty="0">
                <a:latin typeface="Mona Sans" pitchFamily="2" charset="0"/>
              </a:rPr>
            </a:br>
            <a:r>
              <a:rPr lang="de-DE" dirty="0">
                <a:latin typeface="Mona Sans" pitchFamily="2" charset="0"/>
              </a:rPr>
              <a:t>/latest/installing.html</a:t>
            </a:r>
            <a:endParaRPr lang="en-US" dirty="0">
              <a:latin typeface="Mona Sans" pitchFamily="2" charset="0"/>
            </a:endParaRPr>
          </a:p>
          <a:p>
            <a:r>
              <a:rPr lang="en-US" dirty="0">
                <a:latin typeface="Mona Sans" pitchFamily="2" charset="0"/>
              </a:rPr>
              <a:t>Libraries:</a:t>
            </a:r>
          </a:p>
          <a:p>
            <a:pPr lvl="1"/>
            <a:r>
              <a:rPr lang="en-US" dirty="0" err="1">
                <a:latin typeface="Mona Sans" pitchFamily="2" charset="0"/>
              </a:rPr>
              <a:t>FastLED</a:t>
            </a:r>
            <a:r>
              <a:rPr lang="en-US" dirty="0">
                <a:latin typeface="Mona Sans" pitchFamily="2" charset="0"/>
              </a:rPr>
              <a:t> </a:t>
            </a:r>
            <a:br>
              <a:rPr lang="en-US" dirty="0">
                <a:latin typeface="Mona Sans" pitchFamily="2" charset="0"/>
              </a:rPr>
            </a:br>
            <a:r>
              <a:rPr lang="en-US" dirty="0">
                <a:latin typeface="Mona Sans" pitchFamily="2" charset="0"/>
              </a:rPr>
              <a:t>http://fastled.io/</a:t>
            </a:r>
          </a:p>
          <a:p>
            <a:pPr lvl="1"/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7BB1E81-4AC0-CC5C-5BD1-A1DDC5663F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1530418"/>
            <a:ext cx="3508755" cy="441250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kern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kern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400" b="0" kern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FastLED.h</a:t>
            </a:r>
            <a:r>
              <a:rPr lang="de-DE" sz="1400" b="0" kern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sz="1400" b="0" kern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kern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kern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LED_PIN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de-DE" sz="1400" b="0" kern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</a:t>
            </a:r>
            <a:endParaRPr lang="de-DE" sz="1400" b="0" kern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kern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kern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NUM_LEDS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de-DE" sz="1400" b="0" kern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16</a:t>
            </a:r>
            <a:endParaRPr lang="de-DE" sz="1400" b="0" kern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kern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kern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BRIGHTNESS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de-DE" sz="1400" b="0" kern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e-DE" sz="1400" b="0" kern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  // 0-255</a:t>
            </a:r>
            <a:endParaRPr lang="de-DE" sz="1400" b="0" kern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kern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kern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LED_TYPE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WS2812B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kern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kern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COLOR_ORDER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GRB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CRGB </a:t>
            </a:r>
            <a:r>
              <a:rPr lang="de-DE" sz="1400" b="0" kern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[NUM_LEDS];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kern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kern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de-DE" sz="1400" b="0" kern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kern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de-DE" sz="1400" b="0" kern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400" b="0" kern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FastLED</a:t>
            </a:r>
            <a:r>
              <a:rPr lang="de-DE" sz="1400" b="0" kern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400" b="0" kern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addLeds</a:t>
            </a:r>
            <a:br>
              <a:rPr lang="de-DE" sz="1400" b="0" kern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kern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&lt;LED_TYPE, LED_PIN, 	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kern="0" dirty="0">
                <a:solidFill>
                  <a:srgbClr val="4E5B61"/>
                </a:solidFill>
                <a:latin typeface="Consolas" panose="020B0609020204030204" pitchFamily="49" charset="0"/>
              </a:rPr>
              <a:t>      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COLOR_ORDER&gt;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de-DE" sz="1400" b="0" kern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kern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NUM_LEDS</a:t>
            </a:r>
            <a:r>
              <a:rPr lang="de-DE" sz="1400" b="0" kern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de-DE" sz="1400" b="0" kern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setCorrection</a:t>
            </a:r>
            <a:r>
              <a:rPr lang="de-DE" sz="1400" b="0" kern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kern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TypicalLEDStrip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kern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1400" b="0" kern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kern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FastLED</a:t>
            </a:r>
            <a:r>
              <a:rPr lang="de-DE" sz="1400" b="0" kern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400" b="0" kern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setBrightness</a:t>
            </a:r>
            <a:r>
              <a:rPr lang="de-DE" sz="1400" b="0" kern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BRIGHTNESS</a:t>
            </a:r>
            <a:r>
              <a:rPr lang="de-DE" sz="1400" b="0" kern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DE" sz="1400" b="0" kern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kern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400" b="0" kern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DE" sz="1400" kern="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6B3715F-0898-1188-54C7-9F491047D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94295" y="721895"/>
            <a:ext cx="3508755" cy="522103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de-DE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b = </a:t>
            </a:r>
            <a:r>
              <a:rPr lang="de-DE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CRGB </a:t>
            </a:r>
            <a:r>
              <a:rPr lang="de-DE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CRGB::</a:t>
            </a:r>
            <a:r>
              <a:rPr lang="de-DE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de-DE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de-DE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[i] = </a:t>
            </a:r>
            <a:r>
              <a:rPr lang="de-DE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FastLED</a:t>
            </a:r>
            <a:r>
              <a:rPr lang="de-DE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de-DE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i == NUM_LEDS</a:t>
            </a:r>
            <a:r>
              <a:rPr lang="de-DE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de-DE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de-DE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de-DE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CRGB::Black;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de-DE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CRGB::Green;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i=</a:t>
            </a:r>
            <a:r>
              <a:rPr lang="de-DE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b=!b;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de-DE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e-DE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DE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5159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B03E-B500-78DA-0692-5B2A254E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ella Heavy" pitchFamily="50" charset="0"/>
              </a:rPr>
              <a:t>Software</a:t>
            </a:r>
            <a:r>
              <a:rPr lang="en-US" dirty="0"/>
              <a:t>                </a:t>
            </a:r>
            <a:r>
              <a:rPr lang="en-US" dirty="0" err="1">
                <a:latin typeface="VCR OCD Faux" panose="02000609000000000000" pitchFamily="50" charset="0"/>
              </a:rPr>
              <a:t>MicroPython</a:t>
            </a:r>
            <a:endParaRPr lang="en-DE" dirty="0">
              <a:latin typeface="VCR OCD Faux" panose="02000609000000000000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CF1C2-E094-D403-0BBE-48A99ABA6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494020"/>
            <a:ext cx="3563936" cy="4453839"/>
          </a:xfrm>
        </p:spPr>
        <p:txBody>
          <a:bodyPr/>
          <a:lstStyle/>
          <a:p>
            <a:r>
              <a:rPr lang="en-US" dirty="0" err="1">
                <a:latin typeface="Mona Sans" pitchFamily="2" charset="0"/>
              </a:rPr>
              <a:t>MicroPython</a:t>
            </a:r>
            <a:r>
              <a:rPr lang="en-US" dirty="0">
                <a:latin typeface="Mona Sans" pitchFamily="2" charset="0"/>
              </a:rPr>
              <a:t> Image auf den ESP </a:t>
            </a:r>
            <a:r>
              <a:rPr lang="en-US" dirty="0" err="1">
                <a:latin typeface="Mona Sans" pitchFamily="2" charset="0"/>
              </a:rPr>
              <a:t>flashen</a:t>
            </a:r>
            <a:endParaRPr lang="en-US" dirty="0">
              <a:latin typeface="Mona Sans" pitchFamily="2" charset="0"/>
            </a:endParaRPr>
          </a:p>
          <a:p>
            <a:pPr lvl="1"/>
            <a:r>
              <a:rPr lang="en-US" dirty="0">
                <a:latin typeface="Mona Sans" pitchFamily="2" charset="0"/>
              </a:rPr>
              <a:t>https://micropython.org</a:t>
            </a:r>
            <a:br>
              <a:rPr lang="en-US" dirty="0">
                <a:latin typeface="Mona Sans" pitchFamily="2" charset="0"/>
              </a:rPr>
            </a:br>
            <a:r>
              <a:rPr lang="en-US" dirty="0">
                <a:latin typeface="Mona Sans" pitchFamily="2" charset="0"/>
              </a:rPr>
              <a:t>/download</a:t>
            </a:r>
            <a:br>
              <a:rPr lang="en-US" dirty="0">
                <a:latin typeface="Mona Sans" pitchFamily="2" charset="0"/>
              </a:rPr>
            </a:br>
            <a:r>
              <a:rPr lang="en-US" dirty="0">
                <a:latin typeface="Mona Sans" pitchFamily="2" charset="0"/>
              </a:rPr>
              <a:t>/ESP8266_GENERIC/</a:t>
            </a:r>
          </a:p>
          <a:p>
            <a:r>
              <a:rPr lang="en-US" dirty="0">
                <a:latin typeface="Mona Sans" pitchFamily="2" charset="0"/>
              </a:rPr>
              <a:t>Code live </a:t>
            </a:r>
            <a:r>
              <a:rPr lang="en-US" dirty="0" err="1">
                <a:latin typeface="Mona Sans" pitchFamily="2" charset="0"/>
              </a:rPr>
              <a:t>bearbeiten</a:t>
            </a:r>
            <a:endParaRPr lang="en-US" dirty="0">
              <a:latin typeface="Mona Sans" pitchFamily="2" charset="0"/>
            </a:endParaRPr>
          </a:p>
          <a:p>
            <a:pPr lvl="1"/>
            <a:r>
              <a:rPr lang="en-US" dirty="0">
                <a:latin typeface="Mona Sans" pitchFamily="2" charset="0"/>
              </a:rPr>
              <a:t>main.py</a:t>
            </a:r>
          </a:p>
          <a:p>
            <a:pPr lvl="1"/>
            <a:r>
              <a:rPr lang="en-US" dirty="0" err="1">
                <a:latin typeface="Mona Sans" pitchFamily="2" charset="0"/>
              </a:rPr>
              <a:t>z.B.</a:t>
            </a:r>
            <a:r>
              <a:rPr lang="en-US" dirty="0">
                <a:latin typeface="Mona Sans" pitchFamily="2" charset="0"/>
              </a:rPr>
              <a:t> Visual Studio Code </a:t>
            </a:r>
            <a:br>
              <a:rPr lang="en-US" dirty="0">
                <a:latin typeface="Mona Sans" pitchFamily="2" charset="0"/>
              </a:rPr>
            </a:br>
            <a:r>
              <a:rPr lang="en-US" dirty="0" err="1">
                <a:latin typeface="Mona Sans" pitchFamily="2" charset="0"/>
              </a:rPr>
              <a:t>mit</a:t>
            </a:r>
            <a:r>
              <a:rPr lang="en-US" dirty="0">
                <a:latin typeface="Mona Sans" pitchFamily="2" charset="0"/>
              </a:rPr>
              <a:t> </a:t>
            </a:r>
            <a:r>
              <a:rPr lang="en-US" dirty="0" err="1">
                <a:latin typeface="Mona Sans" pitchFamily="2" charset="0"/>
              </a:rPr>
              <a:t>Pymakr</a:t>
            </a:r>
            <a:r>
              <a:rPr lang="en-US" dirty="0">
                <a:latin typeface="Mona Sans" pitchFamily="2" charset="0"/>
              </a:rPr>
              <a:t> (Preview)</a:t>
            </a:r>
          </a:p>
          <a:p>
            <a:r>
              <a:rPr lang="en-US" dirty="0" err="1">
                <a:latin typeface="Mona Sans" pitchFamily="2" charset="0"/>
              </a:rPr>
              <a:t>direkt</a:t>
            </a:r>
            <a:r>
              <a:rPr lang="en-US" dirty="0">
                <a:latin typeface="Mona Sans" pitchFamily="2" charset="0"/>
              </a:rPr>
              <a:t> </a:t>
            </a:r>
            <a:r>
              <a:rPr lang="en-US" dirty="0" err="1">
                <a:latin typeface="Mona Sans" pitchFamily="2" charset="0"/>
              </a:rPr>
              <a:t>ausführen</a:t>
            </a:r>
            <a:endParaRPr lang="en-DE" dirty="0">
              <a:latin typeface="Mona Sans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84CAF-72BF-B59D-C9E7-7BC4D63037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1489086"/>
            <a:ext cx="3508755" cy="44538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machine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Pin, 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freq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NeoPixel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platform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gc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numberOfLeds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also </a:t>
            </a:r>
            <a:r>
              <a:rPr lang="de-D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called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D2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Pin(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Pin.OUT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ledPin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numberOfLeds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239D93-297D-0DBA-7930-403973DED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1501332"/>
            <a:ext cx="3853677" cy="445383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setAllTo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numberOfLeds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leds</a:t>
            </a:r>
            <a:r>
              <a:rPr lang="de-DE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setAllTo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setAllTo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toRgb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8254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B03E-B500-78DA-0692-5B2A254E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ella Heavy" pitchFamily="50" charset="0"/>
              </a:rPr>
              <a:t>Software  </a:t>
            </a:r>
            <a:r>
              <a:rPr lang="en-US" dirty="0"/>
              <a:t> </a:t>
            </a:r>
            <a:r>
              <a:rPr lang="en-US" dirty="0">
                <a:latin typeface="VCR OCD Faux" panose="02000609000000000000" pitchFamily="50" charset="0"/>
              </a:rPr>
              <a:t>WLED</a:t>
            </a:r>
            <a:endParaRPr lang="en-DE" dirty="0">
              <a:latin typeface="VCR OCD Faux" panose="02000609000000000000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CF1C2-E094-D403-0BBE-48A99ABA6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494020"/>
            <a:ext cx="3563936" cy="4453839"/>
          </a:xfrm>
        </p:spPr>
        <p:txBody>
          <a:bodyPr/>
          <a:lstStyle/>
          <a:p>
            <a:r>
              <a:rPr lang="en-US" dirty="0">
                <a:latin typeface="Mona Sans" pitchFamily="2" charset="0"/>
              </a:rPr>
              <a:t>WLED Image auf den ESP </a:t>
            </a:r>
            <a:r>
              <a:rPr lang="en-US" dirty="0" err="1">
                <a:latin typeface="Mona Sans" pitchFamily="2" charset="0"/>
              </a:rPr>
              <a:t>flashen</a:t>
            </a:r>
            <a:endParaRPr lang="en-US" dirty="0">
              <a:latin typeface="Mona Sans" pitchFamily="2" charset="0"/>
            </a:endParaRPr>
          </a:p>
          <a:p>
            <a:pPr lvl="1"/>
            <a:r>
              <a:rPr lang="en-US" dirty="0">
                <a:latin typeface="Mona Sans" pitchFamily="2" charset="0"/>
              </a:rPr>
              <a:t>Web Installer https://install.wled.me/ </a:t>
            </a:r>
            <a:br>
              <a:rPr lang="en-US" dirty="0">
                <a:latin typeface="Mona Sans" pitchFamily="2" charset="0"/>
              </a:rPr>
            </a:br>
            <a:r>
              <a:rPr lang="en-US" dirty="0">
                <a:latin typeface="Mona Sans" pitchFamily="2" charset="0"/>
              </a:rPr>
              <a:t>(</a:t>
            </a:r>
            <a:r>
              <a:rPr lang="en-US" dirty="0" err="1">
                <a:latin typeface="Mona Sans" pitchFamily="2" charset="0"/>
              </a:rPr>
              <a:t>z.B.</a:t>
            </a:r>
            <a:r>
              <a:rPr lang="en-US" dirty="0">
                <a:latin typeface="Mona Sans" pitchFamily="2" charset="0"/>
              </a:rPr>
              <a:t> Chromium)</a:t>
            </a:r>
          </a:p>
          <a:p>
            <a:r>
              <a:rPr lang="en-US" dirty="0" err="1">
                <a:latin typeface="Mona Sans" pitchFamily="2" charset="0"/>
              </a:rPr>
              <a:t>mit</a:t>
            </a:r>
            <a:r>
              <a:rPr lang="en-US" dirty="0">
                <a:latin typeface="Mona Sans" pitchFamily="2" charset="0"/>
              </a:rPr>
              <a:t> </a:t>
            </a:r>
            <a:r>
              <a:rPr lang="en-US" dirty="0" err="1">
                <a:latin typeface="Mona Sans" pitchFamily="2" charset="0"/>
              </a:rPr>
              <a:t>WiFi</a:t>
            </a:r>
            <a:r>
              <a:rPr lang="en-US" dirty="0">
                <a:latin typeface="Mona Sans" pitchFamily="2" charset="0"/>
              </a:rPr>
              <a:t> “WLED-AP” </a:t>
            </a:r>
            <a:r>
              <a:rPr lang="en-US" dirty="0" err="1">
                <a:latin typeface="Mona Sans" pitchFamily="2" charset="0"/>
              </a:rPr>
              <a:t>verbinden</a:t>
            </a:r>
            <a:endParaRPr lang="en-US" dirty="0">
              <a:latin typeface="Mona Sans" pitchFamily="2" charset="0"/>
            </a:endParaRPr>
          </a:p>
          <a:p>
            <a:pPr lvl="1"/>
            <a:r>
              <a:rPr lang="en-US" dirty="0">
                <a:latin typeface="Mona Sans" pitchFamily="2" charset="0"/>
              </a:rPr>
              <a:t>pw = wled1234</a:t>
            </a:r>
          </a:p>
          <a:p>
            <a:r>
              <a:rPr lang="en-US" dirty="0">
                <a:latin typeface="Mona Sans" pitchFamily="2" charset="0"/>
              </a:rPr>
              <a:t>http://4.3.2.1 </a:t>
            </a:r>
          </a:p>
          <a:p>
            <a:endParaRPr lang="en-US" dirty="0"/>
          </a:p>
          <a:p>
            <a:endParaRPr lang="en-DE" dirty="0"/>
          </a:p>
        </p:txBody>
      </p:sp>
      <p:pic>
        <p:nvPicPr>
          <p:cNvPr id="5" name="Picture 4" descr="A group of colorful objects&#10;&#10;Description automatically generated">
            <a:extLst>
              <a:ext uri="{FF2B5EF4-FFF2-40B4-BE49-F238E27FC236}">
                <a16:creationId xmlns:a16="http://schemas.microsoft.com/office/drawing/2014/main" id="{BAD09529-6DAB-0356-4D9D-DBFC63C5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725" y="168723"/>
            <a:ext cx="4698275" cy="146821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5CC3F3-6D00-BEE5-D430-F9832B969C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A42872-EB6E-053E-AFF8-40A6D9E1B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9" b="-1"/>
          <a:stretch/>
        </p:blipFill>
        <p:spPr>
          <a:xfrm>
            <a:off x="4637436" y="1680881"/>
            <a:ext cx="2706038" cy="48423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AB022B-1E43-CDCD-5541-C44F375B8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498" y="1682749"/>
            <a:ext cx="2706038" cy="48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0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B03E-B500-78DA-0692-5B2A254E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abriella Heavy" pitchFamily="50" charset="0"/>
              </a:rPr>
              <a:t>Farbräume</a:t>
            </a:r>
            <a:endParaRPr lang="en-DE" dirty="0">
              <a:latin typeface="Gabriella Heavy" pitchFamily="50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6F6584-6DBC-09B0-9753-7A1E09CBC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>
                <a:latin typeface="Mona Sans Black" pitchFamily="2" charset="0"/>
              </a:rPr>
              <a:t>RGB (rot, </a:t>
            </a:r>
            <a:r>
              <a:rPr lang="en-US" cap="none" dirty="0" err="1">
                <a:latin typeface="Mona Sans Black" pitchFamily="2" charset="0"/>
              </a:rPr>
              <a:t>grün</a:t>
            </a:r>
            <a:r>
              <a:rPr lang="en-US" cap="none" dirty="0">
                <a:latin typeface="Mona Sans Black" pitchFamily="2" charset="0"/>
              </a:rPr>
              <a:t>, </a:t>
            </a:r>
            <a:r>
              <a:rPr lang="en-US" cap="none" dirty="0" err="1">
                <a:latin typeface="Mona Sans Black" pitchFamily="2" charset="0"/>
              </a:rPr>
              <a:t>blau</a:t>
            </a:r>
            <a:r>
              <a:rPr lang="en-US" cap="none" dirty="0">
                <a:latin typeface="Mona Sans Black" pitchFamily="2" charset="0"/>
              </a:rPr>
              <a:t>)</a:t>
            </a:r>
          </a:p>
          <a:p>
            <a:endParaRPr lang="en-DE" cap="none" dirty="0">
              <a:latin typeface="Mona Sans Black" pitchFamily="2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594240-25F8-E9F7-1558-70E4021C6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>
                <a:latin typeface="Mona Sans Black" pitchFamily="2" charset="0"/>
              </a:rPr>
              <a:t>HSV (hue, saturation, value)</a:t>
            </a:r>
            <a:endParaRPr lang="en-DE" cap="none" dirty="0">
              <a:latin typeface="Mona Sans Black" pitchFamily="2" charset="0"/>
            </a:endParaRPr>
          </a:p>
          <a:p>
            <a:endParaRPr lang="en-DE" cap="none" dirty="0">
              <a:latin typeface="Mona Sans Black" pitchFamily="2" charset="0"/>
            </a:endParaRPr>
          </a:p>
        </p:txBody>
      </p:sp>
      <p:pic>
        <p:nvPicPr>
          <p:cNvPr id="1028" name="Picture 4" descr="HSL and HSV | Psychology Wiki | Fandom">
            <a:extLst>
              <a:ext uri="{FF2B5EF4-FFF2-40B4-BE49-F238E27FC236}">
                <a16:creationId xmlns:a16="http://schemas.microsoft.com/office/drawing/2014/main" id="{F6BA9572-DB6A-6A10-0794-8456B6A54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213" y="2266729"/>
            <a:ext cx="4962526" cy="397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7C9ABB-94BA-9D9D-4F74-912742984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4221" y="1731375"/>
            <a:ext cx="6177643" cy="46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DA65-5DD6-2E0D-A6E4-C1D8A7F4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briella Heavy" pitchFamily="50" charset="0"/>
              </a:rPr>
              <a:t>Code / Stuff</a:t>
            </a:r>
            <a:endParaRPr lang="en-DE" dirty="0">
              <a:latin typeface="Gabriella Heavy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03929-E3C6-0512-0145-8E5C0DDA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9842272" cy="535354"/>
          </a:xfrm>
        </p:spPr>
        <p:txBody>
          <a:bodyPr anchor="t"/>
          <a:lstStyle/>
          <a:p>
            <a:r>
              <a:rPr lang="de-DE" sz="1800" cap="none" dirty="0">
                <a:latin typeface="Mona Sans" pitchFamily="2" charset="0"/>
              </a:rPr>
              <a:t>https://github.com/irgendwienet/37c3-kidspace-leds</a:t>
            </a:r>
            <a:endParaRPr lang="en-DE" sz="1800" cap="none" dirty="0">
              <a:latin typeface="Mona Sans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4AFF5-CEAE-402E-ADF1-022666A5C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72" y="2756808"/>
            <a:ext cx="2438400" cy="24384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551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{29BB6899-CA18-4645-B3D9-0E7DB98AE954}tf33713516_win32</Template>
  <TotalTime>101</TotalTime>
  <Words>479</Words>
  <Application>Microsoft Office PowerPoint</Application>
  <PresentationFormat>Widescreen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Consolas</vt:lpstr>
      <vt:lpstr>Gabriella Heavy</vt:lpstr>
      <vt:lpstr>Gill Sans MT</vt:lpstr>
      <vt:lpstr>Mona Sans</vt:lpstr>
      <vt:lpstr>Mona Sans Black</vt:lpstr>
      <vt:lpstr>VCR OCD Faux</vt:lpstr>
      <vt:lpstr>Walbaum Display</vt:lpstr>
      <vt:lpstr>3DFloatVTI</vt:lpstr>
      <vt:lpstr>LEDs </vt:lpstr>
      <vt:lpstr>Hardware 1 - Papier</vt:lpstr>
      <vt:lpstr>Hardware 2 - Strom</vt:lpstr>
      <vt:lpstr>Software     choose your enemy</vt:lpstr>
      <vt:lpstr>Software   Arduino</vt:lpstr>
      <vt:lpstr>Software                MicroPython</vt:lpstr>
      <vt:lpstr>Software   WLED</vt:lpstr>
      <vt:lpstr>Farbräume</vt:lpstr>
      <vt:lpstr>Code / Stuff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LEDs </dc:title>
  <dc:creator>Benjamin Schröter</dc:creator>
  <cp:lastModifiedBy>Benjamin Schröter</cp:lastModifiedBy>
  <cp:revision>6</cp:revision>
  <dcterms:created xsi:type="dcterms:W3CDTF">2023-12-24T09:10:44Z</dcterms:created>
  <dcterms:modified xsi:type="dcterms:W3CDTF">2023-12-24T13:45:38Z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