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3" r:id="rId5"/>
    <p:sldId id="279" r:id="rId6"/>
    <p:sldId id="260" r:id="rId7"/>
    <p:sldId id="274" r:id="rId8"/>
    <p:sldId id="261" r:id="rId9"/>
    <p:sldId id="275" r:id="rId10"/>
    <p:sldId id="263" r:id="rId11"/>
    <p:sldId id="264" r:id="rId12"/>
    <p:sldId id="281" r:id="rId13"/>
    <p:sldId id="266" r:id="rId14"/>
    <p:sldId id="276" r:id="rId15"/>
    <p:sldId id="269" r:id="rId16"/>
    <p:sldId id="277" r:id="rId17"/>
    <p:sldId id="272" r:id="rId18"/>
    <p:sldId id="280" r:id="rId19"/>
    <p:sldId id="259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6CDF4E2-43FD-42DD-B472-22804CFBBEA8}">
          <p14:sldIdLst>
            <p14:sldId id="256"/>
          </p14:sldIdLst>
        </p14:section>
        <p14:section name="研究目的" id="{A55B32B4-2148-4294-94B8-092E1F78B9F5}">
          <p14:sldIdLst>
            <p14:sldId id="257"/>
            <p14:sldId id="278"/>
          </p14:sldIdLst>
        </p14:section>
        <p14:section name="問卷製作" id="{AE34C132-8898-4B0D-9204-E1059C7621DE}">
          <p14:sldIdLst>
            <p14:sldId id="273"/>
            <p14:sldId id="279"/>
            <p14:sldId id="260"/>
          </p14:sldIdLst>
        </p14:section>
        <p14:section name="資料庫建立" id="{CE6B537C-E0D6-44DB-9C49-B2E0A7488A21}">
          <p14:sldIdLst>
            <p14:sldId id="274"/>
            <p14:sldId id="261"/>
          </p14:sldIdLst>
        </p14:section>
        <p14:section name="探索式資料分析（Exploratory Data Analysis）" id="{8E79EA7E-1A65-4BA7-A178-26329B802860}">
          <p14:sldIdLst>
            <p14:sldId id="275"/>
            <p14:sldId id="263"/>
            <p14:sldId id="264"/>
            <p14:sldId id="281"/>
            <p14:sldId id="266"/>
          </p14:sldIdLst>
        </p14:section>
        <p14:section name="模型導入&amp;最終結果呈現" id="{B022F865-BE45-4176-A569-8F6F7DA7D4F2}">
          <p14:sldIdLst>
            <p14:sldId id="276"/>
            <p14:sldId id="269"/>
          </p14:sldIdLst>
        </p14:section>
        <p14:section name="完成之工作目標" id="{976BCD82-6DB3-43C0-95E3-22950E2C538C}">
          <p14:sldIdLst>
            <p14:sldId id="277"/>
            <p14:sldId id="272"/>
          </p14:sldIdLst>
        </p14:section>
        <p14:section name="資料來源" id="{30BEEA9C-635A-4F12-ACB0-48BE3909A7B6}">
          <p14:sldIdLst>
            <p14:sldId id="28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6A5E"/>
    <a:srgbClr val="EBEBEB"/>
    <a:srgbClr val="CF4432"/>
    <a:srgbClr val="FF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BF4445-735F-46B4-85BA-424B047BC146}" type="doc">
      <dgm:prSet loTypeId="urn:microsoft.com/office/officeart/2005/8/layout/chevron1" loCatId="process" qsTypeId="urn:microsoft.com/office/officeart/2005/8/quickstyle/simple1" qsCatId="simple" csTypeId="urn:microsoft.com/office/officeart/2005/8/colors/accent2_5" csCatId="accent2" phldr="1"/>
      <dgm:spPr/>
    </dgm:pt>
    <dgm:pt modelId="{F171DC13-F052-4DDF-BAC6-9154469BD2B4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透過</a:t>
          </a:r>
          <a:r>
            <a:rPr lang="en-US" altLang="zh-TW" b="1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Ollma</a:t>
          </a: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下載模型</a:t>
          </a:r>
        </a:p>
      </dgm:t>
    </dgm:pt>
    <dgm:pt modelId="{2C9ADDF5-EB9E-494A-8B0D-7DC0426F6C66}" type="parTrans" cxnId="{05E26757-65A3-4FB3-80CA-B817D51AEC57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380185A-A813-4004-AE3B-5939F577AADA}" type="sibTrans" cxnId="{05E26757-65A3-4FB3-80CA-B817D51AEC57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C9981E7-3E1C-44DD-9035-542999DA46A2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撰寫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Prompt</a:t>
          </a: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進行微調</a:t>
          </a:r>
        </a:p>
      </dgm:t>
    </dgm:pt>
    <dgm:pt modelId="{70B2D961-E291-4FC6-B097-EC8713499621}" type="parTrans" cxnId="{D9E82A7F-CDE4-4084-A198-6108C1774B0C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B5A2E4C-0D3C-4313-A4D4-0C7B899FC2EB}" type="sibTrans" cxnId="{D9E82A7F-CDE4-4084-A198-6108C1774B0C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57D3CCF-C79B-4741-87AB-6FCBFC827B85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導入資料庫</a:t>
          </a:r>
        </a:p>
      </dgm:t>
    </dgm:pt>
    <dgm:pt modelId="{688E11BD-5099-4158-83DE-8F6E2CFA2861}" type="parTrans" cxnId="{83BA9C21-2C84-4838-A38D-349E9CF2798E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1238A53-053A-44FF-A825-02FC885C2FA6}" type="sibTrans" cxnId="{83BA9C21-2C84-4838-A38D-349E9CF2798E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C028EB1-F62F-4122-8F83-51570474697A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問答測試</a:t>
          </a:r>
        </a:p>
      </dgm:t>
    </dgm:pt>
    <dgm:pt modelId="{BDA7E6C4-4F67-4A7A-8E7C-C853740F8C89}" type="parTrans" cxnId="{81833CAD-4D65-49FD-9AF4-21E687E4F8D2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89F49B2-3E89-45D0-A86D-3A4B64BD02DE}" type="sibTrans" cxnId="{81833CAD-4D65-49FD-9AF4-21E687E4F8D2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38E3632-4E5E-46A0-8FB1-2744870339AD}" type="pres">
      <dgm:prSet presAssocID="{E0BF4445-735F-46B4-85BA-424B047BC146}" presName="Name0" presStyleCnt="0">
        <dgm:presLayoutVars>
          <dgm:dir/>
          <dgm:animLvl val="lvl"/>
          <dgm:resizeHandles val="exact"/>
        </dgm:presLayoutVars>
      </dgm:prSet>
      <dgm:spPr/>
    </dgm:pt>
    <dgm:pt modelId="{A345E157-5CB3-4CD1-AC54-0C377465BBC8}" type="pres">
      <dgm:prSet presAssocID="{F171DC13-F052-4DDF-BAC6-9154469BD2B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8CCB1B5-FA35-49E4-BBD2-D727957DD63E}" type="pres">
      <dgm:prSet presAssocID="{A380185A-A813-4004-AE3B-5939F577AADA}" presName="parTxOnlySpace" presStyleCnt="0"/>
      <dgm:spPr/>
    </dgm:pt>
    <dgm:pt modelId="{724E813F-7E6E-43A6-846D-05EF73458732}" type="pres">
      <dgm:prSet presAssocID="{CC9981E7-3E1C-44DD-9035-542999DA46A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54ECEBF-1085-4E3A-B371-FC0699D7ECC8}" type="pres">
      <dgm:prSet presAssocID="{EB5A2E4C-0D3C-4313-A4D4-0C7B899FC2EB}" presName="parTxOnlySpace" presStyleCnt="0"/>
      <dgm:spPr/>
    </dgm:pt>
    <dgm:pt modelId="{51354185-CA45-46DB-AEDF-B7C702C40EF6}" type="pres">
      <dgm:prSet presAssocID="{057D3CCF-C79B-4741-87AB-6FCBFC827B8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84EE290-2568-4510-9806-51BFD3008F97}" type="pres">
      <dgm:prSet presAssocID="{71238A53-053A-44FF-A825-02FC885C2FA6}" presName="parTxOnlySpace" presStyleCnt="0"/>
      <dgm:spPr/>
    </dgm:pt>
    <dgm:pt modelId="{F3B13431-72B3-4AEB-BF42-BE3BC1736A8C}" type="pres">
      <dgm:prSet presAssocID="{FC028EB1-F62F-4122-8F83-51570474697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3BA9C21-2C84-4838-A38D-349E9CF2798E}" srcId="{E0BF4445-735F-46B4-85BA-424B047BC146}" destId="{057D3CCF-C79B-4741-87AB-6FCBFC827B85}" srcOrd="2" destOrd="0" parTransId="{688E11BD-5099-4158-83DE-8F6E2CFA2861}" sibTransId="{71238A53-053A-44FF-A825-02FC885C2FA6}"/>
    <dgm:cxn modelId="{36041E65-AFBD-4306-A014-708465FC907A}" type="presOf" srcId="{F171DC13-F052-4DDF-BAC6-9154469BD2B4}" destId="{A345E157-5CB3-4CD1-AC54-0C377465BBC8}" srcOrd="0" destOrd="0" presId="urn:microsoft.com/office/officeart/2005/8/layout/chevron1"/>
    <dgm:cxn modelId="{4707016C-6ECC-417B-8A35-EBC83F6E51E1}" type="presOf" srcId="{CC9981E7-3E1C-44DD-9035-542999DA46A2}" destId="{724E813F-7E6E-43A6-846D-05EF73458732}" srcOrd="0" destOrd="0" presId="urn:microsoft.com/office/officeart/2005/8/layout/chevron1"/>
    <dgm:cxn modelId="{05E26757-65A3-4FB3-80CA-B817D51AEC57}" srcId="{E0BF4445-735F-46B4-85BA-424B047BC146}" destId="{F171DC13-F052-4DDF-BAC6-9154469BD2B4}" srcOrd="0" destOrd="0" parTransId="{2C9ADDF5-EB9E-494A-8B0D-7DC0426F6C66}" sibTransId="{A380185A-A813-4004-AE3B-5939F577AADA}"/>
    <dgm:cxn modelId="{D9E82A7F-CDE4-4084-A198-6108C1774B0C}" srcId="{E0BF4445-735F-46B4-85BA-424B047BC146}" destId="{CC9981E7-3E1C-44DD-9035-542999DA46A2}" srcOrd="1" destOrd="0" parTransId="{70B2D961-E291-4FC6-B097-EC8713499621}" sibTransId="{EB5A2E4C-0D3C-4313-A4D4-0C7B899FC2EB}"/>
    <dgm:cxn modelId="{6253E39F-E7F7-4A07-805E-5118DFEFF625}" type="presOf" srcId="{057D3CCF-C79B-4741-87AB-6FCBFC827B85}" destId="{51354185-CA45-46DB-AEDF-B7C702C40EF6}" srcOrd="0" destOrd="0" presId="urn:microsoft.com/office/officeart/2005/8/layout/chevron1"/>
    <dgm:cxn modelId="{8AC277A1-39A7-4C5D-97FD-AB19A4457042}" type="presOf" srcId="{FC028EB1-F62F-4122-8F83-51570474697A}" destId="{F3B13431-72B3-4AEB-BF42-BE3BC1736A8C}" srcOrd="0" destOrd="0" presId="urn:microsoft.com/office/officeart/2005/8/layout/chevron1"/>
    <dgm:cxn modelId="{81833CAD-4D65-49FD-9AF4-21E687E4F8D2}" srcId="{E0BF4445-735F-46B4-85BA-424B047BC146}" destId="{FC028EB1-F62F-4122-8F83-51570474697A}" srcOrd="3" destOrd="0" parTransId="{BDA7E6C4-4F67-4A7A-8E7C-C853740F8C89}" sibTransId="{989F49B2-3E89-45D0-A86D-3A4B64BD02DE}"/>
    <dgm:cxn modelId="{F63A87AD-F98C-41CD-8BD5-02D4A6A93CBE}" type="presOf" srcId="{E0BF4445-735F-46B4-85BA-424B047BC146}" destId="{A38E3632-4E5E-46A0-8FB1-2744870339AD}" srcOrd="0" destOrd="0" presId="urn:microsoft.com/office/officeart/2005/8/layout/chevron1"/>
    <dgm:cxn modelId="{71260E7B-D09F-45E7-B1BF-806F33B87455}" type="presParOf" srcId="{A38E3632-4E5E-46A0-8FB1-2744870339AD}" destId="{A345E157-5CB3-4CD1-AC54-0C377465BBC8}" srcOrd="0" destOrd="0" presId="urn:microsoft.com/office/officeart/2005/8/layout/chevron1"/>
    <dgm:cxn modelId="{0AFBB85A-10AC-4B9A-B32D-9A27A8C8BDD9}" type="presParOf" srcId="{A38E3632-4E5E-46A0-8FB1-2744870339AD}" destId="{F8CCB1B5-FA35-49E4-BBD2-D727957DD63E}" srcOrd="1" destOrd="0" presId="urn:microsoft.com/office/officeart/2005/8/layout/chevron1"/>
    <dgm:cxn modelId="{4FB75047-6951-41B6-846E-460D9AC574E9}" type="presParOf" srcId="{A38E3632-4E5E-46A0-8FB1-2744870339AD}" destId="{724E813F-7E6E-43A6-846D-05EF73458732}" srcOrd="2" destOrd="0" presId="urn:microsoft.com/office/officeart/2005/8/layout/chevron1"/>
    <dgm:cxn modelId="{71666AA4-C28D-4947-AC3D-AEDB3B3B5321}" type="presParOf" srcId="{A38E3632-4E5E-46A0-8FB1-2744870339AD}" destId="{054ECEBF-1085-4E3A-B371-FC0699D7ECC8}" srcOrd="3" destOrd="0" presId="urn:microsoft.com/office/officeart/2005/8/layout/chevron1"/>
    <dgm:cxn modelId="{91628E8B-DA3C-4316-A8B8-A13AAF3AD8A2}" type="presParOf" srcId="{A38E3632-4E5E-46A0-8FB1-2744870339AD}" destId="{51354185-CA45-46DB-AEDF-B7C702C40EF6}" srcOrd="4" destOrd="0" presId="urn:microsoft.com/office/officeart/2005/8/layout/chevron1"/>
    <dgm:cxn modelId="{27A9AE4B-FA89-4B42-B64E-DAEB073847D3}" type="presParOf" srcId="{A38E3632-4E5E-46A0-8FB1-2744870339AD}" destId="{084EE290-2568-4510-9806-51BFD3008F97}" srcOrd="5" destOrd="0" presId="urn:microsoft.com/office/officeart/2005/8/layout/chevron1"/>
    <dgm:cxn modelId="{7A45681A-3DC7-49BD-A499-E628AE2BF414}" type="presParOf" srcId="{A38E3632-4E5E-46A0-8FB1-2744870339AD}" destId="{F3B13431-72B3-4AEB-BF42-BE3BC1736A8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5E157-5CB3-4CD1-AC54-0C377465BBC8}">
      <dsp:nvSpPr>
        <dsp:cNvPr id="0" name=""/>
        <dsp:cNvSpPr/>
      </dsp:nvSpPr>
      <dsp:spPr>
        <a:xfrm>
          <a:off x="4258" y="2566798"/>
          <a:ext cx="2479034" cy="991613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透過</a:t>
          </a:r>
          <a:r>
            <a:rPr lang="en-US" altLang="zh-TW" sz="1900" b="1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Ollma</a:t>
          </a:r>
          <a:r>
            <a:rPr lang="zh-TW" altLang="en-US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下載模型</a:t>
          </a:r>
        </a:p>
      </dsp:txBody>
      <dsp:txXfrm>
        <a:off x="500065" y="2566798"/>
        <a:ext cx="1487421" cy="991613"/>
      </dsp:txXfrm>
    </dsp:sp>
    <dsp:sp modelId="{724E813F-7E6E-43A6-846D-05EF73458732}">
      <dsp:nvSpPr>
        <dsp:cNvPr id="0" name=""/>
        <dsp:cNvSpPr/>
      </dsp:nvSpPr>
      <dsp:spPr>
        <a:xfrm>
          <a:off x="2235389" y="2566798"/>
          <a:ext cx="2479034" cy="991613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撰寫</a:t>
          </a:r>
          <a:r>
            <a:rPr lang="en-US" altLang="zh-TW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Prompt</a:t>
          </a:r>
          <a:r>
            <a:rPr lang="zh-TW" altLang="en-US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進行微調</a:t>
          </a:r>
        </a:p>
      </dsp:txBody>
      <dsp:txXfrm>
        <a:off x="2731196" y="2566798"/>
        <a:ext cx="1487421" cy="991613"/>
      </dsp:txXfrm>
    </dsp:sp>
    <dsp:sp modelId="{51354185-CA45-46DB-AEDF-B7C702C40EF6}">
      <dsp:nvSpPr>
        <dsp:cNvPr id="0" name=""/>
        <dsp:cNvSpPr/>
      </dsp:nvSpPr>
      <dsp:spPr>
        <a:xfrm>
          <a:off x="4466520" y="2566798"/>
          <a:ext cx="2479034" cy="991613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導入資料庫</a:t>
          </a:r>
        </a:p>
      </dsp:txBody>
      <dsp:txXfrm>
        <a:off x="4962327" y="2566798"/>
        <a:ext cx="1487421" cy="991613"/>
      </dsp:txXfrm>
    </dsp:sp>
    <dsp:sp modelId="{F3B13431-72B3-4AEB-BF42-BE3BC1736A8C}">
      <dsp:nvSpPr>
        <dsp:cNvPr id="0" name=""/>
        <dsp:cNvSpPr/>
      </dsp:nvSpPr>
      <dsp:spPr>
        <a:xfrm>
          <a:off x="6697651" y="2566798"/>
          <a:ext cx="2479034" cy="991613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問答測試</a:t>
          </a:r>
        </a:p>
      </dsp:txBody>
      <dsp:txXfrm>
        <a:off x="7193458" y="2566798"/>
        <a:ext cx="1487421" cy="991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F93D-9B64-4FF2-A390-7B226F14C806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C5A4-0358-483D-9BD9-7D36512AC7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33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F93D-9B64-4FF2-A390-7B226F14C806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C5A4-0358-483D-9BD9-7D36512AC7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0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F93D-9B64-4FF2-A390-7B226F14C806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C5A4-0358-483D-9BD9-7D36512AC7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41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F93D-9B64-4FF2-A390-7B226F14C806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C5A4-0358-483D-9BD9-7D36512AC7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00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F93D-9B64-4FF2-A390-7B226F14C806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C5A4-0358-483D-9BD9-7D36512AC7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87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F93D-9B64-4FF2-A390-7B226F14C806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C5A4-0358-483D-9BD9-7D36512AC7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22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F93D-9B64-4FF2-A390-7B226F14C806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C5A4-0358-483D-9BD9-7D36512AC7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20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F93D-9B64-4FF2-A390-7B226F14C806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C5A4-0358-483D-9BD9-7D36512AC7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58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F93D-9B64-4FF2-A390-7B226F14C806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C5A4-0358-483D-9BD9-7D36512AC7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68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F93D-9B64-4FF2-A390-7B226F14C806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C5A4-0358-483D-9BD9-7D36512AC7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4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F93D-9B64-4FF2-A390-7B226F14C806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C5A4-0358-483D-9BD9-7D36512AC7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27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EF93D-9B64-4FF2-A390-7B226F14C806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4C5A4-0358-483D-9BD9-7D36512AC7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98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sv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forms.gle/s93c1MFfdnBPk6AX7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712839" y="1736278"/>
            <a:ext cx="7924800" cy="13643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solidFill>
                  <a:srgbClr val="FF6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這天氣該穿甚麼好呢</a:t>
            </a:r>
            <a:endParaRPr lang="zh-TW" altLang="en-US" sz="40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2720902" y="6194233"/>
            <a:ext cx="5908675" cy="4345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769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113</a:t>
            </a:r>
            <a:r>
              <a:rPr lang="zh-TW" altLang="en-US" sz="2769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769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sz="2769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769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26</a:t>
            </a:r>
            <a:r>
              <a:rPr lang="zh-TW" altLang="en-US" sz="2769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</a:p>
        </p:txBody>
      </p:sp>
      <p:sp>
        <p:nvSpPr>
          <p:cNvPr id="6" name="Text Box 78">
            <a:extLst>
              <a:ext uri="{FF2B5EF4-FFF2-40B4-BE49-F238E27FC236}">
                <a16:creationId xmlns:a16="http://schemas.microsoft.com/office/drawing/2014/main" id="{6E2A42D4-17BB-4CD6-8606-C00DD82DA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918" y="772976"/>
            <a:ext cx="96259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8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GS4519-B  ~  </a:t>
            </a:r>
            <a:r>
              <a:rPr lang="zh-TW" altLang="en-US" sz="28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機器學習概論</a:t>
            </a:r>
            <a:r>
              <a:rPr lang="en-US" altLang="zh-TW" sz="28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</a:t>
            </a:r>
            <a:r>
              <a:rPr lang="zh-TW" altLang="en-US" sz="28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班</a:t>
            </a:r>
            <a:r>
              <a:rPr lang="en-US" altLang="zh-TW" sz="28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61340" y="4045403"/>
            <a:ext cx="2706945" cy="1867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775"/>
              </a:lnSpc>
            </a:pP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機械四C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 陳泓任</a:t>
            </a:r>
          </a:p>
          <a:p>
            <a:pPr>
              <a:lnSpc>
                <a:spcPts val="4775"/>
              </a:lnSpc>
            </a:pP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資工三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林文仁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  <a:sym typeface="Arial"/>
            </a:endParaRPr>
          </a:p>
          <a:p>
            <a:pPr algn="l">
              <a:lnSpc>
                <a:spcPts val="4775"/>
              </a:lnSpc>
            </a:pP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大氣三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王愛子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1972483" y="1628213"/>
            <a:ext cx="7856852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669933" y="4154706"/>
            <a:ext cx="30259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</p:txBody>
      </p:sp>
      <p:pic>
        <p:nvPicPr>
          <p:cNvPr id="1026" name="Picture 2" descr="國立中央大學- 维基百科，自由的百科全书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3" y="161745"/>
            <a:ext cx="2227044" cy="190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02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20803" y="1102234"/>
            <a:ext cx="3281288" cy="3291073"/>
            <a:chOff x="0" y="0"/>
            <a:chExt cx="872049" cy="8746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049" cy="874649"/>
            </a:xfrm>
            <a:custGeom>
              <a:avLst/>
              <a:gdLst/>
              <a:ahLst/>
              <a:cxnLst/>
              <a:rect l="l" t="t" r="r" b="b"/>
              <a:pathLst>
                <a:path w="872049" h="874649">
                  <a:moveTo>
                    <a:pt x="0" y="0"/>
                  </a:moveTo>
                  <a:lnTo>
                    <a:pt x="872049" y="0"/>
                  </a:lnTo>
                  <a:lnTo>
                    <a:pt x="872049" y="874649"/>
                  </a:lnTo>
                  <a:lnTo>
                    <a:pt x="0" y="874649"/>
                  </a:lnTo>
                  <a:close/>
                </a:path>
              </a:pathLst>
            </a:custGeom>
            <a:solidFill>
              <a:srgbClr val="CF4432"/>
            </a:solidFill>
          </p:spPr>
          <p:txBody>
            <a:bodyPr/>
            <a:lstStyle/>
            <a:p>
              <a:endParaRPr lang="zh-TW" alt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872049" cy="85559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925"/>
                </a:lnSpc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440917" y="1102234"/>
            <a:ext cx="3281288" cy="5564893"/>
            <a:chOff x="0" y="0"/>
            <a:chExt cx="872049" cy="14789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72049" cy="1478950"/>
            </a:xfrm>
            <a:custGeom>
              <a:avLst/>
              <a:gdLst/>
              <a:ahLst/>
              <a:cxnLst/>
              <a:rect l="l" t="t" r="r" b="b"/>
              <a:pathLst>
                <a:path w="872049" h="1478950">
                  <a:moveTo>
                    <a:pt x="0" y="0"/>
                  </a:moveTo>
                  <a:lnTo>
                    <a:pt x="872049" y="0"/>
                  </a:lnTo>
                  <a:lnTo>
                    <a:pt x="872049" y="1478950"/>
                  </a:lnTo>
                  <a:lnTo>
                    <a:pt x="0" y="14789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TW" altLang="en-US" sz="120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872049" cy="14599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925"/>
                </a:lnSpc>
              </a:pPr>
              <a:endParaRPr sz="120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961032" y="1102234"/>
            <a:ext cx="3242258" cy="2111963"/>
            <a:chOff x="0" y="0"/>
            <a:chExt cx="879724" cy="147895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79724" cy="1478950"/>
            </a:xfrm>
            <a:custGeom>
              <a:avLst/>
              <a:gdLst/>
              <a:ahLst/>
              <a:cxnLst/>
              <a:rect l="l" t="t" r="r" b="b"/>
              <a:pathLst>
                <a:path w="879724" h="1478950">
                  <a:moveTo>
                    <a:pt x="0" y="0"/>
                  </a:moveTo>
                  <a:lnTo>
                    <a:pt x="879724" y="0"/>
                  </a:lnTo>
                  <a:lnTo>
                    <a:pt x="879724" y="1478950"/>
                  </a:lnTo>
                  <a:lnTo>
                    <a:pt x="0" y="14789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TW" altLang="en-US" sz="120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9050"/>
              <a:ext cx="879724" cy="14599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925"/>
                </a:lnSpc>
              </a:pPr>
              <a:endParaRPr sz="120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516056" y="250317"/>
            <a:ext cx="9159889" cy="730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7"/>
              </a:lnSpc>
            </a:pPr>
            <a:r>
              <a:rPr lang="en-US" sz="5439" b="1" spc="-228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Exploratory Data Analysis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08872" y="1504719"/>
            <a:ext cx="2387657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06"/>
              </a:lnSpc>
            </a:pPr>
            <a:r>
              <a:rPr lang="en-US" sz="2217" b="1" spc="-93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數據代表性</a:t>
            </a:r>
          </a:p>
          <a:p>
            <a:pPr algn="just">
              <a:lnSpc>
                <a:spcPts val="2306"/>
              </a:lnSpc>
            </a:pPr>
            <a:endParaRPr lang="en-US" sz="2217" b="1" spc="-93">
              <a:solidFill>
                <a:srgbClr val="FFFFFF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408235" y="1504719"/>
            <a:ext cx="2387657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06"/>
              </a:lnSpc>
            </a:pPr>
            <a:r>
              <a:rPr lang="en-US" sz="2217" b="1" spc="-93">
                <a:solidFill>
                  <a:srgbClr val="08090D"/>
                </a:solidFill>
                <a:latin typeface="Arial Bold"/>
                <a:ea typeface="Arial Bold"/>
                <a:cs typeface="Arial Bold"/>
                <a:sym typeface="Arial Bold"/>
              </a:rPr>
              <a:t>各變數之間的關聯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87986" y="2105924"/>
            <a:ext cx="2387657" cy="181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21"/>
              </a:lnSpc>
            </a:pPr>
            <a:r>
              <a:rPr lang="en-US" sz="1562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數據由發布在NCU</a:t>
            </a:r>
            <a:r>
              <a:rPr lang="en-US" sz="1562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Talk </a:t>
            </a:r>
            <a:r>
              <a:rPr lang="en-US" sz="1562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上的問卷提供</a:t>
            </a:r>
            <a:r>
              <a:rPr lang="en-US" sz="1562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</a:p>
          <a:p>
            <a:pPr>
              <a:lnSpc>
                <a:spcPts val="2421"/>
              </a:lnSpc>
            </a:pPr>
            <a:r>
              <a:rPr lang="en-US" sz="1562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所以填寫問卷的人大部分是大學生</a:t>
            </a:r>
            <a:r>
              <a:rPr lang="en-US" sz="1562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</a:p>
          <a:p>
            <a:pPr>
              <a:lnSpc>
                <a:spcPts val="2421"/>
              </a:lnSpc>
            </a:pPr>
            <a:r>
              <a:rPr lang="en-US" sz="1562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其分析資料可能只適合</a:t>
            </a:r>
            <a:endParaRPr lang="en-US" sz="1562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ts val="2421"/>
              </a:lnSpc>
            </a:pPr>
            <a:r>
              <a:rPr lang="en-US" sz="1562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年齡18-25歲的人使用</a:t>
            </a:r>
          </a:p>
        </p:txBody>
      </p:sp>
      <p:sp>
        <p:nvSpPr>
          <p:cNvPr id="39" name="TextBox 13">
            <a:extLst>
              <a:ext uri="{FF2B5EF4-FFF2-40B4-BE49-F238E27FC236}">
                <a16:creationId xmlns:a16="http://schemas.microsoft.com/office/drawing/2014/main" id="{B242A0D3-E5BC-0864-D95D-58DC8C05EBCB}"/>
              </a:ext>
            </a:extLst>
          </p:cNvPr>
          <p:cNvSpPr txBox="1"/>
          <p:nvPr/>
        </p:nvSpPr>
        <p:spPr>
          <a:xfrm>
            <a:off x="4854568" y="1509079"/>
            <a:ext cx="1994842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66"/>
              </a:lnSpc>
            </a:pPr>
            <a:r>
              <a:rPr lang="en-US" sz="2275" b="1" spc="-95" dirty="0" err="1">
                <a:latin typeface="Arial Bold"/>
                <a:ea typeface="Arial Bold"/>
                <a:cs typeface="Arial Bold"/>
                <a:sym typeface="Arial Bold"/>
              </a:rPr>
              <a:t>數據中的變數的分佈及變異</a:t>
            </a:r>
            <a:endParaRPr lang="en-US" sz="2275" b="1" spc="-95" dirty="0">
              <a:latin typeface="Arial Bold"/>
              <a:ea typeface="Arial Bold"/>
              <a:cs typeface="Arial Bold"/>
              <a:sym typeface="Arial Bold"/>
            </a:endParaRP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669D93E2-2BA0-6DD0-1179-BD26F9A3C2FC}"/>
              </a:ext>
            </a:extLst>
          </p:cNvPr>
          <p:cNvGrpSpPr/>
          <p:nvPr/>
        </p:nvGrpSpPr>
        <p:grpSpPr>
          <a:xfrm>
            <a:off x="4397555" y="1102234"/>
            <a:ext cx="3367255" cy="5710689"/>
            <a:chOff x="4397555" y="1102234"/>
            <a:chExt cx="3367255" cy="5710689"/>
          </a:xfrm>
        </p:grpSpPr>
        <p:sp>
          <p:nvSpPr>
            <p:cNvPr id="13" name="TextBox 13"/>
            <p:cNvSpPr txBox="1"/>
            <p:nvPr/>
          </p:nvSpPr>
          <p:spPr>
            <a:xfrm>
              <a:off x="4888120" y="1504719"/>
              <a:ext cx="1943913" cy="5899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306"/>
                </a:lnSpc>
              </a:pPr>
              <a:r>
                <a:rPr lang="en-US" sz="2217" b="1" spc="-93">
                  <a:solidFill>
                    <a:srgbClr val="08090D"/>
                  </a:solidFill>
                  <a:latin typeface="Arial Bold"/>
                  <a:ea typeface="Arial Bold"/>
                  <a:cs typeface="Arial Bold"/>
                  <a:sym typeface="Arial Bold"/>
                </a:rPr>
                <a:t>數據中的變數的分佈及變異</a:t>
              </a:r>
            </a:p>
          </p:txBody>
        </p:sp>
        <p:grpSp>
          <p:nvGrpSpPr>
            <p:cNvPr id="19" name="Group 5">
              <a:extLst>
                <a:ext uri="{FF2B5EF4-FFF2-40B4-BE49-F238E27FC236}">
                  <a16:creationId xmlns:a16="http://schemas.microsoft.com/office/drawing/2014/main" id="{04949623-739F-A05B-F5FA-49E1C5C80FAD}"/>
                </a:ext>
              </a:extLst>
            </p:cNvPr>
            <p:cNvGrpSpPr/>
            <p:nvPr/>
          </p:nvGrpSpPr>
          <p:grpSpPr>
            <a:xfrm>
              <a:off x="4397555" y="1102234"/>
              <a:ext cx="3367255" cy="5710689"/>
              <a:chOff x="0" y="0"/>
              <a:chExt cx="872049" cy="1478950"/>
            </a:xfrm>
          </p:grpSpPr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CADB8308-3DFE-65EB-5165-842A91D70BF5}"/>
                  </a:ext>
                </a:extLst>
              </p:cNvPr>
              <p:cNvSpPr/>
              <p:nvPr/>
            </p:nvSpPr>
            <p:spPr>
              <a:xfrm>
                <a:off x="0" y="0"/>
                <a:ext cx="872049" cy="1478950"/>
              </a:xfrm>
              <a:custGeom>
                <a:avLst/>
                <a:gdLst/>
                <a:ahLst/>
                <a:cxnLst/>
                <a:rect l="l" t="t" r="r" b="b"/>
                <a:pathLst>
                  <a:path w="872049" h="1478950">
                    <a:moveTo>
                      <a:pt x="0" y="0"/>
                    </a:moveTo>
                    <a:lnTo>
                      <a:pt x="872049" y="0"/>
                    </a:lnTo>
                    <a:lnTo>
                      <a:pt x="872049" y="1478950"/>
                    </a:lnTo>
                    <a:lnTo>
                      <a:pt x="0" y="1478950"/>
                    </a:lnTo>
                    <a:close/>
                  </a:path>
                </a:pathLst>
              </a:custGeom>
              <a:solidFill>
                <a:srgbClr val="CF4432"/>
              </a:solidFill>
            </p:spPr>
            <p:txBody>
              <a:bodyPr/>
              <a:lstStyle/>
              <a:p>
                <a:endParaRPr lang="zh-TW" altLang="en-US" sz="1200"/>
              </a:p>
            </p:txBody>
          </p:sp>
          <p:sp>
            <p:nvSpPr>
              <p:cNvPr id="21" name="TextBox 7">
                <a:extLst>
                  <a:ext uri="{FF2B5EF4-FFF2-40B4-BE49-F238E27FC236}">
                    <a16:creationId xmlns:a16="http://schemas.microsoft.com/office/drawing/2014/main" id="{5792842C-1F56-4814-322D-F80EFE4459F9}"/>
                  </a:ext>
                </a:extLst>
              </p:cNvPr>
              <p:cNvSpPr txBox="1"/>
              <p:nvPr/>
            </p:nvSpPr>
            <p:spPr>
              <a:xfrm>
                <a:off x="0" y="19050"/>
                <a:ext cx="872049" cy="14599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925"/>
                  </a:lnSpc>
                </a:pPr>
                <a:endParaRPr sz="1200"/>
              </a:p>
            </p:txBody>
          </p:sp>
        </p:grp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095F54A3-3DBE-0E4F-F6D0-EBC4711CF5E6}"/>
                </a:ext>
              </a:extLst>
            </p:cNvPr>
            <p:cNvSpPr txBox="1"/>
            <p:nvPr/>
          </p:nvSpPr>
          <p:spPr>
            <a:xfrm>
              <a:off x="4856475" y="1509080"/>
              <a:ext cx="1994842" cy="615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366"/>
                </a:lnSpc>
              </a:pPr>
              <a:r>
                <a:rPr lang="en-US" sz="2275" b="1" spc="-95" dirty="0" err="1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數據中的變數的分佈及變異</a:t>
              </a:r>
              <a:endParaRPr lang="en-US" sz="2275" b="1" spc="-95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D6B50E87-147D-59A5-44A5-28D0C4BE898A}"/>
                </a:ext>
              </a:extLst>
            </p:cNvPr>
            <p:cNvSpPr txBox="1"/>
            <p:nvPr/>
          </p:nvSpPr>
          <p:spPr>
            <a:xfrm>
              <a:off x="4856475" y="2323626"/>
              <a:ext cx="2450211" cy="44550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85"/>
                </a:lnSpc>
              </a:pPr>
              <a:r>
                <a:rPr lang="en-US" sz="1603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溫度、濕度為計量型變數</a:t>
              </a:r>
              <a:endParaRPr lang="en-US" sz="1603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ts val="2485"/>
                </a:lnSpc>
              </a:pPr>
              <a:r>
                <a:rPr lang="en-US" sz="1603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其餘皆為分類型變數</a:t>
              </a:r>
              <a:endParaRPr lang="en-US" sz="1603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ts val="2485"/>
                </a:lnSpc>
              </a:pPr>
              <a:r>
                <a:rPr lang="en-US" sz="1603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example:</a:t>
              </a:r>
            </a:p>
            <a:p>
              <a:pPr>
                <a:lnSpc>
                  <a:spcPts val="2485"/>
                </a:lnSpc>
              </a:pPr>
              <a:r>
                <a:rPr lang="en-US" sz="1603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上衣、外套、褲子</a:t>
              </a:r>
              <a:r>
                <a:rPr lang="en-US" sz="1603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en-US" sz="1603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裙子</a:t>
              </a:r>
              <a:endParaRPr lang="en-US" sz="1603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ts val="2485"/>
                </a:lnSpc>
              </a:pPr>
              <a:endParaRPr lang="en-US" sz="1603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ts val="2485"/>
                </a:lnSpc>
              </a:pPr>
              <a:r>
                <a:rPr lang="en-US" sz="1603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分類型變數會依其衣物厚薄程度量化</a:t>
              </a:r>
              <a:endParaRPr lang="en-US" sz="1603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ts val="2485"/>
                </a:lnSpc>
              </a:pPr>
              <a:r>
                <a:rPr lang="en-US" sz="1603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sz="1603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愈厚數值越大</a:t>
              </a:r>
              <a:r>
                <a:rPr lang="en-US" sz="1603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</a:p>
            <a:p>
              <a:pPr>
                <a:lnSpc>
                  <a:spcPts val="2485"/>
                </a:lnSpc>
              </a:pPr>
              <a:endParaRPr lang="en-US" sz="1603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ts val="2485"/>
                </a:lnSpc>
              </a:pPr>
              <a:r>
                <a:rPr lang="en-US" sz="1603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分佈:因應當月天氣變化</a:t>
              </a:r>
              <a:endParaRPr lang="en-US" sz="1603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ts val="2485"/>
                </a:lnSpc>
              </a:pPr>
              <a:endParaRPr lang="en-US" sz="1603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ts val="2485"/>
                </a:lnSpc>
              </a:pPr>
              <a:r>
                <a:rPr lang="en-US" sz="1603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變異:該季節正常的溫</a:t>
              </a:r>
              <a:r>
                <a:rPr lang="en-US" sz="1603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(濕)</a:t>
              </a:r>
              <a:r>
                <a:rPr lang="en-US" sz="1603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度範圍</a:t>
              </a:r>
              <a:endParaRPr lang="en-US" sz="1603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ts val="2485"/>
                </a:lnSpc>
              </a:pPr>
              <a:endParaRPr lang="en-US" sz="1603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7D2C327C-A100-96CE-48F6-F062A93D57A3}"/>
              </a:ext>
            </a:extLst>
          </p:cNvPr>
          <p:cNvGrpSpPr/>
          <p:nvPr/>
        </p:nvGrpSpPr>
        <p:grpSpPr>
          <a:xfrm>
            <a:off x="7936559" y="1102233"/>
            <a:ext cx="3266731" cy="2119992"/>
            <a:chOff x="7936559" y="1102233"/>
            <a:chExt cx="3266731" cy="2119992"/>
          </a:xfrm>
        </p:grpSpPr>
        <p:grpSp>
          <p:nvGrpSpPr>
            <p:cNvPr id="29" name="Group 8">
              <a:extLst>
                <a:ext uri="{FF2B5EF4-FFF2-40B4-BE49-F238E27FC236}">
                  <a16:creationId xmlns:a16="http://schemas.microsoft.com/office/drawing/2014/main" id="{FF05F7D8-8902-0682-FC2F-BAD15930DA3F}"/>
                </a:ext>
              </a:extLst>
            </p:cNvPr>
            <p:cNvGrpSpPr/>
            <p:nvPr/>
          </p:nvGrpSpPr>
          <p:grpSpPr>
            <a:xfrm>
              <a:off x="7936559" y="1102233"/>
              <a:ext cx="3266731" cy="2119992"/>
              <a:chOff x="0" y="0"/>
              <a:chExt cx="879724" cy="570909"/>
            </a:xfrm>
          </p:grpSpPr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613ED73B-7CA8-4E83-0D7C-473F0DBE009D}"/>
                  </a:ext>
                </a:extLst>
              </p:cNvPr>
              <p:cNvSpPr/>
              <p:nvPr/>
            </p:nvSpPr>
            <p:spPr>
              <a:xfrm>
                <a:off x="0" y="0"/>
                <a:ext cx="879724" cy="570909"/>
              </a:xfrm>
              <a:custGeom>
                <a:avLst/>
                <a:gdLst/>
                <a:ahLst/>
                <a:cxnLst/>
                <a:rect l="l" t="t" r="r" b="b"/>
                <a:pathLst>
                  <a:path w="879724" h="570909">
                    <a:moveTo>
                      <a:pt x="0" y="0"/>
                    </a:moveTo>
                    <a:lnTo>
                      <a:pt x="879724" y="0"/>
                    </a:lnTo>
                    <a:lnTo>
                      <a:pt x="879724" y="570909"/>
                    </a:lnTo>
                    <a:lnTo>
                      <a:pt x="0" y="570909"/>
                    </a:lnTo>
                    <a:close/>
                  </a:path>
                </a:pathLst>
              </a:custGeom>
              <a:solidFill>
                <a:srgbClr val="CF4432"/>
              </a:solidFill>
            </p:spPr>
            <p:txBody>
              <a:bodyPr/>
              <a:lstStyle/>
              <a:p>
                <a:endParaRPr lang="zh-TW" altLang="en-US" sz="1200"/>
              </a:p>
            </p:txBody>
          </p:sp>
          <p:sp>
            <p:nvSpPr>
              <p:cNvPr id="31" name="TextBox 10">
                <a:extLst>
                  <a:ext uri="{FF2B5EF4-FFF2-40B4-BE49-F238E27FC236}">
                    <a16:creationId xmlns:a16="http://schemas.microsoft.com/office/drawing/2014/main" id="{15A66D8F-8CD7-260B-3468-44D05724D392}"/>
                  </a:ext>
                </a:extLst>
              </p:cNvPr>
              <p:cNvSpPr txBox="1"/>
              <p:nvPr/>
            </p:nvSpPr>
            <p:spPr>
              <a:xfrm>
                <a:off x="0" y="19050"/>
                <a:ext cx="879724" cy="551859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925"/>
                  </a:lnSpc>
                </a:pPr>
                <a:endParaRPr sz="1200"/>
              </a:p>
            </p:txBody>
          </p:sp>
        </p:grpSp>
        <p:sp>
          <p:nvSpPr>
            <p:cNvPr id="32" name="TextBox 14">
              <a:extLst>
                <a:ext uri="{FF2B5EF4-FFF2-40B4-BE49-F238E27FC236}">
                  <a16:creationId xmlns:a16="http://schemas.microsoft.com/office/drawing/2014/main" id="{9F3F99CB-6819-817B-3D07-F2561D6DEE0E}"/>
                </a:ext>
              </a:extLst>
            </p:cNvPr>
            <p:cNvSpPr txBox="1"/>
            <p:nvPr/>
          </p:nvSpPr>
          <p:spPr>
            <a:xfrm>
              <a:off x="8377894" y="1486655"/>
              <a:ext cx="2356327" cy="2949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275"/>
                </a:lnSpc>
              </a:pPr>
              <a:r>
                <a:rPr lang="en-US" sz="2188" b="1" spc="-91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各變數之間的關聯</a:t>
              </a:r>
            </a:p>
          </p:txBody>
        </p:sp>
        <p:sp>
          <p:nvSpPr>
            <p:cNvPr id="33" name="TextBox 17">
              <a:extLst>
                <a:ext uri="{FF2B5EF4-FFF2-40B4-BE49-F238E27FC236}">
                  <a16:creationId xmlns:a16="http://schemas.microsoft.com/office/drawing/2014/main" id="{130049EA-1E74-47E9-52A1-B9692BC11407}"/>
                </a:ext>
              </a:extLst>
            </p:cNvPr>
            <p:cNvSpPr txBox="1"/>
            <p:nvPr/>
          </p:nvSpPr>
          <p:spPr>
            <a:xfrm>
              <a:off x="8377511" y="2015086"/>
              <a:ext cx="2356327" cy="11991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89"/>
                </a:lnSpc>
              </a:pPr>
              <a:r>
                <a:rPr lang="en-US" sz="154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溫度為最直接影響穿什麼衣物的變數</a:t>
              </a:r>
            </a:p>
            <a:p>
              <a:pPr>
                <a:lnSpc>
                  <a:spcPts val="2389"/>
                </a:lnSpc>
              </a:pPr>
              <a:r>
                <a:rPr lang="en-US" sz="154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濕度和活動範圍其次</a:t>
              </a:r>
            </a:p>
            <a:p>
              <a:pPr>
                <a:lnSpc>
                  <a:spcPts val="2389"/>
                </a:lnSpc>
              </a:pPr>
              <a:endParaRPr lang="en-US" sz="154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5217" y="1102234"/>
            <a:ext cx="3367255" cy="3168957"/>
            <a:chOff x="0" y="0"/>
            <a:chExt cx="872049" cy="8206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049" cy="820694"/>
            </a:xfrm>
            <a:custGeom>
              <a:avLst/>
              <a:gdLst/>
              <a:ahLst/>
              <a:cxnLst/>
              <a:rect l="l" t="t" r="r" b="b"/>
              <a:pathLst>
                <a:path w="872049" h="820694">
                  <a:moveTo>
                    <a:pt x="0" y="0"/>
                  </a:moveTo>
                  <a:lnTo>
                    <a:pt x="872049" y="0"/>
                  </a:lnTo>
                  <a:lnTo>
                    <a:pt x="872049" y="820694"/>
                  </a:lnTo>
                  <a:lnTo>
                    <a:pt x="0" y="8206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TW" alt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872049" cy="80164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925"/>
                </a:lnSpc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397555" y="1102234"/>
            <a:ext cx="3367255" cy="5710689"/>
            <a:chOff x="0" y="0"/>
            <a:chExt cx="872049" cy="14789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72049" cy="1478950"/>
            </a:xfrm>
            <a:custGeom>
              <a:avLst/>
              <a:gdLst/>
              <a:ahLst/>
              <a:cxnLst/>
              <a:rect l="l" t="t" r="r" b="b"/>
              <a:pathLst>
                <a:path w="872049" h="1478950">
                  <a:moveTo>
                    <a:pt x="0" y="0"/>
                  </a:moveTo>
                  <a:lnTo>
                    <a:pt x="872049" y="0"/>
                  </a:lnTo>
                  <a:lnTo>
                    <a:pt x="872049" y="1478950"/>
                  </a:lnTo>
                  <a:lnTo>
                    <a:pt x="0" y="1478950"/>
                  </a:lnTo>
                  <a:close/>
                </a:path>
              </a:pathLst>
            </a:custGeom>
            <a:solidFill>
              <a:srgbClr val="CF4432"/>
            </a:solidFill>
          </p:spPr>
          <p:txBody>
            <a:bodyPr/>
            <a:lstStyle/>
            <a:p>
              <a:endParaRPr lang="zh-TW" altLang="en-US" sz="120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872049" cy="14599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925"/>
                </a:lnSpc>
              </a:pPr>
              <a:endParaRPr sz="120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009894" y="1102234"/>
            <a:ext cx="3396889" cy="5710689"/>
            <a:chOff x="0" y="0"/>
            <a:chExt cx="879724" cy="147895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79724" cy="1478950"/>
            </a:xfrm>
            <a:custGeom>
              <a:avLst/>
              <a:gdLst/>
              <a:ahLst/>
              <a:cxnLst/>
              <a:rect l="l" t="t" r="r" b="b"/>
              <a:pathLst>
                <a:path w="879724" h="1478950">
                  <a:moveTo>
                    <a:pt x="0" y="0"/>
                  </a:moveTo>
                  <a:lnTo>
                    <a:pt x="879724" y="0"/>
                  </a:lnTo>
                  <a:lnTo>
                    <a:pt x="879724" y="1478950"/>
                  </a:lnTo>
                  <a:lnTo>
                    <a:pt x="0" y="14789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TW" altLang="en-US" sz="120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9050"/>
              <a:ext cx="879724" cy="14599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925"/>
                </a:lnSpc>
              </a:pPr>
              <a:endParaRPr sz="120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516056" y="250317"/>
            <a:ext cx="9159889" cy="730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7"/>
              </a:lnSpc>
            </a:pPr>
            <a:r>
              <a:rPr lang="en-US" sz="5439" b="1" spc="-228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Exploratory Data Analysis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83453" y="1509080"/>
            <a:ext cx="245021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66"/>
              </a:lnSpc>
            </a:pPr>
            <a:r>
              <a:rPr lang="en-US" sz="2275" b="1" spc="-95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數據代表性</a:t>
            </a:r>
          </a:p>
          <a:p>
            <a:pPr algn="just">
              <a:lnSpc>
                <a:spcPts val="2366"/>
              </a:lnSpc>
            </a:pPr>
            <a:endParaRPr lang="en-US" sz="2275" b="1" spc="-95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856475" y="1509080"/>
            <a:ext cx="1994842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66"/>
              </a:lnSpc>
            </a:pPr>
            <a:r>
              <a:rPr lang="en-US" sz="2275" b="1" spc="-95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數據中的變數的分佈及變異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468814" y="1509080"/>
            <a:ext cx="2450211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66"/>
              </a:lnSpc>
            </a:pPr>
            <a:r>
              <a:rPr lang="en-US" sz="2275" b="1" spc="-95">
                <a:solidFill>
                  <a:srgbClr val="08090D"/>
                </a:solidFill>
                <a:latin typeface="Arial Bold"/>
                <a:ea typeface="Arial Bold"/>
                <a:cs typeface="Arial Bold"/>
                <a:sym typeface="Arial Bold"/>
              </a:rPr>
              <a:t>各變數之間的關聯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62020" y="2128033"/>
            <a:ext cx="2450211" cy="1890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85"/>
              </a:lnSpc>
            </a:pPr>
            <a:r>
              <a:rPr lang="en-US" sz="160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數據由發布在NCU Talk 上的問卷提供，</a:t>
            </a:r>
          </a:p>
          <a:p>
            <a:pPr>
              <a:lnSpc>
                <a:spcPts val="2485"/>
              </a:lnSpc>
            </a:pPr>
            <a:r>
              <a:rPr lang="en-US" sz="160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所以填寫問卷的人大部分是大學生，</a:t>
            </a:r>
          </a:p>
          <a:p>
            <a:pPr>
              <a:lnSpc>
                <a:spcPts val="2485"/>
              </a:lnSpc>
            </a:pPr>
            <a:r>
              <a:rPr lang="en-US" sz="160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其分析資料可能只適合</a:t>
            </a:r>
          </a:p>
          <a:p>
            <a:pPr>
              <a:lnSpc>
                <a:spcPts val="2485"/>
              </a:lnSpc>
            </a:pPr>
            <a:r>
              <a:rPr lang="en-US" sz="160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年齡18-25歲的人使用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856475" y="2323626"/>
            <a:ext cx="2450211" cy="4455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85"/>
              </a:lnSpc>
            </a:pPr>
            <a:r>
              <a:rPr lang="en-US" sz="160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溫度、濕度為計量型變數</a:t>
            </a:r>
          </a:p>
          <a:p>
            <a:pPr>
              <a:lnSpc>
                <a:spcPts val="2485"/>
              </a:lnSpc>
            </a:pPr>
            <a:r>
              <a:rPr lang="en-US" sz="160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其餘皆為分類型變數</a:t>
            </a:r>
          </a:p>
          <a:p>
            <a:pPr>
              <a:lnSpc>
                <a:spcPts val="2485"/>
              </a:lnSpc>
            </a:pPr>
            <a:r>
              <a:rPr lang="en-US" sz="160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</a:p>
          <a:p>
            <a:pPr>
              <a:lnSpc>
                <a:spcPts val="2485"/>
              </a:lnSpc>
            </a:pPr>
            <a:r>
              <a:rPr lang="en-US" sz="160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上衣、外套、褲子/裙子</a:t>
            </a:r>
          </a:p>
          <a:p>
            <a:pPr>
              <a:lnSpc>
                <a:spcPts val="2485"/>
              </a:lnSpc>
            </a:pPr>
            <a:endParaRPr lang="en-US" sz="1603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ts val="2485"/>
              </a:lnSpc>
            </a:pPr>
            <a:r>
              <a:rPr lang="en-US" sz="160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分類型變數會依其衣物厚薄程度量化</a:t>
            </a:r>
          </a:p>
          <a:p>
            <a:pPr>
              <a:lnSpc>
                <a:spcPts val="2485"/>
              </a:lnSpc>
            </a:pPr>
            <a:r>
              <a:rPr lang="en-US" sz="160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(愈厚數值越大)</a:t>
            </a:r>
          </a:p>
          <a:p>
            <a:pPr>
              <a:lnSpc>
                <a:spcPts val="2485"/>
              </a:lnSpc>
            </a:pPr>
            <a:endParaRPr lang="en-US" sz="1603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ts val="2485"/>
              </a:lnSpc>
            </a:pPr>
            <a:r>
              <a:rPr lang="en-US" sz="160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分佈:因應當月天氣變化</a:t>
            </a:r>
          </a:p>
          <a:p>
            <a:pPr>
              <a:lnSpc>
                <a:spcPts val="2485"/>
              </a:lnSpc>
            </a:pPr>
            <a:endParaRPr lang="en-US" sz="1603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ts val="2485"/>
              </a:lnSpc>
            </a:pPr>
            <a:r>
              <a:rPr lang="en-US" sz="160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變異:該季節正常的溫(濕)度範圍</a:t>
            </a:r>
          </a:p>
          <a:p>
            <a:pPr>
              <a:lnSpc>
                <a:spcPts val="2485"/>
              </a:lnSpc>
            </a:pPr>
            <a:endParaRPr lang="en-US" sz="1603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88710" y="1102234"/>
            <a:ext cx="3238232" cy="3047533"/>
            <a:chOff x="0" y="0"/>
            <a:chExt cx="872049" cy="8206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049" cy="820694"/>
            </a:xfrm>
            <a:custGeom>
              <a:avLst/>
              <a:gdLst/>
              <a:ahLst/>
              <a:cxnLst/>
              <a:rect l="l" t="t" r="r" b="b"/>
              <a:pathLst>
                <a:path w="872049" h="820694">
                  <a:moveTo>
                    <a:pt x="0" y="0"/>
                  </a:moveTo>
                  <a:lnTo>
                    <a:pt x="872049" y="0"/>
                  </a:lnTo>
                  <a:lnTo>
                    <a:pt x="872049" y="820694"/>
                  </a:lnTo>
                  <a:lnTo>
                    <a:pt x="0" y="8206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TW" alt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872049" cy="80164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925"/>
                </a:lnSpc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462635" y="1102234"/>
            <a:ext cx="3238232" cy="5491873"/>
            <a:chOff x="0" y="0"/>
            <a:chExt cx="872049" cy="14789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72049" cy="1478950"/>
            </a:xfrm>
            <a:custGeom>
              <a:avLst/>
              <a:gdLst/>
              <a:ahLst/>
              <a:cxnLst/>
              <a:rect l="l" t="t" r="r" b="b"/>
              <a:pathLst>
                <a:path w="872049" h="1478950">
                  <a:moveTo>
                    <a:pt x="0" y="0"/>
                  </a:moveTo>
                  <a:lnTo>
                    <a:pt x="872049" y="0"/>
                  </a:lnTo>
                  <a:lnTo>
                    <a:pt x="872049" y="1478950"/>
                  </a:lnTo>
                  <a:lnTo>
                    <a:pt x="0" y="14789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TW" altLang="en-US" sz="120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872049" cy="14599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925"/>
                </a:lnSpc>
              </a:pPr>
              <a:endParaRPr sz="120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936559" y="1102233"/>
            <a:ext cx="3266731" cy="2119992"/>
            <a:chOff x="0" y="0"/>
            <a:chExt cx="879724" cy="57090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79724" cy="570909"/>
            </a:xfrm>
            <a:custGeom>
              <a:avLst/>
              <a:gdLst/>
              <a:ahLst/>
              <a:cxnLst/>
              <a:rect l="l" t="t" r="r" b="b"/>
              <a:pathLst>
                <a:path w="879724" h="570909">
                  <a:moveTo>
                    <a:pt x="0" y="0"/>
                  </a:moveTo>
                  <a:lnTo>
                    <a:pt x="879724" y="0"/>
                  </a:lnTo>
                  <a:lnTo>
                    <a:pt x="879724" y="570909"/>
                  </a:lnTo>
                  <a:lnTo>
                    <a:pt x="0" y="570909"/>
                  </a:lnTo>
                  <a:close/>
                </a:path>
              </a:pathLst>
            </a:custGeom>
            <a:solidFill>
              <a:srgbClr val="CF4432"/>
            </a:solidFill>
          </p:spPr>
          <p:txBody>
            <a:bodyPr/>
            <a:lstStyle/>
            <a:p>
              <a:endParaRPr lang="zh-TW" altLang="en-US" sz="120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9050"/>
              <a:ext cx="879724" cy="55185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925"/>
                </a:lnSpc>
              </a:pPr>
              <a:endParaRPr sz="120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516056" y="250317"/>
            <a:ext cx="9159889" cy="730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7"/>
              </a:lnSpc>
            </a:pPr>
            <a:r>
              <a:rPr lang="en-US" sz="5439" b="1" spc="-228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Exploratory Data Analysis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71687" y="1486655"/>
            <a:ext cx="2356327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75"/>
              </a:lnSpc>
            </a:pPr>
            <a:r>
              <a:rPr lang="en-US" sz="2188" b="1" spc="-9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數據代表性</a:t>
            </a:r>
          </a:p>
          <a:p>
            <a:pPr algn="just">
              <a:lnSpc>
                <a:spcPts val="2275"/>
              </a:lnSpc>
            </a:pPr>
            <a:endParaRPr lang="en-US" sz="2188" b="1" spc="-9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903970" y="1486655"/>
            <a:ext cx="1918405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75"/>
              </a:lnSpc>
            </a:pPr>
            <a:r>
              <a:rPr lang="en-US" sz="2188" b="1" spc="-91" dirty="0" err="1">
                <a:solidFill>
                  <a:srgbClr val="08090D"/>
                </a:solidFill>
                <a:latin typeface="Arial Bold"/>
                <a:ea typeface="Arial Bold"/>
                <a:cs typeface="Arial Bold"/>
                <a:sym typeface="Arial Bold"/>
              </a:rPr>
              <a:t>數據中的變數的分佈及變異</a:t>
            </a:r>
            <a:endParaRPr lang="en-US" sz="2188" b="1" spc="-91" dirty="0">
              <a:solidFill>
                <a:srgbClr val="08090D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377894" y="1486655"/>
            <a:ext cx="2356327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75"/>
              </a:lnSpc>
            </a:pPr>
            <a:r>
              <a:rPr lang="en-US" sz="2188" b="1" spc="-9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各變數之間的關聯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51075" y="2091671"/>
            <a:ext cx="2356327" cy="1814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89"/>
              </a:lnSpc>
            </a:pPr>
            <a:r>
              <a:rPr lang="en-US" sz="154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數據由發布在NCU Talk 上的問卷提供，</a:t>
            </a:r>
          </a:p>
          <a:p>
            <a:pPr>
              <a:lnSpc>
                <a:spcPts val="2389"/>
              </a:lnSpc>
            </a:pPr>
            <a:r>
              <a:rPr lang="en-US" sz="154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所以填寫問卷的人大部分是大學生，</a:t>
            </a:r>
          </a:p>
          <a:p>
            <a:pPr>
              <a:lnSpc>
                <a:spcPts val="2389"/>
              </a:lnSpc>
            </a:pPr>
            <a:r>
              <a:rPr lang="en-US" sz="154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其分析資料可能只適合</a:t>
            </a:r>
          </a:p>
          <a:p>
            <a:pPr>
              <a:lnSpc>
                <a:spcPts val="2389"/>
              </a:lnSpc>
            </a:pPr>
            <a:r>
              <a:rPr lang="en-US" sz="154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年齡18-25歲的人使用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903969" y="2279770"/>
            <a:ext cx="2356327" cy="4276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89"/>
              </a:lnSpc>
            </a:pPr>
            <a:r>
              <a:rPr lang="en-US" sz="154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溫度、濕度為計量型變數</a:t>
            </a:r>
          </a:p>
          <a:p>
            <a:pPr>
              <a:lnSpc>
                <a:spcPts val="2389"/>
              </a:lnSpc>
            </a:pPr>
            <a:r>
              <a:rPr lang="en-US" sz="154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其餘皆為分類型變數</a:t>
            </a:r>
          </a:p>
          <a:p>
            <a:pPr>
              <a:lnSpc>
                <a:spcPts val="2389"/>
              </a:lnSpc>
            </a:pPr>
            <a:r>
              <a:rPr lang="en-US" sz="154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</a:p>
          <a:p>
            <a:pPr>
              <a:lnSpc>
                <a:spcPts val="2389"/>
              </a:lnSpc>
            </a:pPr>
            <a:r>
              <a:rPr lang="en-US" sz="154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上衣、外套、褲子/裙子</a:t>
            </a:r>
          </a:p>
          <a:p>
            <a:pPr>
              <a:lnSpc>
                <a:spcPts val="2389"/>
              </a:lnSpc>
            </a:pPr>
            <a:endParaRPr lang="en-US" sz="154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ts val="2389"/>
              </a:lnSpc>
            </a:pPr>
            <a:r>
              <a:rPr lang="en-US" sz="154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分類型變數會依其衣物厚薄程度量化</a:t>
            </a:r>
          </a:p>
          <a:p>
            <a:pPr>
              <a:lnSpc>
                <a:spcPts val="2389"/>
              </a:lnSpc>
            </a:pPr>
            <a:r>
              <a:rPr lang="en-US" sz="154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(愈厚數值越大)</a:t>
            </a:r>
          </a:p>
          <a:p>
            <a:pPr>
              <a:lnSpc>
                <a:spcPts val="2389"/>
              </a:lnSpc>
            </a:pPr>
            <a:endParaRPr lang="en-US" sz="154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ts val="2389"/>
              </a:lnSpc>
            </a:pPr>
            <a:r>
              <a:rPr lang="en-US" sz="154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分佈:因應當月天氣變化</a:t>
            </a:r>
          </a:p>
          <a:p>
            <a:pPr>
              <a:lnSpc>
                <a:spcPts val="2389"/>
              </a:lnSpc>
            </a:pPr>
            <a:endParaRPr lang="en-US" sz="154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ts val="2389"/>
              </a:lnSpc>
            </a:pPr>
            <a:r>
              <a:rPr lang="en-US" sz="154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變異:該季節正常的溫(濕)度範圍</a:t>
            </a:r>
          </a:p>
          <a:p>
            <a:pPr>
              <a:lnSpc>
                <a:spcPts val="2389"/>
              </a:lnSpc>
            </a:pPr>
            <a:endParaRPr lang="en-US" sz="154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377511" y="2015086"/>
            <a:ext cx="2356327" cy="1199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89"/>
              </a:lnSpc>
            </a:pPr>
            <a:r>
              <a:rPr lang="en-US" sz="154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溫度為最直接影響穿什麼衣物的變數</a:t>
            </a:r>
          </a:p>
          <a:p>
            <a:pPr>
              <a:lnSpc>
                <a:spcPts val="2389"/>
              </a:lnSpc>
            </a:pPr>
            <a:r>
              <a:rPr lang="en-US" sz="154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濕度和活動範圍其次</a:t>
            </a:r>
          </a:p>
          <a:p>
            <a:pPr>
              <a:lnSpc>
                <a:spcPts val="2389"/>
              </a:lnSpc>
            </a:pPr>
            <a:endParaRPr lang="en-US" sz="154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20580" y="1792468"/>
            <a:ext cx="4040154" cy="1960663"/>
          </a:xfrm>
          <a:custGeom>
            <a:avLst/>
            <a:gdLst/>
            <a:ahLst/>
            <a:cxnLst/>
            <a:rect l="l" t="t" r="r" b="b"/>
            <a:pathLst>
              <a:path w="6060231" h="2940994">
                <a:moveTo>
                  <a:pt x="0" y="0"/>
                </a:moveTo>
                <a:lnTo>
                  <a:pt x="6060231" y="0"/>
                </a:lnTo>
                <a:lnTo>
                  <a:pt x="6060231" y="2940995"/>
                </a:lnTo>
                <a:lnTo>
                  <a:pt x="0" y="29409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TW" altLang="en-US" sz="1200"/>
          </a:p>
        </p:txBody>
      </p:sp>
      <p:sp>
        <p:nvSpPr>
          <p:cNvPr id="3" name="Freeform 3"/>
          <p:cNvSpPr/>
          <p:nvPr/>
        </p:nvSpPr>
        <p:spPr>
          <a:xfrm>
            <a:off x="5032470" y="1295842"/>
            <a:ext cx="6224001" cy="2457290"/>
          </a:xfrm>
          <a:custGeom>
            <a:avLst/>
            <a:gdLst/>
            <a:ahLst/>
            <a:cxnLst/>
            <a:rect l="l" t="t" r="r" b="b"/>
            <a:pathLst>
              <a:path w="9336002" h="3685935">
                <a:moveTo>
                  <a:pt x="0" y="0"/>
                </a:moveTo>
                <a:lnTo>
                  <a:pt x="9336002" y="0"/>
                </a:lnTo>
                <a:lnTo>
                  <a:pt x="9336002" y="3685935"/>
                </a:lnTo>
                <a:lnTo>
                  <a:pt x="0" y="36859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 sz="1200"/>
          </a:p>
        </p:txBody>
      </p:sp>
      <p:sp>
        <p:nvSpPr>
          <p:cNvPr id="4" name="Freeform 4"/>
          <p:cNvSpPr/>
          <p:nvPr/>
        </p:nvSpPr>
        <p:spPr>
          <a:xfrm>
            <a:off x="420580" y="4139692"/>
            <a:ext cx="5675421" cy="2253134"/>
          </a:xfrm>
          <a:custGeom>
            <a:avLst/>
            <a:gdLst/>
            <a:ahLst/>
            <a:cxnLst/>
            <a:rect l="l" t="t" r="r" b="b"/>
            <a:pathLst>
              <a:path w="8513131" h="3379701">
                <a:moveTo>
                  <a:pt x="0" y="0"/>
                </a:moveTo>
                <a:lnTo>
                  <a:pt x="8513131" y="0"/>
                </a:lnTo>
                <a:lnTo>
                  <a:pt x="8513131" y="3379702"/>
                </a:lnTo>
                <a:lnTo>
                  <a:pt x="0" y="33797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 sz="1200"/>
          </a:p>
        </p:txBody>
      </p:sp>
      <p:sp>
        <p:nvSpPr>
          <p:cNvPr id="5" name="Freeform 5"/>
          <p:cNvSpPr/>
          <p:nvPr/>
        </p:nvSpPr>
        <p:spPr>
          <a:xfrm>
            <a:off x="6605996" y="3943632"/>
            <a:ext cx="4650475" cy="2785067"/>
          </a:xfrm>
          <a:custGeom>
            <a:avLst/>
            <a:gdLst/>
            <a:ahLst/>
            <a:cxnLst/>
            <a:rect l="l" t="t" r="r" b="b"/>
            <a:pathLst>
              <a:path w="6975712" h="4177601">
                <a:moveTo>
                  <a:pt x="0" y="0"/>
                </a:moveTo>
                <a:lnTo>
                  <a:pt x="6975712" y="0"/>
                </a:lnTo>
                <a:lnTo>
                  <a:pt x="6975712" y="4177600"/>
                </a:lnTo>
                <a:lnTo>
                  <a:pt x="0" y="4177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 sz="1200"/>
          </a:p>
        </p:txBody>
      </p:sp>
      <p:sp>
        <p:nvSpPr>
          <p:cNvPr id="6" name="TextBox 6"/>
          <p:cNvSpPr txBox="1"/>
          <p:nvPr/>
        </p:nvSpPr>
        <p:spPr>
          <a:xfrm>
            <a:off x="1516056" y="250317"/>
            <a:ext cx="9159889" cy="730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7"/>
              </a:lnSpc>
            </a:pPr>
            <a:r>
              <a:rPr lang="en-US" sz="5439" b="1" spc="-228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Exploratory Data Analysis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2864" y="1283142"/>
            <a:ext cx="2320701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97"/>
              </a:lnSpc>
            </a:pPr>
            <a:r>
              <a:rPr lang="en-US" sz="3266" b="1" spc="-137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資料視覺化: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506201" y="6089650"/>
            <a:ext cx="539375" cy="27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89"/>
              </a:lnSpc>
            </a:pPr>
            <a:r>
              <a:rPr lang="en-US" sz="154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,etc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875749-B89F-6AB9-1619-9741EC85F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A4DB192-9622-013B-8514-FE0137648E53}"/>
              </a:ext>
            </a:extLst>
          </p:cNvPr>
          <p:cNvSpPr txBox="1"/>
          <p:nvPr/>
        </p:nvSpPr>
        <p:spPr>
          <a:xfrm>
            <a:off x="1185334" y="1072445"/>
            <a:ext cx="10230686" cy="46343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ts val="6000"/>
              </a:lnSpc>
              <a:buFont typeface="+mj-lt"/>
              <a:buAutoNum type="arabicPeriod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研究目的</a:t>
            </a:r>
          </a:p>
          <a:p>
            <a:pPr marL="742950" indent="-742950">
              <a:lnSpc>
                <a:spcPts val="6000"/>
              </a:lnSpc>
              <a:buFont typeface="+mj-lt"/>
              <a:buAutoNum type="arabicPeriod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問卷製作</a:t>
            </a:r>
          </a:p>
          <a:p>
            <a:pPr marL="742950" indent="-742950">
              <a:lnSpc>
                <a:spcPts val="6000"/>
              </a:lnSpc>
              <a:buFont typeface="+mj-lt"/>
              <a:buAutoNum type="arabicPeriod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資料庫建立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ts val="6000"/>
              </a:lnSpc>
              <a:buFont typeface="+mj-lt"/>
              <a:buAutoNum type="arabicPeriod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探索式資料分析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Exploratory Data Analysis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pPr marL="742950" indent="-742950">
              <a:lnSpc>
                <a:spcPts val="6000"/>
              </a:lnSpc>
              <a:buFont typeface="+mj-lt"/>
              <a:buAutoNum type="arabicPeriod"/>
            </a:pP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模型導入</a:t>
            </a:r>
          </a:p>
          <a:p>
            <a:pPr marL="742950" indent="-742950">
              <a:lnSpc>
                <a:spcPts val="6000"/>
              </a:lnSpc>
              <a:buFont typeface="+mj-lt"/>
              <a:buAutoNum type="arabicPeriod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完成之工作目標</a:t>
            </a:r>
          </a:p>
        </p:txBody>
      </p:sp>
    </p:spTree>
    <p:extLst>
      <p:ext uri="{BB962C8B-B14F-4D97-AF65-F5344CB8AC3E}">
        <p14:creationId xmlns:p14="http://schemas.microsoft.com/office/powerpoint/2010/main" val="596044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6A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78C0D439-C2CA-5B8D-C889-22BBF481CA3E}"/>
              </a:ext>
            </a:extLst>
          </p:cNvPr>
          <p:cNvSpPr txBox="1"/>
          <p:nvPr/>
        </p:nvSpPr>
        <p:spPr>
          <a:xfrm>
            <a:off x="864179" y="638047"/>
            <a:ext cx="2798526" cy="730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657"/>
              </a:lnSpc>
            </a:pPr>
            <a:r>
              <a:rPr lang="zh-TW" altLang="en-US" sz="5439" b="1" spc="-228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模型導入</a:t>
            </a:r>
            <a:endParaRPr lang="en-US" sz="5439" b="1" spc="-228" dirty="0">
              <a:solidFill>
                <a:srgbClr val="FFFFFF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41E6CAB-9779-2280-8105-DFF1681DD501}"/>
              </a:ext>
            </a:extLst>
          </p:cNvPr>
          <p:cNvSpPr txBox="1"/>
          <p:nvPr/>
        </p:nvSpPr>
        <p:spPr>
          <a:xfrm>
            <a:off x="614704" y="1805771"/>
            <a:ext cx="772573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開源</a:t>
            </a:r>
            <a:r>
              <a:rPr lang="en-US" altLang="zh-TW" sz="3200" b="0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b="0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3200" b="0" i="0" dirty="0">
                <a:solidFill>
                  <a:schemeClr val="bg1"/>
                </a:solidFill>
                <a:effectLst/>
              </a:rPr>
              <a:t>Llama 3.2</a:t>
            </a:r>
            <a:endParaRPr lang="en-US" altLang="zh-TW" sz="3200" b="0" i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TW" altLang="en-US" sz="3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Ollama - Kodora AI">
            <a:extLst>
              <a:ext uri="{FF2B5EF4-FFF2-40B4-BE49-F238E27FC236}">
                <a16:creationId xmlns:a16="http://schemas.microsoft.com/office/drawing/2014/main" id="{152AA2A6-0DD1-7C41-1998-6E8BFA56F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1" y="572298"/>
            <a:ext cx="1272453" cy="127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7DA204A5-7563-EB02-043F-5A8CD653B5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7417322"/>
              </p:ext>
            </p:extLst>
          </p:nvPr>
        </p:nvGraphicFramePr>
        <p:xfrm>
          <a:off x="1838035" y="1083771"/>
          <a:ext cx="9180945" cy="6125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005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648A5B-80C3-0773-0709-48399E788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0F9B6D5-B052-CD2E-1B3B-FABFD5EBE149}"/>
              </a:ext>
            </a:extLst>
          </p:cNvPr>
          <p:cNvSpPr txBox="1"/>
          <p:nvPr/>
        </p:nvSpPr>
        <p:spPr>
          <a:xfrm>
            <a:off x="1185334" y="1072445"/>
            <a:ext cx="10230686" cy="46343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ts val="6000"/>
              </a:lnSpc>
              <a:buFont typeface="+mj-lt"/>
              <a:buAutoNum type="arabicPeriod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研究目的</a:t>
            </a:r>
          </a:p>
          <a:p>
            <a:pPr marL="742950" indent="-742950">
              <a:lnSpc>
                <a:spcPts val="6000"/>
              </a:lnSpc>
              <a:buFont typeface="+mj-lt"/>
              <a:buAutoNum type="arabicPeriod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問卷製作</a:t>
            </a:r>
          </a:p>
          <a:p>
            <a:pPr marL="742950" indent="-742950">
              <a:lnSpc>
                <a:spcPts val="6000"/>
              </a:lnSpc>
              <a:buFont typeface="+mj-lt"/>
              <a:buAutoNum type="arabicPeriod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資料庫建立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ts val="6000"/>
              </a:lnSpc>
              <a:buFont typeface="+mj-lt"/>
              <a:buAutoNum type="arabicPeriod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探索式資料分析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Exploratory Data Analysis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pPr marL="742950" indent="-742950">
              <a:lnSpc>
                <a:spcPts val="6000"/>
              </a:lnSpc>
              <a:buFont typeface="+mj-lt"/>
              <a:buAutoNum type="arabicPeriod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模型導入</a:t>
            </a:r>
          </a:p>
          <a:p>
            <a:pPr marL="742950" indent="-742950">
              <a:lnSpc>
                <a:spcPts val="6000"/>
              </a:lnSpc>
              <a:buFont typeface="+mj-lt"/>
              <a:buAutoNum type="arabicPeriod"/>
            </a:pP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完成之工作目標</a:t>
            </a:r>
          </a:p>
        </p:txBody>
      </p:sp>
    </p:spTree>
    <p:extLst>
      <p:ext uri="{BB962C8B-B14F-4D97-AF65-F5344CB8AC3E}">
        <p14:creationId xmlns:p14="http://schemas.microsoft.com/office/powerpoint/2010/main" val="2303707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27911" y="1341048"/>
            <a:ext cx="4332260" cy="2595208"/>
            <a:chOff x="0" y="0"/>
            <a:chExt cx="1541144" cy="9232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41144" cy="923211"/>
            </a:xfrm>
            <a:custGeom>
              <a:avLst/>
              <a:gdLst/>
              <a:ahLst/>
              <a:cxnLst/>
              <a:rect l="l" t="t" r="r" b="b"/>
              <a:pathLst>
                <a:path w="1541144" h="923211">
                  <a:moveTo>
                    <a:pt x="119136" y="0"/>
                  </a:moveTo>
                  <a:lnTo>
                    <a:pt x="1422008" y="0"/>
                  </a:lnTo>
                  <a:cubicBezTo>
                    <a:pt x="1487805" y="0"/>
                    <a:pt x="1541144" y="53339"/>
                    <a:pt x="1541144" y="119136"/>
                  </a:cubicBezTo>
                  <a:lnTo>
                    <a:pt x="1541144" y="804075"/>
                  </a:lnTo>
                  <a:cubicBezTo>
                    <a:pt x="1541144" y="869872"/>
                    <a:pt x="1487805" y="923211"/>
                    <a:pt x="1422008" y="923211"/>
                  </a:cubicBezTo>
                  <a:lnTo>
                    <a:pt x="119136" y="923211"/>
                  </a:lnTo>
                  <a:cubicBezTo>
                    <a:pt x="53339" y="923211"/>
                    <a:pt x="0" y="869872"/>
                    <a:pt x="0" y="804075"/>
                  </a:cubicBezTo>
                  <a:lnTo>
                    <a:pt x="0" y="119136"/>
                  </a:lnTo>
                  <a:cubicBezTo>
                    <a:pt x="0" y="53339"/>
                    <a:pt x="53339" y="0"/>
                    <a:pt x="119136" y="0"/>
                  </a:cubicBezTo>
                  <a:close/>
                </a:path>
              </a:pathLst>
            </a:custGeom>
            <a:solidFill>
              <a:srgbClr val="D4C6BB"/>
            </a:solidFill>
          </p:spPr>
          <p:txBody>
            <a:bodyPr/>
            <a:lstStyle/>
            <a:p>
              <a:endParaRPr lang="zh-TW" alt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541144" cy="104703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4362"/>
                </a:lnSpc>
              </a:pPr>
              <a:r>
                <a:rPr lang="en-US" sz="3518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</a:p>
            <a:p>
              <a:pPr>
                <a:lnSpc>
                  <a:spcPts val="4362"/>
                </a:lnSpc>
              </a:pPr>
              <a:endParaRPr lang="en-US" sz="35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349399" y="1341048"/>
            <a:ext cx="4332260" cy="4048073"/>
            <a:chOff x="0" y="0"/>
            <a:chExt cx="1541144" cy="144004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1144" cy="1440049"/>
            </a:xfrm>
            <a:custGeom>
              <a:avLst/>
              <a:gdLst/>
              <a:ahLst/>
              <a:cxnLst/>
              <a:rect l="l" t="t" r="r" b="b"/>
              <a:pathLst>
                <a:path w="1541144" h="1440049">
                  <a:moveTo>
                    <a:pt x="119136" y="0"/>
                  </a:moveTo>
                  <a:lnTo>
                    <a:pt x="1422008" y="0"/>
                  </a:lnTo>
                  <a:cubicBezTo>
                    <a:pt x="1487805" y="0"/>
                    <a:pt x="1541144" y="53339"/>
                    <a:pt x="1541144" y="119136"/>
                  </a:cubicBezTo>
                  <a:lnTo>
                    <a:pt x="1541144" y="1320913"/>
                  </a:lnTo>
                  <a:cubicBezTo>
                    <a:pt x="1541144" y="1386710"/>
                    <a:pt x="1487805" y="1440049"/>
                    <a:pt x="1422008" y="1440049"/>
                  </a:cubicBezTo>
                  <a:lnTo>
                    <a:pt x="119136" y="1440049"/>
                  </a:lnTo>
                  <a:cubicBezTo>
                    <a:pt x="53339" y="1440049"/>
                    <a:pt x="0" y="1386710"/>
                    <a:pt x="0" y="1320913"/>
                  </a:cubicBezTo>
                  <a:lnTo>
                    <a:pt x="0" y="119136"/>
                  </a:lnTo>
                  <a:cubicBezTo>
                    <a:pt x="0" y="53339"/>
                    <a:pt x="53339" y="0"/>
                    <a:pt x="119136" y="0"/>
                  </a:cubicBezTo>
                  <a:close/>
                </a:path>
              </a:pathLst>
            </a:custGeom>
            <a:solidFill>
              <a:srgbClr val="D4C6BB"/>
            </a:solidFill>
          </p:spPr>
          <p:txBody>
            <a:bodyPr/>
            <a:lstStyle/>
            <a:p>
              <a:endParaRPr lang="zh-TW" altLang="en-US" sz="120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23825"/>
              <a:ext cx="1541144" cy="156387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4362"/>
                </a:lnSpc>
              </a:pPr>
              <a:r>
                <a:rPr lang="en-US" sz="3518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</a:p>
            <a:p>
              <a:pPr>
                <a:lnSpc>
                  <a:spcPts val="4362"/>
                </a:lnSpc>
              </a:pPr>
              <a:endParaRPr lang="en-US" sz="35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1662361" y="4595058"/>
            <a:ext cx="2652324" cy="1265732"/>
          </a:xfrm>
          <a:custGeom>
            <a:avLst/>
            <a:gdLst/>
            <a:ahLst/>
            <a:cxnLst/>
            <a:rect l="l" t="t" r="r" b="b"/>
            <a:pathLst>
              <a:path w="3978486" h="1898598">
                <a:moveTo>
                  <a:pt x="0" y="0"/>
                </a:moveTo>
                <a:lnTo>
                  <a:pt x="3978486" y="0"/>
                </a:lnTo>
                <a:lnTo>
                  <a:pt x="3978486" y="1898598"/>
                </a:lnTo>
                <a:lnTo>
                  <a:pt x="0" y="1898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sz="1200"/>
          </a:p>
        </p:txBody>
      </p:sp>
      <p:sp>
        <p:nvSpPr>
          <p:cNvPr id="9" name="Freeform 9"/>
          <p:cNvSpPr/>
          <p:nvPr/>
        </p:nvSpPr>
        <p:spPr>
          <a:xfrm>
            <a:off x="201352" y="4497158"/>
            <a:ext cx="1491361" cy="1461533"/>
          </a:xfrm>
          <a:custGeom>
            <a:avLst/>
            <a:gdLst/>
            <a:ahLst/>
            <a:cxnLst/>
            <a:rect l="l" t="t" r="r" b="b"/>
            <a:pathLst>
              <a:path w="2237041" h="2192300">
                <a:moveTo>
                  <a:pt x="0" y="0"/>
                </a:moveTo>
                <a:lnTo>
                  <a:pt x="2237041" y="0"/>
                </a:lnTo>
                <a:lnTo>
                  <a:pt x="2237041" y="2192300"/>
                </a:lnTo>
                <a:lnTo>
                  <a:pt x="0" y="21923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 sz="1200"/>
          </a:p>
        </p:txBody>
      </p:sp>
      <p:sp>
        <p:nvSpPr>
          <p:cNvPr id="10" name="Freeform 10"/>
          <p:cNvSpPr/>
          <p:nvPr/>
        </p:nvSpPr>
        <p:spPr>
          <a:xfrm>
            <a:off x="4605655" y="4564931"/>
            <a:ext cx="1452774" cy="1325987"/>
          </a:xfrm>
          <a:custGeom>
            <a:avLst/>
            <a:gdLst/>
            <a:ahLst/>
            <a:cxnLst/>
            <a:rect l="l" t="t" r="r" b="b"/>
            <a:pathLst>
              <a:path w="2179161" h="1988980">
                <a:moveTo>
                  <a:pt x="0" y="0"/>
                </a:moveTo>
                <a:lnTo>
                  <a:pt x="2179161" y="0"/>
                </a:lnTo>
                <a:lnTo>
                  <a:pt x="2179161" y="1988979"/>
                </a:lnTo>
                <a:lnTo>
                  <a:pt x="0" y="19889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sz="1200"/>
          </a:p>
        </p:txBody>
      </p:sp>
      <p:sp>
        <p:nvSpPr>
          <p:cNvPr id="11" name="Freeform 11"/>
          <p:cNvSpPr/>
          <p:nvPr/>
        </p:nvSpPr>
        <p:spPr>
          <a:xfrm rot="-3856136">
            <a:off x="1295868" y="5703211"/>
            <a:ext cx="1028057" cy="1195415"/>
          </a:xfrm>
          <a:custGeom>
            <a:avLst/>
            <a:gdLst/>
            <a:ahLst/>
            <a:cxnLst/>
            <a:rect l="l" t="t" r="r" b="b"/>
            <a:pathLst>
              <a:path w="1542086" h="1793123">
                <a:moveTo>
                  <a:pt x="0" y="0"/>
                </a:moveTo>
                <a:lnTo>
                  <a:pt x="1542086" y="0"/>
                </a:lnTo>
                <a:lnTo>
                  <a:pt x="1542086" y="1793123"/>
                </a:lnTo>
                <a:lnTo>
                  <a:pt x="0" y="17931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sz="1200"/>
          </a:p>
        </p:txBody>
      </p:sp>
      <p:sp>
        <p:nvSpPr>
          <p:cNvPr id="13" name="TextBox 13"/>
          <p:cNvSpPr txBox="1"/>
          <p:nvPr/>
        </p:nvSpPr>
        <p:spPr>
          <a:xfrm>
            <a:off x="696352" y="1431597"/>
            <a:ext cx="3618333" cy="2274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6"/>
              </a:lnSpc>
            </a:pPr>
            <a:r>
              <a:rPr lang="en-US" sz="2140" dirty="0" err="1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使用者輸入</a:t>
            </a:r>
            <a:r>
              <a:rPr lang="zh-TW" altLang="en-US" sz="2140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內容</a:t>
            </a:r>
            <a:endParaRPr lang="en-US" sz="2140" dirty="0">
              <a:solidFill>
                <a:srgbClr val="141519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ts val="2996"/>
              </a:lnSpc>
            </a:pPr>
            <a:endParaRPr lang="en-US" sz="2140" dirty="0">
              <a:solidFill>
                <a:srgbClr val="141519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ts val="2996"/>
              </a:lnSpc>
              <a:spcBef>
                <a:spcPct val="0"/>
              </a:spcBef>
            </a:pPr>
            <a:r>
              <a:rPr lang="en-US" sz="2140" dirty="0" err="1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今日天氣狀況</a:t>
            </a:r>
            <a:r>
              <a:rPr lang="en-US" sz="2140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>
              <a:lnSpc>
                <a:spcPts val="2996"/>
              </a:lnSpc>
              <a:spcBef>
                <a:spcPct val="0"/>
              </a:spcBef>
            </a:pPr>
            <a:r>
              <a:rPr lang="en-US" sz="2140" dirty="0" err="1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溫度</a:t>
            </a:r>
            <a:r>
              <a:rPr lang="en-US" sz="2140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 : 20°C</a:t>
            </a:r>
          </a:p>
          <a:p>
            <a:pPr>
              <a:lnSpc>
                <a:spcPts val="2996"/>
              </a:lnSpc>
              <a:spcBef>
                <a:spcPct val="0"/>
              </a:spcBef>
            </a:pPr>
            <a:r>
              <a:rPr lang="en-US" sz="2140" dirty="0" err="1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體感溫度</a:t>
            </a:r>
            <a:r>
              <a:rPr lang="en-US" sz="2140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 : 19°C </a:t>
            </a:r>
          </a:p>
          <a:p>
            <a:pPr>
              <a:lnSpc>
                <a:spcPts val="2996"/>
              </a:lnSpc>
              <a:spcBef>
                <a:spcPct val="0"/>
              </a:spcBef>
            </a:pPr>
            <a:r>
              <a:rPr lang="en-US" sz="2140" dirty="0" err="1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相對濕度</a:t>
            </a:r>
            <a:r>
              <a:rPr lang="en-US" sz="2140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 : 76%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712193" y="1431597"/>
            <a:ext cx="3969467" cy="3813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6"/>
              </a:lnSpc>
            </a:pPr>
            <a:r>
              <a:rPr lang="en-US" altLang="zh-TW" sz="2140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zh-TW" altLang="en-US" sz="2140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 模型</a:t>
            </a:r>
            <a:r>
              <a:rPr lang="en-US" sz="2140" dirty="0" err="1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輸出</a:t>
            </a:r>
            <a:r>
              <a:rPr lang="zh-TW" altLang="en-US" sz="2140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結果：</a:t>
            </a:r>
            <a:endParaRPr lang="en-US" sz="2140" dirty="0">
              <a:solidFill>
                <a:srgbClr val="141519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ts val="2996"/>
              </a:lnSpc>
            </a:pPr>
            <a:endParaRPr lang="en-US" sz="2140" dirty="0">
              <a:solidFill>
                <a:srgbClr val="141519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ts val="2996"/>
              </a:lnSpc>
              <a:spcBef>
                <a:spcPct val="0"/>
              </a:spcBef>
            </a:pPr>
            <a:r>
              <a:rPr lang="en-US" sz="2140" dirty="0" err="1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建議穿著</a:t>
            </a:r>
            <a:r>
              <a:rPr lang="zh-TW" altLang="en-US" sz="2140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如下：</a:t>
            </a:r>
            <a:endParaRPr lang="en-US" sz="2140" dirty="0">
              <a:solidFill>
                <a:srgbClr val="141519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ts val="2996"/>
              </a:lnSpc>
              <a:spcBef>
                <a:spcPct val="0"/>
              </a:spcBef>
            </a:pPr>
            <a:endParaRPr lang="en-US" sz="2140" dirty="0">
              <a:solidFill>
                <a:srgbClr val="141519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ts val="2996"/>
              </a:lnSpc>
              <a:spcBef>
                <a:spcPct val="0"/>
              </a:spcBef>
            </a:pPr>
            <a:r>
              <a:rPr lang="en-US" sz="2140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40" dirty="0" err="1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短的高領長袖</a:t>
            </a:r>
            <a:r>
              <a:rPr lang="en-US" sz="2140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140" dirty="0" err="1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無刷毛</a:t>
            </a:r>
            <a:r>
              <a:rPr lang="en-US" sz="2140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)、  </a:t>
            </a:r>
          </a:p>
          <a:p>
            <a:pPr>
              <a:lnSpc>
                <a:spcPts val="2996"/>
              </a:lnSpc>
              <a:spcBef>
                <a:spcPct val="0"/>
              </a:spcBef>
            </a:pPr>
            <a:r>
              <a:rPr lang="en-US" sz="2140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40" dirty="0" err="1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厚大學T</a:t>
            </a:r>
            <a:r>
              <a:rPr lang="en-US" sz="2140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en-US" sz="2140" dirty="0" err="1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厚帽T</a:t>
            </a:r>
            <a:r>
              <a:rPr lang="en-US" sz="2140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140" dirty="0" err="1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含刷毛</a:t>
            </a:r>
            <a:r>
              <a:rPr lang="en-US" sz="2140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)、</a:t>
            </a:r>
          </a:p>
          <a:p>
            <a:pPr>
              <a:lnSpc>
                <a:spcPts val="2996"/>
              </a:lnSpc>
              <a:spcBef>
                <a:spcPct val="0"/>
              </a:spcBef>
            </a:pPr>
            <a:r>
              <a:rPr lang="en-US" sz="2140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40" dirty="0" err="1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一般純棉外套</a:t>
            </a:r>
            <a:r>
              <a:rPr lang="en-US" sz="2140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</a:p>
          <a:p>
            <a:pPr>
              <a:lnSpc>
                <a:spcPts val="2996"/>
              </a:lnSpc>
              <a:spcBef>
                <a:spcPct val="0"/>
              </a:spcBef>
            </a:pPr>
            <a:r>
              <a:rPr lang="en-US" sz="2140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40" dirty="0" err="1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內搭長褲</a:t>
            </a:r>
            <a:r>
              <a:rPr lang="en-US" sz="2140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140" dirty="0" err="1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禦寒用薄緊身長褲</a:t>
            </a:r>
            <a:r>
              <a:rPr lang="en-US" sz="2140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)、</a:t>
            </a:r>
          </a:p>
          <a:p>
            <a:pPr>
              <a:lnSpc>
                <a:spcPts val="2996"/>
              </a:lnSpc>
              <a:spcBef>
                <a:spcPct val="0"/>
              </a:spcBef>
            </a:pPr>
            <a:r>
              <a:rPr lang="en-US" sz="2140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40" dirty="0" err="1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一般厚度的長褲</a:t>
            </a:r>
            <a:r>
              <a:rPr lang="en-US" sz="2140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</a:p>
          <a:p>
            <a:pPr>
              <a:lnSpc>
                <a:spcPts val="2996"/>
              </a:lnSpc>
              <a:spcBef>
                <a:spcPct val="0"/>
              </a:spcBef>
            </a:pPr>
            <a:r>
              <a:rPr lang="en-US" sz="2140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40" dirty="0" err="1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口罩</a:t>
            </a:r>
            <a:endParaRPr lang="en-US" sz="2140" dirty="0">
              <a:solidFill>
                <a:srgbClr val="14151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Freeform 15"/>
          <p:cNvSpPr/>
          <p:nvPr/>
        </p:nvSpPr>
        <p:spPr>
          <a:xfrm rot="-3856136">
            <a:off x="3800656" y="5703211"/>
            <a:ext cx="1028057" cy="1195415"/>
          </a:xfrm>
          <a:custGeom>
            <a:avLst/>
            <a:gdLst/>
            <a:ahLst/>
            <a:cxnLst/>
            <a:rect l="l" t="t" r="r" b="b"/>
            <a:pathLst>
              <a:path w="1542086" h="1793123">
                <a:moveTo>
                  <a:pt x="0" y="0"/>
                </a:moveTo>
                <a:lnTo>
                  <a:pt x="1542086" y="0"/>
                </a:lnTo>
                <a:lnTo>
                  <a:pt x="1542086" y="1793123"/>
                </a:lnTo>
                <a:lnTo>
                  <a:pt x="0" y="17931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sz="120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0E806E3-B40D-7F36-A5A1-B239EAEC2D60}"/>
              </a:ext>
            </a:extLst>
          </p:cNvPr>
          <p:cNvSpPr txBox="1"/>
          <p:nvPr/>
        </p:nvSpPr>
        <p:spPr>
          <a:xfrm>
            <a:off x="395155" y="152804"/>
            <a:ext cx="6096000" cy="787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完成之工作目標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64607" y="3978930"/>
            <a:ext cx="3256367" cy="2534045"/>
          </a:xfrm>
          <a:custGeom>
            <a:avLst/>
            <a:gdLst/>
            <a:ahLst/>
            <a:cxnLst/>
            <a:rect l="l" t="t" r="r" b="b"/>
            <a:pathLst>
              <a:path w="4884550" h="3801068">
                <a:moveTo>
                  <a:pt x="0" y="0"/>
                </a:moveTo>
                <a:lnTo>
                  <a:pt x="4884549" y="0"/>
                </a:lnTo>
                <a:lnTo>
                  <a:pt x="4884549" y="3801068"/>
                </a:lnTo>
                <a:lnTo>
                  <a:pt x="0" y="38010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sz="1200"/>
          </a:p>
        </p:txBody>
      </p:sp>
      <p:sp>
        <p:nvSpPr>
          <p:cNvPr id="3" name="TextBox 3"/>
          <p:cNvSpPr txBox="1"/>
          <p:nvPr/>
        </p:nvSpPr>
        <p:spPr>
          <a:xfrm>
            <a:off x="193980" y="270713"/>
            <a:ext cx="7899647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80"/>
              </a:lnSpc>
            </a:pPr>
            <a:r>
              <a:rPr lang="en-US" sz="5173" b="1" spc="-217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資料來源: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3980" y="1159538"/>
            <a:ext cx="11626993" cy="6765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93"/>
              </a:lnSpc>
            </a:pPr>
            <a:r>
              <a:rPr lang="en-US" sz="1866" b="1" spc="-20" dirty="0" err="1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自製問卷</a:t>
            </a:r>
            <a:r>
              <a:rPr lang="en-US" sz="1866" b="1" spc="-20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:</a:t>
            </a:r>
          </a:p>
          <a:p>
            <a:pPr algn="just">
              <a:lnSpc>
                <a:spcPts val="2280"/>
              </a:lnSpc>
            </a:pPr>
            <a:r>
              <a:rPr lang="en-US" sz="1471" spc="-16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https://docs.google.com/forms/d/e/1FAIpQLSccCDjbJ9yEhI_2Z1-VrWqS1m5ftaXG5Vq-KuoWefacNXgISg/formResponse</a:t>
            </a:r>
          </a:p>
          <a:p>
            <a:pPr algn="just">
              <a:lnSpc>
                <a:spcPts val="2280"/>
              </a:lnSpc>
            </a:pPr>
            <a:endParaRPr lang="en-US" sz="1471" spc="-16" dirty="0">
              <a:solidFill>
                <a:srgbClr val="141519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ts val="2893"/>
              </a:lnSpc>
            </a:pPr>
            <a:r>
              <a:rPr lang="en-US" sz="1866" b="1" spc="-20" dirty="0" err="1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交通部中央氣象署</a:t>
            </a:r>
            <a:r>
              <a:rPr lang="en-US" sz="1866" b="1" spc="-20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:</a:t>
            </a:r>
          </a:p>
          <a:p>
            <a:pPr algn="just">
              <a:lnSpc>
                <a:spcPts val="2280"/>
              </a:lnSpc>
            </a:pPr>
            <a:r>
              <a:rPr lang="en-US" sz="1471" spc="-16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https://www.cwa.gov.tw/V8/C/</a:t>
            </a:r>
          </a:p>
          <a:p>
            <a:pPr algn="just">
              <a:lnSpc>
                <a:spcPts val="2280"/>
              </a:lnSpc>
            </a:pPr>
            <a:endParaRPr lang="en-US" sz="1471" spc="-16" dirty="0">
              <a:solidFill>
                <a:srgbClr val="141519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ts val="2893"/>
              </a:lnSpc>
            </a:pPr>
            <a:r>
              <a:rPr lang="en-US" sz="1866" b="1" spc="-20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Pandas : Get the rows that are not in another Data Frame.:</a:t>
            </a:r>
          </a:p>
          <a:p>
            <a:pPr algn="just">
              <a:lnSpc>
                <a:spcPts val="2280"/>
              </a:lnSpc>
            </a:pPr>
            <a:r>
              <a:rPr lang="en-US" sz="1471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https://medium.com/@Lijitha/pandas-get-the-rows-that-are-not-in-another-data-frame-81ca0b204690</a:t>
            </a:r>
          </a:p>
          <a:p>
            <a:pPr algn="just">
              <a:lnSpc>
                <a:spcPts val="2280"/>
              </a:lnSpc>
            </a:pPr>
            <a:endParaRPr lang="en-US" sz="1471" dirty="0">
              <a:solidFill>
                <a:srgbClr val="141519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ts val="2893"/>
              </a:lnSpc>
            </a:pPr>
            <a:r>
              <a:rPr lang="en-US" sz="1866" b="1" dirty="0" err="1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探索式資料分析如何做</a:t>
            </a:r>
            <a:r>
              <a:rPr lang="en-US" sz="1866" b="1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？:</a:t>
            </a:r>
          </a:p>
          <a:p>
            <a:pPr algn="just">
              <a:lnSpc>
                <a:spcPts val="2280"/>
              </a:lnSpc>
            </a:pPr>
            <a:r>
              <a:rPr lang="en-US" sz="1471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https://www.sightingdata.com/post/how-to-do-eda/</a:t>
            </a:r>
          </a:p>
          <a:p>
            <a:pPr algn="just">
              <a:lnSpc>
                <a:spcPts val="2280"/>
              </a:lnSpc>
            </a:pPr>
            <a:endParaRPr lang="en-US" sz="1471" dirty="0">
              <a:solidFill>
                <a:srgbClr val="141519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ts val="2280"/>
              </a:lnSpc>
            </a:pPr>
            <a:endParaRPr lang="en-US" sz="1471" dirty="0">
              <a:solidFill>
                <a:srgbClr val="141519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ts val="2280"/>
              </a:lnSpc>
            </a:pPr>
            <a:endParaRPr lang="en-US" sz="1471" dirty="0">
              <a:solidFill>
                <a:srgbClr val="141519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ts val="2280"/>
              </a:lnSpc>
            </a:pPr>
            <a:endParaRPr lang="en-US" sz="1471" dirty="0">
              <a:solidFill>
                <a:srgbClr val="141519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ts val="2280"/>
              </a:lnSpc>
            </a:pPr>
            <a:endParaRPr lang="en-US" sz="1471" dirty="0">
              <a:solidFill>
                <a:srgbClr val="141519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ts val="2280"/>
              </a:lnSpc>
            </a:pPr>
            <a:endParaRPr lang="en-US" sz="1471" dirty="0">
              <a:solidFill>
                <a:srgbClr val="141519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ts val="2280"/>
              </a:lnSpc>
            </a:pPr>
            <a:endParaRPr lang="en-US" sz="1471" dirty="0">
              <a:solidFill>
                <a:srgbClr val="141519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ts val="2280"/>
              </a:lnSpc>
            </a:pPr>
            <a:endParaRPr lang="en-US" sz="1471" dirty="0">
              <a:solidFill>
                <a:srgbClr val="141519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ts val="2280"/>
              </a:lnSpc>
            </a:pPr>
            <a:endParaRPr lang="en-US" sz="1471" dirty="0">
              <a:solidFill>
                <a:srgbClr val="141519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ts val="2280"/>
              </a:lnSpc>
            </a:pPr>
            <a:endParaRPr lang="en-US" sz="1471" dirty="0">
              <a:solidFill>
                <a:srgbClr val="141519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ts val="2280"/>
              </a:lnSpc>
            </a:pPr>
            <a:endParaRPr lang="en-US" sz="1471" dirty="0">
              <a:solidFill>
                <a:srgbClr val="14151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44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6FC4410-F009-499A-AADB-52FFF825C78B}"/>
              </a:ext>
            </a:extLst>
          </p:cNvPr>
          <p:cNvSpPr txBox="1"/>
          <p:nvPr/>
        </p:nvSpPr>
        <p:spPr>
          <a:xfrm>
            <a:off x="3391516" y="2480153"/>
            <a:ext cx="56557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>
                <a:solidFill>
                  <a:schemeClr val="bg1"/>
                </a:solidFill>
                <a:latin typeface="Ink Free" panose="03080402000500000000" pitchFamily="66" charset="0"/>
                <a:cs typeface="MV Boli" panose="02000500030200090000" pitchFamily="2" charset="0"/>
              </a:rPr>
              <a:t>Thank You</a:t>
            </a:r>
            <a:endParaRPr lang="zh-TW" altLang="en-US" sz="9600" b="1" dirty="0">
              <a:solidFill>
                <a:schemeClr val="bg1"/>
              </a:solidFill>
              <a:latin typeface="Ink Free" panose="03080402000500000000" pitchFamily="66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19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185334" y="1072445"/>
            <a:ext cx="10230686" cy="46343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ts val="6000"/>
              </a:lnSpc>
              <a:buFont typeface="+mj-lt"/>
              <a:buAutoNum type="arabicPeriod"/>
            </a:pP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研究目的</a:t>
            </a:r>
          </a:p>
          <a:p>
            <a:pPr marL="742950" indent="-742950">
              <a:lnSpc>
                <a:spcPts val="6000"/>
              </a:lnSpc>
              <a:buFont typeface="+mj-lt"/>
              <a:buAutoNum type="arabicPeriod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問卷製作</a:t>
            </a:r>
          </a:p>
          <a:p>
            <a:pPr marL="742950" indent="-742950">
              <a:lnSpc>
                <a:spcPts val="6000"/>
              </a:lnSpc>
              <a:buFont typeface="+mj-lt"/>
              <a:buAutoNum type="arabicPeriod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資料庫建立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ts val="6000"/>
              </a:lnSpc>
              <a:buFont typeface="+mj-lt"/>
              <a:buAutoNum type="arabicPeriod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探索式資料分析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Exploratory Data Analysis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pPr marL="742950" indent="-742950">
              <a:lnSpc>
                <a:spcPts val="6000"/>
              </a:lnSpc>
              <a:buFont typeface="+mj-lt"/>
              <a:buAutoNum type="arabicPeriod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模型導入</a:t>
            </a:r>
          </a:p>
          <a:p>
            <a:pPr marL="742950" indent="-742950">
              <a:lnSpc>
                <a:spcPts val="6000"/>
              </a:lnSpc>
              <a:buFont typeface="+mj-lt"/>
              <a:buAutoNum type="arabicPeriod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完成之工作目標</a:t>
            </a:r>
          </a:p>
        </p:txBody>
      </p:sp>
    </p:spTree>
    <p:extLst>
      <p:ext uri="{BB962C8B-B14F-4D97-AF65-F5344CB8AC3E}">
        <p14:creationId xmlns:p14="http://schemas.microsoft.com/office/powerpoint/2010/main" val="386959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679487" y="5219604"/>
            <a:ext cx="1229343" cy="508641"/>
          </a:xfrm>
          <a:custGeom>
            <a:avLst/>
            <a:gdLst/>
            <a:ahLst/>
            <a:cxnLst/>
            <a:rect l="l" t="t" r="r" b="b"/>
            <a:pathLst>
              <a:path w="1844014" h="762961">
                <a:moveTo>
                  <a:pt x="0" y="0"/>
                </a:moveTo>
                <a:lnTo>
                  <a:pt x="1844015" y="0"/>
                </a:lnTo>
                <a:lnTo>
                  <a:pt x="1844015" y="762961"/>
                </a:lnTo>
                <a:lnTo>
                  <a:pt x="0" y="7629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sz="1200"/>
          </a:p>
        </p:txBody>
      </p:sp>
      <p:sp>
        <p:nvSpPr>
          <p:cNvPr id="3" name="Freeform 3"/>
          <p:cNvSpPr/>
          <p:nvPr/>
        </p:nvSpPr>
        <p:spPr>
          <a:xfrm>
            <a:off x="10147063" y="302252"/>
            <a:ext cx="1768749" cy="2200621"/>
          </a:xfrm>
          <a:custGeom>
            <a:avLst/>
            <a:gdLst/>
            <a:ahLst/>
            <a:cxnLst/>
            <a:rect l="l" t="t" r="r" b="b"/>
            <a:pathLst>
              <a:path w="2653124" h="3300932">
                <a:moveTo>
                  <a:pt x="0" y="0"/>
                </a:moveTo>
                <a:lnTo>
                  <a:pt x="2653124" y="0"/>
                </a:lnTo>
                <a:lnTo>
                  <a:pt x="2653124" y="3300933"/>
                </a:lnTo>
                <a:lnTo>
                  <a:pt x="0" y="33009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 sz="1200"/>
          </a:p>
        </p:txBody>
      </p:sp>
      <p:sp>
        <p:nvSpPr>
          <p:cNvPr id="4" name="Freeform 4"/>
          <p:cNvSpPr/>
          <p:nvPr/>
        </p:nvSpPr>
        <p:spPr>
          <a:xfrm>
            <a:off x="212938" y="195912"/>
            <a:ext cx="1156717" cy="828630"/>
          </a:xfrm>
          <a:custGeom>
            <a:avLst/>
            <a:gdLst/>
            <a:ahLst/>
            <a:cxnLst/>
            <a:rect l="l" t="t" r="r" b="b"/>
            <a:pathLst>
              <a:path w="1735076" h="1242945">
                <a:moveTo>
                  <a:pt x="0" y="0"/>
                </a:moveTo>
                <a:lnTo>
                  <a:pt x="1735076" y="0"/>
                </a:lnTo>
                <a:lnTo>
                  <a:pt x="1735076" y="1242945"/>
                </a:lnTo>
                <a:lnTo>
                  <a:pt x="0" y="12429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sz="1200"/>
          </a:p>
        </p:txBody>
      </p:sp>
      <p:sp>
        <p:nvSpPr>
          <p:cNvPr id="5" name="TextBox 5"/>
          <p:cNvSpPr txBox="1"/>
          <p:nvPr/>
        </p:nvSpPr>
        <p:spPr>
          <a:xfrm>
            <a:off x="1228614" y="1061876"/>
            <a:ext cx="8733651" cy="730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57"/>
              </a:lnSpc>
            </a:pPr>
            <a:r>
              <a:rPr lang="en-US" sz="5439" b="1" spc="-228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研究目的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89452" y="2109649"/>
            <a:ext cx="10838757" cy="3816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915" lvl="1" indent="-345457" algn="just">
              <a:lnSpc>
                <a:spcPts val="4288"/>
              </a:lnSpc>
              <a:buFont typeface="Arial"/>
              <a:buChar char="•"/>
            </a:pPr>
            <a:r>
              <a:rPr lang="en-US" sz="3200" spc="-134">
                <a:solidFill>
                  <a:srgbClr val="553526"/>
                </a:solidFill>
                <a:latin typeface="Arial"/>
                <a:ea typeface="Arial"/>
                <a:cs typeface="Arial"/>
                <a:sym typeface="Arial"/>
              </a:rPr>
              <a:t>近年來天氣變化大，尤其是秋天、冬天常常忽冷忽熱，出門前都要先查好天氣，並根據經驗法穿衣服來因應天氣，但常常因為穿太少著了涼，或是穿太多熱的很不舒服。</a:t>
            </a:r>
          </a:p>
          <a:p>
            <a:pPr marL="690915" lvl="1" indent="-345457" algn="just">
              <a:lnSpc>
                <a:spcPts val="4288"/>
              </a:lnSpc>
              <a:buFont typeface="Arial"/>
              <a:buChar char="•"/>
            </a:pPr>
            <a:r>
              <a:rPr lang="en-US" sz="3200" spc="-134">
                <a:solidFill>
                  <a:srgbClr val="553526"/>
                </a:solidFill>
                <a:latin typeface="Arial"/>
                <a:ea typeface="Arial"/>
                <a:cs typeface="Arial"/>
                <a:sym typeface="Arial"/>
              </a:rPr>
              <a:t>為了要解決這個問題，我們想要製作一款「能根據天氣預報，告訴你今天這個天氣適合穿什麼」的生成式AI，讓AI模型能根據當時的天氣情況，推薦給你最適合的衣服搭配，讓人不再因為穿錯衣服，而感覺到太冷或太熱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FAB38B-32E4-3AE4-FF53-35CF83700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7FDAB2F-B478-514C-2D63-EF8C1102047D}"/>
              </a:ext>
            </a:extLst>
          </p:cNvPr>
          <p:cNvSpPr txBox="1"/>
          <p:nvPr/>
        </p:nvSpPr>
        <p:spPr>
          <a:xfrm>
            <a:off x="1185334" y="1072445"/>
            <a:ext cx="10230686" cy="46343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ts val="6000"/>
              </a:lnSpc>
              <a:buFont typeface="+mj-lt"/>
              <a:buAutoNum type="arabicPeriod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研究目的</a:t>
            </a:r>
          </a:p>
          <a:p>
            <a:pPr marL="742950" indent="-742950">
              <a:lnSpc>
                <a:spcPts val="6000"/>
              </a:lnSpc>
              <a:buFont typeface="+mj-lt"/>
              <a:buAutoNum type="arabicPeriod"/>
            </a:pP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問卷製作</a:t>
            </a:r>
          </a:p>
          <a:p>
            <a:pPr marL="742950" indent="-742950">
              <a:lnSpc>
                <a:spcPts val="6000"/>
              </a:lnSpc>
              <a:buFont typeface="+mj-lt"/>
              <a:buAutoNum type="arabicPeriod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資料庫建立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ts val="6000"/>
              </a:lnSpc>
              <a:buFont typeface="+mj-lt"/>
              <a:buAutoNum type="arabicPeriod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探索式資料分析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Exploratory Data Analysis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pPr marL="742950" indent="-742950">
              <a:lnSpc>
                <a:spcPts val="6000"/>
              </a:lnSpc>
              <a:buFont typeface="+mj-lt"/>
              <a:buAutoNum type="arabicPeriod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模型導入</a:t>
            </a:r>
          </a:p>
          <a:p>
            <a:pPr marL="742950" indent="-742950">
              <a:lnSpc>
                <a:spcPts val="6000"/>
              </a:lnSpc>
              <a:buFont typeface="+mj-lt"/>
              <a:buAutoNum type="arabicPeriod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完成之工作目標</a:t>
            </a:r>
          </a:p>
        </p:txBody>
      </p:sp>
    </p:spTree>
    <p:extLst>
      <p:ext uri="{BB962C8B-B14F-4D97-AF65-F5344CB8AC3E}">
        <p14:creationId xmlns:p14="http://schemas.microsoft.com/office/powerpoint/2010/main" val="310307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6A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96688" y="1404665"/>
            <a:ext cx="2798526" cy="730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657"/>
              </a:lnSpc>
            </a:pPr>
            <a:r>
              <a:rPr lang="en-US" sz="5439" b="1" spc="-228" dirty="0" err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問卷製作</a:t>
            </a:r>
            <a:r>
              <a:rPr lang="en-US" sz="5439" b="1" spc="-228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15052" y="2747089"/>
            <a:ext cx="9561897" cy="2857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60"/>
              </a:lnSpc>
            </a:pPr>
            <a:r>
              <a:rPr lang="en-US" sz="3972" b="1" spc="-167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目的 : </a:t>
            </a:r>
          </a:p>
          <a:p>
            <a:pPr algn="just">
              <a:lnSpc>
                <a:spcPts val="5760"/>
              </a:lnSpc>
            </a:pPr>
            <a:r>
              <a:rPr lang="en-US" sz="3972" b="1" spc="-167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為了讓AI模型學的更快，我們製作問卷調查人們在各種天氣下怎麼穿衣服</a:t>
            </a:r>
          </a:p>
          <a:p>
            <a:pPr algn="just">
              <a:lnSpc>
                <a:spcPts val="5323"/>
              </a:lnSpc>
            </a:pPr>
            <a:endParaRPr lang="en-US" sz="3972" b="1" spc="-167">
              <a:solidFill>
                <a:srgbClr val="FFFFFF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1" y="2725619"/>
            <a:ext cx="2046787" cy="453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6"/>
              </a:lnSpc>
            </a:pPr>
            <a:r>
              <a:rPr lang="en-US" sz="2666" b="1" spc="-11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問卷連結</a:t>
            </a:r>
          </a:p>
        </p:txBody>
      </p:sp>
      <p:sp>
        <p:nvSpPr>
          <p:cNvPr id="5" name="Freeform 5"/>
          <p:cNvSpPr/>
          <p:nvPr/>
        </p:nvSpPr>
        <p:spPr>
          <a:xfrm>
            <a:off x="8039818" y="189340"/>
            <a:ext cx="3054863" cy="3054863"/>
          </a:xfrm>
          <a:custGeom>
            <a:avLst/>
            <a:gdLst/>
            <a:ahLst/>
            <a:cxnLst/>
            <a:rect l="l" t="t" r="r" b="b"/>
            <a:pathLst>
              <a:path w="4582295" h="4582295">
                <a:moveTo>
                  <a:pt x="0" y="0"/>
                </a:moveTo>
                <a:lnTo>
                  <a:pt x="4582294" y="0"/>
                </a:lnTo>
                <a:lnTo>
                  <a:pt x="4582294" y="4582294"/>
                </a:lnTo>
                <a:lnTo>
                  <a:pt x="0" y="45822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TW" alt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6A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32957" y="2157007"/>
            <a:ext cx="10673243" cy="3624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32"/>
              </a:lnSpc>
            </a:pPr>
            <a:endParaRPr sz="1200" dirty="0"/>
          </a:p>
          <a:p>
            <a:pPr algn="just">
              <a:lnSpc>
                <a:spcPts val="6237"/>
              </a:lnSpc>
            </a:pPr>
            <a:r>
              <a:rPr lang="en-US" sz="3972" b="1" spc="-167" dirty="0" err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作答流程</a:t>
            </a:r>
            <a:r>
              <a:rPr lang="en-US" sz="3972" b="1" spc="-1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:</a:t>
            </a:r>
          </a:p>
          <a:p>
            <a:pPr marL="857730" lvl="1" indent="-428865" algn="just">
              <a:lnSpc>
                <a:spcPts val="6237"/>
              </a:lnSpc>
              <a:buAutoNum type="arabicPeriod"/>
            </a:pPr>
            <a:r>
              <a:rPr lang="en-US" sz="3972" b="1" spc="-167" dirty="0" err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點進去氣象署網站看現在的溫度、體感溫度、濕度，並記錄在表單中</a:t>
            </a:r>
            <a:endParaRPr lang="en-US" sz="3972" b="1" spc="-167" dirty="0">
              <a:solidFill>
                <a:srgbClr val="FFFFFF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857730" lvl="1" indent="-428865" algn="just">
              <a:lnSpc>
                <a:spcPts val="6237"/>
              </a:lnSpc>
              <a:buAutoNum type="arabicPeriod"/>
            </a:pPr>
            <a:r>
              <a:rPr lang="en-US" sz="3972" b="1" spc="-167" dirty="0" err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根據此天氣情況下的穿著，勾選穿了甚麼衣服</a:t>
            </a:r>
            <a:endParaRPr lang="en-US" sz="3972" b="1" spc="-167" dirty="0">
              <a:solidFill>
                <a:srgbClr val="FFFFFF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3612356" y="685800"/>
            <a:ext cx="4630045" cy="2446061"/>
          </a:xfrm>
          <a:custGeom>
            <a:avLst/>
            <a:gdLst/>
            <a:ahLst/>
            <a:cxnLst/>
            <a:rect l="l" t="t" r="r" b="b"/>
            <a:pathLst>
              <a:path w="6945068" h="3669092">
                <a:moveTo>
                  <a:pt x="0" y="0"/>
                </a:moveTo>
                <a:lnTo>
                  <a:pt x="6945068" y="0"/>
                </a:lnTo>
                <a:lnTo>
                  <a:pt x="6945068" y="3669092"/>
                </a:lnTo>
                <a:lnTo>
                  <a:pt x="0" y="36690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TW" altLang="en-US" sz="1200"/>
          </a:p>
        </p:txBody>
      </p:sp>
      <p:sp>
        <p:nvSpPr>
          <p:cNvPr id="4" name="Freeform 4"/>
          <p:cNvSpPr/>
          <p:nvPr/>
        </p:nvSpPr>
        <p:spPr>
          <a:xfrm>
            <a:off x="8477522" y="281294"/>
            <a:ext cx="3339485" cy="3255074"/>
          </a:xfrm>
          <a:custGeom>
            <a:avLst/>
            <a:gdLst/>
            <a:ahLst/>
            <a:cxnLst/>
            <a:rect l="l" t="t" r="r" b="b"/>
            <a:pathLst>
              <a:path w="5009227" h="4882611">
                <a:moveTo>
                  <a:pt x="0" y="0"/>
                </a:moveTo>
                <a:lnTo>
                  <a:pt x="5009226" y="0"/>
                </a:lnTo>
                <a:lnTo>
                  <a:pt x="5009226" y="4882611"/>
                </a:lnTo>
                <a:lnTo>
                  <a:pt x="0" y="48826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 sz="1200"/>
          </a:p>
        </p:txBody>
      </p:sp>
      <p:sp>
        <p:nvSpPr>
          <p:cNvPr id="5" name="TextBox 5"/>
          <p:cNvSpPr txBox="1"/>
          <p:nvPr/>
        </p:nvSpPr>
        <p:spPr>
          <a:xfrm>
            <a:off x="685800" y="1297740"/>
            <a:ext cx="3198326" cy="743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83"/>
              </a:lnSpc>
            </a:pPr>
            <a:r>
              <a:rPr lang="en-US" sz="5560" b="1" spc="-233" dirty="0" err="1">
                <a:solidFill>
                  <a:srgbClr val="0563C1"/>
                </a:solidFill>
                <a:latin typeface="Arial Bold"/>
                <a:ea typeface="Arial Bold"/>
                <a:cs typeface="Arial Bold"/>
                <a:sym typeface="Arial Bold"/>
                <a:hlinkClick r:id="rId4" tooltip="https://forms.gle/s93c1MFfdnBPk6AX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問卷題目</a:t>
            </a:r>
            <a:endParaRPr lang="en-US" sz="5560" b="1" spc="-233" dirty="0">
              <a:solidFill>
                <a:schemeClr val="bg1"/>
              </a:solidFill>
              <a:latin typeface="Arial Bold"/>
              <a:ea typeface="Arial Bold"/>
              <a:cs typeface="Arial Bold"/>
              <a:sym typeface="Arial Bold"/>
              <a:hlinkClick r:id="rId4" tooltip="https://forms.gle/s93c1MFfdnBPk6AX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B70F9B-8672-7E8F-2AF6-F509198F1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A345604-9CA9-2DD7-64EE-0A48FDA892BC}"/>
              </a:ext>
            </a:extLst>
          </p:cNvPr>
          <p:cNvSpPr txBox="1"/>
          <p:nvPr/>
        </p:nvSpPr>
        <p:spPr>
          <a:xfrm>
            <a:off x="1185334" y="1072445"/>
            <a:ext cx="10230686" cy="46343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ts val="6000"/>
              </a:lnSpc>
              <a:buFont typeface="+mj-lt"/>
              <a:buAutoNum type="arabicPeriod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研究目的</a:t>
            </a:r>
          </a:p>
          <a:p>
            <a:pPr marL="742950" indent="-742950">
              <a:lnSpc>
                <a:spcPts val="6000"/>
              </a:lnSpc>
              <a:buFont typeface="+mj-lt"/>
              <a:buAutoNum type="arabicPeriod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問卷製作</a:t>
            </a:r>
          </a:p>
          <a:p>
            <a:pPr marL="742950" indent="-742950">
              <a:lnSpc>
                <a:spcPts val="6000"/>
              </a:lnSpc>
              <a:buFont typeface="+mj-lt"/>
              <a:buAutoNum type="arabicPeriod"/>
            </a:pP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資料庫建立</a:t>
            </a:r>
            <a:endParaRPr lang="en-US" altLang="zh-TW" sz="4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ts val="6000"/>
              </a:lnSpc>
              <a:buFont typeface="+mj-lt"/>
              <a:buAutoNum type="arabicPeriod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探索式資料分析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Exploratory Data Analysis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pPr marL="742950" indent="-742950">
              <a:lnSpc>
                <a:spcPts val="6000"/>
              </a:lnSpc>
              <a:buFont typeface="+mj-lt"/>
              <a:buAutoNum type="arabicPeriod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模型導入</a:t>
            </a:r>
          </a:p>
          <a:p>
            <a:pPr marL="742950" indent="-742950">
              <a:lnSpc>
                <a:spcPts val="6000"/>
              </a:lnSpc>
              <a:buFont typeface="+mj-lt"/>
              <a:buAutoNum type="arabicPeriod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完成之工作目標</a:t>
            </a:r>
          </a:p>
        </p:txBody>
      </p:sp>
    </p:spTree>
    <p:extLst>
      <p:ext uri="{BB962C8B-B14F-4D97-AF65-F5344CB8AC3E}">
        <p14:creationId xmlns:p14="http://schemas.microsoft.com/office/powerpoint/2010/main" val="130823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24443" y="1310930"/>
            <a:ext cx="7311048" cy="1415905"/>
            <a:chOff x="0" y="0"/>
            <a:chExt cx="2600809" cy="5036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00808" cy="503690"/>
            </a:xfrm>
            <a:custGeom>
              <a:avLst/>
              <a:gdLst/>
              <a:ahLst/>
              <a:cxnLst/>
              <a:rect l="l" t="t" r="r" b="b"/>
              <a:pathLst>
                <a:path w="2600808" h="503690">
                  <a:moveTo>
                    <a:pt x="0" y="0"/>
                  </a:moveTo>
                  <a:lnTo>
                    <a:pt x="2600808" y="0"/>
                  </a:lnTo>
                  <a:lnTo>
                    <a:pt x="2600808" y="503690"/>
                  </a:lnTo>
                  <a:lnTo>
                    <a:pt x="0" y="5036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TW" alt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2600809" cy="48464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925"/>
                </a:lnSpc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346555" y="3006236"/>
            <a:ext cx="7311048" cy="1415905"/>
            <a:chOff x="0" y="0"/>
            <a:chExt cx="2600809" cy="5036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00808" cy="503690"/>
            </a:xfrm>
            <a:custGeom>
              <a:avLst/>
              <a:gdLst/>
              <a:ahLst/>
              <a:cxnLst/>
              <a:rect l="l" t="t" r="r" b="b"/>
              <a:pathLst>
                <a:path w="2600808" h="503690">
                  <a:moveTo>
                    <a:pt x="0" y="0"/>
                  </a:moveTo>
                  <a:lnTo>
                    <a:pt x="2600808" y="0"/>
                  </a:lnTo>
                  <a:lnTo>
                    <a:pt x="2600808" y="503690"/>
                  </a:lnTo>
                  <a:lnTo>
                    <a:pt x="0" y="5036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TW" altLang="en-US" sz="120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2600809" cy="48464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925"/>
                </a:lnSpc>
              </a:pPr>
              <a:endParaRPr sz="120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25428" y="4895516"/>
            <a:ext cx="7311048" cy="1276685"/>
            <a:chOff x="0" y="0"/>
            <a:chExt cx="2600809" cy="45416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600808" cy="454164"/>
            </a:xfrm>
            <a:custGeom>
              <a:avLst/>
              <a:gdLst/>
              <a:ahLst/>
              <a:cxnLst/>
              <a:rect l="l" t="t" r="r" b="b"/>
              <a:pathLst>
                <a:path w="2600808" h="454164">
                  <a:moveTo>
                    <a:pt x="0" y="0"/>
                  </a:moveTo>
                  <a:lnTo>
                    <a:pt x="2600808" y="0"/>
                  </a:lnTo>
                  <a:lnTo>
                    <a:pt x="2600808" y="454164"/>
                  </a:lnTo>
                  <a:lnTo>
                    <a:pt x="0" y="4541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TW" altLang="en-US" sz="120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9050"/>
              <a:ext cx="2600809" cy="43511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925"/>
                </a:lnSpc>
              </a:pPr>
              <a:endParaRPr sz="1200"/>
            </a:p>
          </p:txBody>
        </p:sp>
      </p:grpSp>
      <p:sp>
        <p:nvSpPr>
          <p:cNvPr id="11" name="Freeform 11"/>
          <p:cNvSpPr/>
          <p:nvPr/>
        </p:nvSpPr>
        <p:spPr>
          <a:xfrm>
            <a:off x="3157188" y="1493304"/>
            <a:ext cx="4344149" cy="1114227"/>
          </a:xfrm>
          <a:custGeom>
            <a:avLst/>
            <a:gdLst/>
            <a:ahLst/>
            <a:cxnLst/>
            <a:rect l="l" t="t" r="r" b="b"/>
            <a:pathLst>
              <a:path w="6516223" h="1671340">
                <a:moveTo>
                  <a:pt x="0" y="0"/>
                </a:moveTo>
                <a:lnTo>
                  <a:pt x="6516223" y="0"/>
                </a:lnTo>
                <a:lnTo>
                  <a:pt x="6516223" y="1671340"/>
                </a:lnTo>
                <a:lnTo>
                  <a:pt x="0" y="16713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7925"/>
            </a:stretch>
          </a:blipFill>
        </p:spPr>
        <p:txBody>
          <a:bodyPr/>
          <a:lstStyle/>
          <a:p>
            <a:endParaRPr lang="zh-TW" altLang="en-US" sz="1200"/>
          </a:p>
        </p:txBody>
      </p:sp>
      <p:sp>
        <p:nvSpPr>
          <p:cNvPr id="12" name="Freeform 12"/>
          <p:cNvSpPr/>
          <p:nvPr/>
        </p:nvSpPr>
        <p:spPr>
          <a:xfrm>
            <a:off x="3258172" y="4900346"/>
            <a:ext cx="3043590" cy="1271854"/>
          </a:xfrm>
          <a:custGeom>
            <a:avLst/>
            <a:gdLst/>
            <a:ahLst/>
            <a:cxnLst/>
            <a:rect l="l" t="t" r="r" b="b"/>
            <a:pathLst>
              <a:path w="4565385" h="1907781">
                <a:moveTo>
                  <a:pt x="0" y="0"/>
                </a:moveTo>
                <a:lnTo>
                  <a:pt x="4565385" y="0"/>
                </a:lnTo>
                <a:lnTo>
                  <a:pt x="4565385" y="1907781"/>
                </a:lnTo>
                <a:lnTo>
                  <a:pt x="0" y="19077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 sz="1200"/>
          </a:p>
        </p:txBody>
      </p:sp>
      <p:sp>
        <p:nvSpPr>
          <p:cNvPr id="13" name="Freeform 13"/>
          <p:cNvSpPr/>
          <p:nvPr/>
        </p:nvSpPr>
        <p:spPr>
          <a:xfrm>
            <a:off x="6638105" y="3050956"/>
            <a:ext cx="2727948" cy="1326465"/>
          </a:xfrm>
          <a:custGeom>
            <a:avLst/>
            <a:gdLst/>
            <a:ahLst/>
            <a:cxnLst/>
            <a:rect l="l" t="t" r="r" b="b"/>
            <a:pathLst>
              <a:path w="4091922" h="1989697">
                <a:moveTo>
                  <a:pt x="0" y="0"/>
                </a:moveTo>
                <a:lnTo>
                  <a:pt x="4091922" y="0"/>
                </a:lnTo>
                <a:lnTo>
                  <a:pt x="4091922" y="1989697"/>
                </a:lnTo>
                <a:lnTo>
                  <a:pt x="0" y="19896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 sz="1200"/>
          </a:p>
        </p:txBody>
      </p:sp>
      <p:sp>
        <p:nvSpPr>
          <p:cNvPr id="14" name="Freeform 14"/>
          <p:cNvSpPr/>
          <p:nvPr/>
        </p:nvSpPr>
        <p:spPr>
          <a:xfrm>
            <a:off x="8772237" y="4900346"/>
            <a:ext cx="3253257" cy="1753785"/>
          </a:xfrm>
          <a:custGeom>
            <a:avLst/>
            <a:gdLst/>
            <a:ahLst/>
            <a:cxnLst/>
            <a:rect l="l" t="t" r="r" b="b"/>
            <a:pathLst>
              <a:path w="4879886" h="2630677">
                <a:moveTo>
                  <a:pt x="0" y="0"/>
                </a:moveTo>
                <a:lnTo>
                  <a:pt x="4879886" y="0"/>
                </a:lnTo>
                <a:lnTo>
                  <a:pt x="4879886" y="2630677"/>
                </a:lnTo>
                <a:lnTo>
                  <a:pt x="0" y="26306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sz="1200"/>
          </a:p>
        </p:txBody>
      </p:sp>
      <p:sp>
        <p:nvSpPr>
          <p:cNvPr id="15" name="TextBox 15"/>
          <p:cNvSpPr txBox="1"/>
          <p:nvPr/>
        </p:nvSpPr>
        <p:spPr>
          <a:xfrm>
            <a:off x="440914" y="179614"/>
            <a:ext cx="3511297" cy="730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57"/>
              </a:lnSpc>
            </a:pPr>
            <a:r>
              <a:rPr lang="en-US" sz="5439" b="1" spc="-228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資料庫建立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40914" y="3256971"/>
            <a:ext cx="4253934" cy="754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00"/>
              </a:lnSpc>
            </a:pPr>
            <a:r>
              <a:rPr lang="en-US" sz="2000" b="1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根據表單回應輸出的excel檔案</a:t>
            </a:r>
          </a:p>
          <a:p>
            <a:pPr algn="just">
              <a:lnSpc>
                <a:spcPts val="3100"/>
              </a:lnSpc>
            </a:pPr>
            <a:r>
              <a:rPr lang="en-US" sz="2000" b="1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利用python的pandas來整理資料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24443" y="1762729"/>
            <a:ext cx="2032744" cy="356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5"/>
              </a:lnSpc>
            </a:pPr>
            <a:r>
              <a:rPr lang="en-US" sz="1991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1. Google Sheet: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880952" y="3416654"/>
            <a:ext cx="1106455" cy="356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5"/>
              </a:lnSpc>
            </a:pPr>
            <a:r>
              <a:rPr lang="en-US" sz="1991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2. Excel: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25428" y="5277704"/>
            <a:ext cx="1342453" cy="356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5"/>
              </a:lnSpc>
            </a:pPr>
            <a:r>
              <a:rPr lang="en-US" sz="1991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3. pandas: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665358" y="4487579"/>
            <a:ext cx="2428977" cy="356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00"/>
              </a:lnSpc>
            </a:pPr>
            <a:r>
              <a:rPr lang="en-US" sz="2000" b="1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最後給模型訓練資料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5FA1FC-A659-860D-9E93-24FDE2F62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161B349-6504-F3DB-D0EC-7F15B3FFA34F}"/>
              </a:ext>
            </a:extLst>
          </p:cNvPr>
          <p:cNvSpPr txBox="1"/>
          <p:nvPr/>
        </p:nvSpPr>
        <p:spPr>
          <a:xfrm>
            <a:off x="1185334" y="1072445"/>
            <a:ext cx="10230686" cy="3864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ts val="6000"/>
              </a:lnSpc>
              <a:buFont typeface="+mj-lt"/>
              <a:buAutoNum type="arabicPeriod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研究目的</a:t>
            </a:r>
          </a:p>
          <a:p>
            <a:pPr marL="742950" indent="-742950">
              <a:lnSpc>
                <a:spcPts val="6000"/>
              </a:lnSpc>
              <a:buFont typeface="+mj-lt"/>
              <a:buAutoNum type="arabicPeriod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問卷製作</a:t>
            </a:r>
          </a:p>
          <a:p>
            <a:pPr marL="742950" indent="-742950">
              <a:lnSpc>
                <a:spcPts val="6000"/>
              </a:lnSpc>
              <a:buFont typeface="+mj-lt"/>
              <a:buAutoNum type="arabicPeriod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資料庫建立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ts val="6000"/>
              </a:lnSpc>
              <a:buFont typeface="+mj-lt"/>
              <a:buAutoNum type="arabicPeriod"/>
            </a:pP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探索式資料分析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Exploratory Data Analysis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pPr marL="742950" indent="-742950">
              <a:lnSpc>
                <a:spcPts val="6000"/>
              </a:lnSpc>
              <a:buFont typeface="+mj-lt"/>
              <a:buAutoNum type="arabicPeriod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模型導入完成之工作目標</a:t>
            </a:r>
          </a:p>
        </p:txBody>
      </p:sp>
    </p:spTree>
    <p:extLst>
      <p:ext uri="{BB962C8B-B14F-4D97-AF65-F5344CB8AC3E}">
        <p14:creationId xmlns:p14="http://schemas.microsoft.com/office/powerpoint/2010/main" val="1269972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535</Words>
  <Application>Microsoft Office PowerPoint</Application>
  <PresentationFormat>寬螢幕</PresentationFormat>
  <Paragraphs>175</Paragraphs>
  <Slides>19</Slides>
  <Notes>0</Notes>
  <HiddenSlides>2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微軟正黑體</vt:lpstr>
      <vt:lpstr>Arial</vt:lpstr>
      <vt:lpstr>Arial Bold</vt:lpstr>
      <vt:lpstr>Calibri</vt:lpstr>
      <vt:lpstr>Calibri Light</vt:lpstr>
      <vt:lpstr>Ink Free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Yi.Hsuan Kao</dc:creator>
  <cp:lastModifiedBy>陳泓任 (110303047)</cp:lastModifiedBy>
  <cp:revision>12</cp:revision>
  <dcterms:created xsi:type="dcterms:W3CDTF">2020-10-30T01:18:55Z</dcterms:created>
  <dcterms:modified xsi:type="dcterms:W3CDTF">2024-11-25T09:57:04Z</dcterms:modified>
</cp:coreProperties>
</file>