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57"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4C4D279-B349-496C-929E-49B872700E5A}"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9050155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4D279-B349-496C-929E-49B872700E5A}"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340059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4D279-B349-496C-929E-49B872700E5A}"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313806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4D279-B349-496C-929E-49B872700E5A}"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124224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4C4D279-B349-496C-929E-49B872700E5A}"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31289747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4C4D279-B349-496C-929E-49B872700E5A}" type="datetimeFigureOut">
              <a:rPr lang="en-IN" smtClean="0"/>
              <a:t>30-05-2021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89920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4C4D279-B349-496C-929E-49B872700E5A}"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82825-D4DB-4CD9-9A89-6FF5A2079C4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100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4D279-B349-496C-929E-49B872700E5A}"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93958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4D279-B349-496C-929E-49B872700E5A}"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2412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4C4D279-B349-496C-929E-49B872700E5A}" type="datetimeFigureOut">
              <a:rPr lang="en-IN" smtClean="0"/>
              <a:t>30-05-2021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2447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C4D279-B349-496C-929E-49B872700E5A}" type="datetimeFigureOut">
              <a:rPr lang="en-IN" smtClean="0"/>
              <a:t>30-05-2021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F9482825-D4DB-4CD9-9A89-6FF5A2079C4F}" type="slidenum">
              <a:rPr lang="en-IN" smtClean="0"/>
              <a:t>‹#›</a:t>
            </a:fld>
            <a:endParaRPr lang="en-IN"/>
          </a:p>
        </p:txBody>
      </p:sp>
    </p:spTree>
    <p:extLst>
      <p:ext uri="{BB962C8B-B14F-4D97-AF65-F5344CB8AC3E}">
        <p14:creationId xmlns:p14="http://schemas.microsoft.com/office/powerpoint/2010/main" val="259514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4C4D279-B349-496C-929E-49B872700E5A}" type="datetimeFigureOut">
              <a:rPr lang="en-IN" smtClean="0"/>
              <a:t>30-05-2021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482825-D4DB-4CD9-9A89-6FF5A2079C4F}" type="slidenum">
              <a:rPr lang="en-IN" smtClean="0"/>
              <a:t>‹#›</a:t>
            </a:fld>
            <a:endParaRPr lang="en-IN"/>
          </a:p>
        </p:txBody>
      </p:sp>
    </p:spTree>
    <p:extLst>
      <p:ext uri="{BB962C8B-B14F-4D97-AF65-F5344CB8AC3E}">
        <p14:creationId xmlns:p14="http://schemas.microsoft.com/office/powerpoint/2010/main" val="20015983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bhishek-kumar-prasad-aa065310a/" TargetMode="External"/><Relationship Id="rId2" Type="http://schemas.openxmlformats.org/officeDocument/2006/relationships/hyperlink" Target="mailto:justabhishek1999@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73AF98-A169-4F35-9EFC-094694A8A5F6}"/>
              </a:ext>
            </a:extLst>
          </p:cNvPr>
          <p:cNvSpPr txBox="1"/>
          <p:nvPr/>
        </p:nvSpPr>
        <p:spPr>
          <a:xfrm>
            <a:off x="4437777" y="444617"/>
            <a:ext cx="3473042" cy="1200329"/>
          </a:xfrm>
          <a:prstGeom prst="rect">
            <a:avLst/>
          </a:prstGeom>
          <a:noFill/>
        </p:spPr>
        <p:txBody>
          <a:bodyPr wrap="square" rtlCol="0">
            <a:spAutoFit/>
          </a:bodyPr>
          <a:lstStyle/>
          <a:p>
            <a:pPr algn="ctr"/>
            <a:r>
              <a:rPr lang="en-IN" sz="3600" b="0" i="0" dirty="0">
                <a:solidFill>
                  <a:srgbClr val="222222"/>
                </a:solidFill>
                <a:effectLst/>
                <a:latin typeface="Times New Roman" panose="02020603050405020304" pitchFamily="18" charset="0"/>
                <a:cs typeface="Times New Roman" panose="02020603050405020304" pitchFamily="18" charset="0"/>
              </a:rPr>
              <a:t>JOB-A-THON May 2021</a:t>
            </a:r>
          </a:p>
        </p:txBody>
      </p:sp>
      <p:sp>
        <p:nvSpPr>
          <p:cNvPr id="5" name="TextBox 4">
            <a:extLst>
              <a:ext uri="{FF2B5EF4-FFF2-40B4-BE49-F238E27FC236}">
                <a16:creationId xmlns:a16="http://schemas.microsoft.com/office/drawing/2014/main" id="{9B74C8E4-E865-4E63-B4C6-EF54FDFEF68E}"/>
              </a:ext>
            </a:extLst>
          </p:cNvPr>
          <p:cNvSpPr txBox="1"/>
          <p:nvPr/>
        </p:nvSpPr>
        <p:spPr>
          <a:xfrm>
            <a:off x="914400" y="3191255"/>
            <a:ext cx="9202723"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Name:- Abhishek Kumar Prasad</a:t>
            </a:r>
          </a:p>
          <a:p>
            <a:r>
              <a:rPr lang="en-IN" dirty="0">
                <a:latin typeface="Times New Roman" panose="02020603050405020304" pitchFamily="18" charset="0"/>
                <a:cs typeface="Times New Roman" panose="02020603050405020304" pitchFamily="18" charset="0"/>
              </a:rPr>
              <a:t>Final-Year Grad Student.</a:t>
            </a:r>
          </a:p>
          <a:p>
            <a:r>
              <a:rPr lang="en-IN" dirty="0">
                <a:latin typeface="Times New Roman" panose="02020603050405020304" pitchFamily="18" charset="0"/>
                <a:cs typeface="Times New Roman" panose="02020603050405020304" pitchFamily="18" charset="0"/>
              </a:rPr>
              <a:t>College: </a:t>
            </a:r>
            <a:r>
              <a:rPr lang="en-IN" dirty="0" err="1">
                <a:latin typeface="Times New Roman" panose="02020603050405020304" pitchFamily="18" charset="0"/>
                <a:cs typeface="Times New Roman" panose="02020603050405020304" pitchFamily="18" charset="0"/>
              </a:rPr>
              <a:t>Ramrao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Adik</a:t>
            </a:r>
            <a:r>
              <a:rPr lang="en-IN" dirty="0">
                <a:latin typeface="Times New Roman" panose="02020603050405020304" pitchFamily="18" charset="0"/>
                <a:cs typeface="Times New Roman" panose="02020603050405020304" pitchFamily="18" charset="0"/>
              </a:rPr>
              <a:t> Institute of Technology, Navi-Mumbai.</a:t>
            </a:r>
          </a:p>
          <a:p>
            <a:r>
              <a:rPr lang="en-IN" dirty="0">
                <a:latin typeface="Times New Roman" panose="02020603050405020304" pitchFamily="18" charset="0"/>
                <a:cs typeface="Times New Roman" panose="02020603050405020304" pitchFamily="18" charset="0"/>
              </a:rPr>
              <a:t>Contact no:  +91 8286250976</a:t>
            </a:r>
          </a:p>
          <a:p>
            <a:r>
              <a:rPr lang="en-IN" dirty="0">
                <a:latin typeface="Times New Roman" panose="02020603050405020304" pitchFamily="18" charset="0"/>
                <a:cs typeface="Times New Roman" panose="02020603050405020304" pitchFamily="18" charset="0"/>
              </a:rPr>
              <a:t>Gmail:- </a:t>
            </a:r>
            <a:r>
              <a:rPr lang="en-IN" dirty="0">
                <a:latin typeface="Times New Roman" panose="02020603050405020304" pitchFamily="18" charset="0"/>
                <a:cs typeface="Times New Roman" panose="02020603050405020304" pitchFamily="18" charset="0"/>
                <a:hlinkClick r:id="rId2"/>
              </a:rPr>
              <a:t>justabhishek1999@gmail.com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LinkedIn:- </a:t>
            </a:r>
            <a:r>
              <a:rPr lang="en-IN" dirty="0">
                <a:latin typeface="Times New Roman" panose="02020603050405020304" pitchFamily="18" charset="0"/>
                <a:cs typeface="Times New Roman" panose="02020603050405020304" pitchFamily="18" charset="0"/>
                <a:hlinkClick r:id="rId3"/>
              </a:rPr>
              <a:t>https://www.linkedin.com/in/abhishek-kumar-prasad-aa065310a/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F4A851-599E-4475-923B-FE436D72203C}"/>
              </a:ext>
            </a:extLst>
          </p:cNvPr>
          <p:cNvSpPr txBox="1"/>
          <p:nvPr/>
        </p:nvSpPr>
        <p:spPr>
          <a:xfrm>
            <a:off x="6576969" y="1864102"/>
            <a:ext cx="4559734" cy="369332"/>
          </a:xfrm>
          <a:prstGeom prst="rect">
            <a:avLst/>
          </a:prstGeom>
          <a:noFill/>
        </p:spPr>
        <p:txBody>
          <a:bodyPr wrap="square" rtlCol="0">
            <a:spAutoFit/>
          </a:bodyPr>
          <a:lstStyle/>
          <a:p>
            <a:r>
              <a:rPr lang="en-US" b="0" i="0" dirty="0">
                <a:solidFill>
                  <a:srgbClr val="4A4A4A"/>
                </a:solidFill>
                <a:effectLst/>
                <a:latin typeface="Times New Roman" panose="02020603050405020304" pitchFamily="18" charset="0"/>
                <a:cs typeface="Times New Roman" panose="02020603050405020304" pitchFamily="18" charset="0"/>
              </a:rPr>
              <a:t>-The most exciting data science hiring event</a:t>
            </a:r>
            <a:r>
              <a:rPr lang="en-IN" b="0" i="0" dirty="0">
                <a:solidFill>
                  <a:srgbClr val="4A4A4A"/>
                </a:solidFill>
                <a:effectLst/>
                <a:latin typeface="roboto" panose="02000000000000000000" pitchFamily="2" charset="0"/>
              </a:rPr>
              <a:t>.</a:t>
            </a:r>
            <a:endParaRPr lang="en-US" b="0" i="0" dirty="0">
              <a:solidFill>
                <a:srgbClr val="4A4A4A"/>
              </a:solidFill>
              <a:effectLst/>
              <a:latin typeface="roboto" panose="02000000000000000000" pitchFamily="2" charset="0"/>
            </a:endParaRPr>
          </a:p>
        </p:txBody>
      </p:sp>
    </p:spTree>
    <p:extLst>
      <p:ext uri="{BB962C8B-B14F-4D97-AF65-F5344CB8AC3E}">
        <p14:creationId xmlns:p14="http://schemas.microsoft.com/office/powerpoint/2010/main" val="215456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52A8D-B564-43F9-A980-769D3DACF639}"/>
              </a:ext>
            </a:extLst>
          </p:cNvPr>
          <p:cNvSpPr txBox="1"/>
          <p:nvPr/>
        </p:nvSpPr>
        <p:spPr>
          <a:xfrm>
            <a:off x="1635853" y="461394"/>
            <a:ext cx="8581938"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Hyper Parameter Tuning.</a:t>
            </a:r>
          </a:p>
        </p:txBody>
      </p:sp>
      <p:sp>
        <p:nvSpPr>
          <p:cNvPr id="4" name="TextBox 3">
            <a:extLst>
              <a:ext uri="{FF2B5EF4-FFF2-40B4-BE49-F238E27FC236}">
                <a16:creationId xmlns:a16="http://schemas.microsoft.com/office/drawing/2014/main" id="{9E286F49-2A81-4206-A6D3-7AFD900B3941}"/>
              </a:ext>
            </a:extLst>
          </p:cNvPr>
          <p:cNvSpPr txBox="1"/>
          <p:nvPr/>
        </p:nvSpPr>
        <p:spPr>
          <a:xfrm>
            <a:off x="2081867" y="1453011"/>
            <a:ext cx="8028265"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GridSearchCV</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RandomizedSearchCV</a:t>
            </a:r>
            <a:r>
              <a:rPr lang="en-IN" sz="2000" dirty="0">
                <a:latin typeface="Times New Roman" panose="02020603050405020304" pitchFamily="18" charset="0"/>
                <a:cs typeface="Times New Roman" panose="02020603050405020304" pitchFamily="18" charset="0"/>
              </a:rPr>
              <a:t> is used to Hyper </a:t>
            </a:r>
            <a:r>
              <a:rPr lang="en-IN" sz="2000" dirty="0" err="1">
                <a:latin typeface="Times New Roman" panose="02020603050405020304" pitchFamily="18" charset="0"/>
                <a:cs typeface="Times New Roman" panose="02020603050405020304" pitchFamily="18" charset="0"/>
              </a:rPr>
              <a:t>Paramater</a:t>
            </a:r>
            <a:r>
              <a:rPr lang="en-IN" sz="2000" dirty="0">
                <a:latin typeface="Times New Roman" panose="02020603050405020304" pitchFamily="18" charset="0"/>
                <a:cs typeface="Times New Roman" panose="02020603050405020304" pitchFamily="18" charset="0"/>
              </a:rPr>
              <a:t> tuning.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are the open source libraries which helps to get the best parameter possible for our model.</a:t>
            </a:r>
          </a:p>
        </p:txBody>
      </p:sp>
      <p:pic>
        <p:nvPicPr>
          <p:cNvPr id="6" name="Picture 5">
            <a:extLst>
              <a:ext uri="{FF2B5EF4-FFF2-40B4-BE49-F238E27FC236}">
                <a16:creationId xmlns:a16="http://schemas.microsoft.com/office/drawing/2014/main" id="{0D9BAAA1-1DD2-425E-8482-99ED527A9EB9}"/>
              </a:ext>
            </a:extLst>
          </p:cNvPr>
          <p:cNvPicPr>
            <a:picLocks noChangeAspect="1"/>
          </p:cNvPicPr>
          <p:nvPr/>
        </p:nvPicPr>
        <p:blipFill rotWithShape="1">
          <a:blip r:embed="rId2">
            <a:extLst>
              <a:ext uri="{28A0092B-C50C-407E-A947-70E740481C1C}">
                <a14:useLocalDpi xmlns:a14="http://schemas.microsoft.com/office/drawing/2010/main" val="0"/>
              </a:ext>
            </a:extLst>
          </a:blip>
          <a:srcRect b="57105"/>
          <a:stretch/>
        </p:blipFill>
        <p:spPr>
          <a:xfrm>
            <a:off x="928806" y="3429000"/>
            <a:ext cx="10334385" cy="2492171"/>
          </a:xfrm>
          <a:prstGeom prst="rect">
            <a:avLst/>
          </a:prstGeom>
        </p:spPr>
      </p:pic>
    </p:spTree>
    <p:extLst>
      <p:ext uri="{BB962C8B-B14F-4D97-AF65-F5344CB8AC3E}">
        <p14:creationId xmlns:p14="http://schemas.microsoft.com/office/powerpoint/2010/main" val="334295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E94F9-BF8A-4B69-8B8B-3B993BE8710F}"/>
              </a:ext>
            </a:extLst>
          </p:cNvPr>
          <p:cNvSpPr txBox="1"/>
          <p:nvPr/>
        </p:nvSpPr>
        <p:spPr>
          <a:xfrm>
            <a:off x="3657601" y="411061"/>
            <a:ext cx="4429387"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Stacking based Ensemble Model</a:t>
            </a:r>
            <a:r>
              <a:rPr lang="en-IN" dirty="0"/>
              <a:t>.</a:t>
            </a:r>
          </a:p>
        </p:txBody>
      </p:sp>
      <p:sp>
        <p:nvSpPr>
          <p:cNvPr id="3" name="TextBox 2">
            <a:extLst>
              <a:ext uri="{FF2B5EF4-FFF2-40B4-BE49-F238E27FC236}">
                <a16:creationId xmlns:a16="http://schemas.microsoft.com/office/drawing/2014/main" id="{8A9F7444-8C6B-4E59-8C94-6D5DEFA847B6}"/>
              </a:ext>
            </a:extLst>
          </p:cNvPr>
          <p:cNvSpPr txBox="1"/>
          <p:nvPr/>
        </p:nvSpPr>
        <p:spPr>
          <a:xfrm>
            <a:off x="763398" y="1258349"/>
            <a:ext cx="10385571" cy="2031325"/>
          </a:xfrm>
          <a:prstGeom prst="rect">
            <a:avLst/>
          </a:prstGeom>
          <a:noFill/>
        </p:spPr>
        <p:txBody>
          <a:bodyPr wrap="square" rtlCol="0">
            <a:spAutoFit/>
          </a:bodyPr>
          <a:lstStyle/>
          <a:p>
            <a:r>
              <a:rPr lang="en-IN" dirty="0"/>
              <a:t>Here, only the best classifiers are used for Ensemble Model which are:</a:t>
            </a:r>
          </a:p>
          <a:p>
            <a:endParaRPr lang="en-IN" dirty="0"/>
          </a:p>
          <a:p>
            <a:pPr marL="285750" indent="-285750">
              <a:buFont typeface="Arial" panose="020B0604020202020204" pitchFamily="34" charset="0"/>
              <a:buChar char="•"/>
            </a:pPr>
            <a:r>
              <a:rPr lang="en-IN" b="0" i="0" dirty="0" err="1">
                <a:solidFill>
                  <a:srgbClr val="000000"/>
                </a:solidFill>
                <a:effectLst/>
                <a:latin typeface="Helvetica Neue"/>
              </a:rPr>
              <a:t>CatBoost</a:t>
            </a:r>
            <a:r>
              <a:rPr lang="en-IN" b="0" i="0" dirty="0">
                <a:solidFill>
                  <a:srgbClr val="000000"/>
                </a:solidFill>
                <a:effectLst/>
                <a:latin typeface="Helvetica Neue"/>
              </a:rPr>
              <a:t> Classifier and LGBM Classifier. The base classifier used here is </a:t>
            </a:r>
            <a:r>
              <a:rPr lang="en-IN" b="0" i="0" dirty="0" err="1">
                <a:solidFill>
                  <a:srgbClr val="000000"/>
                </a:solidFill>
                <a:effectLst/>
                <a:latin typeface="Helvetica Neue"/>
              </a:rPr>
              <a:t>LogisticRegression</a:t>
            </a:r>
            <a:r>
              <a:rPr lang="en-IN" dirty="0">
                <a:solidFill>
                  <a:srgbClr val="000000"/>
                </a:solidFill>
                <a:latin typeface="Helvetica Neue"/>
              </a:rPr>
              <a:t>.</a:t>
            </a:r>
          </a:p>
          <a:p>
            <a:pPr marL="285750" indent="-285750">
              <a:buFont typeface="Arial" panose="020B0604020202020204" pitchFamily="34" charset="0"/>
              <a:buChar char="•"/>
            </a:pPr>
            <a:endParaRPr lang="en-IN" dirty="0">
              <a:solidFill>
                <a:srgbClr val="000000"/>
              </a:solidFill>
              <a:latin typeface="Helvetica Neue"/>
            </a:endParaRPr>
          </a:p>
          <a:p>
            <a:pPr marL="285750" indent="-285750">
              <a:buFont typeface="Arial" panose="020B0604020202020204" pitchFamily="34" charset="0"/>
              <a:buChar char="•"/>
            </a:pPr>
            <a:r>
              <a:rPr lang="en-IN" dirty="0">
                <a:solidFill>
                  <a:srgbClr val="000000"/>
                </a:solidFill>
                <a:latin typeface="Helvetica Neue"/>
              </a:rPr>
              <a:t>Below figure represents the comparison between High Scoring Algorithm and Ensemble Model.</a:t>
            </a:r>
          </a:p>
          <a:p>
            <a:pPr marL="285750" indent="-285750">
              <a:buFont typeface="Arial" panose="020B0604020202020204" pitchFamily="34" charset="0"/>
              <a:buChar char="•"/>
            </a:pPr>
            <a:endParaRPr lang="en-IN" dirty="0">
              <a:solidFill>
                <a:srgbClr val="000000"/>
              </a:solidFill>
              <a:latin typeface="Helvetica Neue"/>
            </a:endParaRPr>
          </a:p>
          <a:p>
            <a:pPr marL="285750" indent="-285750">
              <a:buFont typeface="Arial" panose="020B0604020202020204" pitchFamily="34" charset="0"/>
              <a:buChar char="•"/>
            </a:pPr>
            <a:r>
              <a:rPr lang="en-IN" dirty="0">
                <a:solidFill>
                  <a:srgbClr val="000000"/>
                </a:solidFill>
                <a:latin typeface="Helvetica Neue"/>
              </a:rPr>
              <a:t>It can be stated that Ensemble Model is giving a little better Results.</a:t>
            </a:r>
            <a:endParaRPr lang="en-IN" dirty="0"/>
          </a:p>
        </p:txBody>
      </p:sp>
      <p:pic>
        <p:nvPicPr>
          <p:cNvPr id="5" name="Picture 4">
            <a:extLst>
              <a:ext uri="{FF2B5EF4-FFF2-40B4-BE49-F238E27FC236}">
                <a16:creationId xmlns:a16="http://schemas.microsoft.com/office/drawing/2014/main" id="{E2D30DBC-DA26-44EB-BD2D-BB2776B4ABA5}"/>
              </a:ext>
            </a:extLst>
          </p:cNvPr>
          <p:cNvPicPr>
            <a:picLocks noChangeAspect="1"/>
          </p:cNvPicPr>
          <p:nvPr/>
        </p:nvPicPr>
        <p:blipFill rotWithShape="1">
          <a:blip r:embed="rId2">
            <a:extLst>
              <a:ext uri="{28A0092B-C50C-407E-A947-70E740481C1C}">
                <a14:useLocalDpi xmlns:a14="http://schemas.microsoft.com/office/drawing/2010/main" val="0"/>
              </a:ext>
            </a:extLst>
          </a:blip>
          <a:srcRect l="2325" t="15469" r="3450" b="33310"/>
          <a:stretch/>
        </p:blipFill>
        <p:spPr>
          <a:xfrm>
            <a:off x="964735" y="3494633"/>
            <a:ext cx="9362113" cy="2864222"/>
          </a:xfrm>
          <a:prstGeom prst="rect">
            <a:avLst/>
          </a:prstGeom>
        </p:spPr>
      </p:pic>
    </p:spTree>
    <p:extLst>
      <p:ext uri="{BB962C8B-B14F-4D97-AF65-F5344CB8AC3E}">
        <p14:creationId xmlns:p14="http://schemas.microsoft.com/office/powerpoint/2010/main" val="118438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575A68-1F48-4A4F-89D3-FBF945FBAC0F}"/>
              </a:ext>
            </a:extLst>
          </p:cNvPr>
          <p:cNvSpPr txBox="1"/>
          <p:nvPr/>
        </p:nvSpPr>
        <p:spPr>
          <a:xfrm>
            <a:off x="1711354" y="973123"/>
            <a:ext cx="9311779" cy="378565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Conclusion: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Approaches used in this problem statement are:</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Comparing different classifier Algorithms.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Choosing the best Algorithm.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Hyper-tuning it using </a:t>
            </a:r>
            <a:r>
              <a:rPr lang="en-IN" sz="2000" dirty="0" err="1">
                <a:latin typeface="Times New Roman" panose="02020603050405020304" pitchFamily="18" charset="0"/>
                <a:cs typeface="Times New Roman" panose="02020603050405020304" pitchFamily="18" charset="0"/>
              </a:rPr>
              <a:t>GridSearchCV</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RandomSearchCV</a:t>
            </a:r>
            <a:r>
              <a:rPr lang="en-IN"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using Stacking based Ensemble Model.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Code is being attached with this ppt.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Future-Work:</a:t>
            </a:r>
          </a:p>
          <a:p>
            <a:r>
              <a:rPr lang="en-IN" sz="2000" dirty="0">
                <a:latin typeface="Times New Roman" panose="02020603050405020304" pitchFamily="18" charset="0"/>
                <a:cs typeface="Times New Roman" panose="02020603050405020304" pitchFamily="18" charset="0"/>
              </a:rPr>
              <a:t>Applying Deep Learning Model.</a:t>
            </a:r>
          </a:p>
        </p:txBody>
      </p:sp>
      <p:sp>
        <p:nvSpPr>
          <p:cNvPr id="3" name="TextBox 2">
            <a:extLst>
              <a:ext uri="{FF2B5EF4-FFF2-40B4-BE49-F238E27FC236}">
                <a16:creationId xmlns:a16="http://schemas.microsoft.com/office/drawing/2014/main" id="{BC788DC9-717E-486B-82A7-3B726B1D20FC}"/>
              </a:ext>
            </a:extLst>
          </p:cNvPr>
          <p:cNvSpPr txBox="1"/>
          <p:nvPr/>
        </p:nvSpPr>
        <p:spPr>
          <a:xfrm>
            <a:off x="4639111" y="4672668"/>
            <a:ext cx="2172749"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Thank-You</a:t>
            </a:r>
          </a:p>
        </p:txBody>
      </p:sp>
      <p:sp>
        <p:nvSpPr>
          <p:cNvPr id="4" name="TextBox 3">
            <a:extLst>
              <a:ext uri="{FF2B5EF4-FFF2-40B4-BE49-F238E27FC236}">
                <a16:creationId xmlns:a16="http://schemas.microsoft.com/office/drawing/2014/main" id="{75B6E584-BA30-4301-9AF2-F92D85EAA659}"/>
              </a:ext>
            </a:extLst>
          </p:cNvPr>
          <p:cNvSpPr txBox="1"/>
          <p:nvPr/>
        </p:nvSpPr>
        <p:spPr>
          <a:xfrm>
            <a:off x="8498048" y="5561711"/>
            <a:ext cx="3254929"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Sincerely,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ABHISHEK KUMAR PRASAD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24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82C74-6502-4DD8-82FD-6BF940004158}"/>
              </a:ext>
            </a:extLst>
          </p:cNvPr>
          <p:cNvSpPr txBox="1"/>
          <p:nvPr/>
        </p:nvSpPr>
        <p:spPr>
          <a:xfrm>
            <a:off x="4437776" y="578840"/>
            <a:ext cx="3053593"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OUTLINE</a:t>
            </a:r>
            <a:r>
              <a:rPr lang="en-IN" dirty="0"/>
              <a:t>.</a:t>
            </a:r>
          </a:p>
        </p:txBody>
      </p:sp>
      <p:sp>
        <p:nvSpPr>
          <p:cNvPr id="3" name="TextBox 2">
            <a:extLst>
              <a:ext uri="{FF2B5EF4-FFF2-40B4-BE49-F238E27FC236}">
                <a16:creationId xmlns:a16="http://schemas.microsoft.com/office/drawing/2014/main" id="{25A75600-B7EA-4B79-AEC1-EC3076D37379}"/>
              </a:ext>
            </a:extLst>
          </p:cNvPr>
          <p:cNvSpPr txBox="1"/>
          <p:nvPr/>
        </p:nvSpPr>
        <p:spPr>
          <a:xfrm>
            <a:off x="503339" y="2592198"/>
            <a:ext cx="11090246" cy="2862322"/>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Data-Cleaning.</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Feature Engineering.</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Model.</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2397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A4913-52E6-4036-8314-ADA686BB16F4}"/>
              </a:ext>
            </a:extLst>
          </p:cNvPr>
          <p:cNvSpPr txBox="1"/>
          <p:nvPr/>
        </p:nvSpPr>
        <p:spPr>
          <a:xfrm>
            <a:off x="3556930" y="285226"/>
            <a:ext cx="4882393"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269C381-5800-42F9-8F1C-63BC7F449710}"/>
              </a:ext>
            </a:extLst>
          </p:cNvPr>
          <p:cNvSpPr txBox="1"/>
          <p:nvPr/>
        </p:nvSpPr>
        <p:spPr>
          <a:xfrm>
            <a:off x="448808" y="1367406"/>
            <a:ext cx="11098635" cy="5293757"/>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Problem Statement:</a:t>
            </a:r>
          </a:p>
          <a:p>
            <a:endParaRPr lang="en-IN" sz="2000" dirty="0">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Credit Card Lead Prediction</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Happy Customer Bank is a mid-sized private bank that deals in all kinds of banking products, like Savings accounts, Current accounts, investment products, credit products, among other offerings.</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rtl="0">
              <a:spcBef>
                <a:spcPts val="0"/>
              </a:spcBef>
              <a:spcAft>
                <a:spcPts val="0"/>
              </a:spcAft>
            </a:pPr>
            <a:endParaRPr lang="en-US" sz="2000" u="none" strike="noStrike" dirty="0">
              <a:solidFill>
                <a:srgbClr val="4A4A4A"/>
              </a:solidFill>
              <a:latin typeface="Times New Roman" panose="02020603050405020304" pitchFamily="18" charset="0"/>
              <a:cs typeface="Times New Roman" panose="02020603050405020304" pitchFamily="18" charset="0"/>
            </a:endParaRPr>
          </a:p>
          <a:p>
            <a:pPr algn="l"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bank also cross-sells products to its existing customers and to do so they use different kinds of communication like tele-calling, e-mails, recommendations on net banking, mobile banking, etc. </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rtl="0">
              <a:spcBef>
                <a:spcPts val="0"/>
              </a:spcBef>
              <a:spcAft>
                <a:spcPts val="0"/>
              </a:spcAft>
            </a:pPr>
            <a:br>
              <a:rPr lang="en-US" sz="2000" b="0" i="0" dirty="0">
                <a:solidFill>
                  <a:srgbClr val="4A4A4A"/>
                </a:solidFill>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this case, the Happy Customer Bank wants to cross sell its credit cards to its existing customers. The bank has identified a set of customers that are eligible for taking these credit cards.</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rtl="0">
              <a:spcBef>
                <a:spcPts val="0"/>
              </a:spcBef>
              <a:spcAft>
                <a:spcPts val="0"/>
              </a:spcAft>
            </a:pPr>
            <a:br>
              <a:rPr lang="en-US" sz="2000" b="0" i="0" dirty="0">
                <a:solidFill>
                  <a:srgbClr val="4A4A4A"/>
                </a:solidFill>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Now, the bank is looking for your help in identifying customers that could show higher intent towards a recommended credit card, given:</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Customer details (gender, age, region etc.)</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Details of his/her relationship with the bank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Channel_Code,Vintage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Avg_Asset_Value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etc.)</a:t>
            </a:r>
            <a:endParaRPr lang="en-US" sz="2000" b="0" i="0" dirty="0">
              <a:solidFill>
                <a:srgbClr val="4A4A4A"/>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918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AA22-60DB-4486-8B78-38E5280BEA9E}"/>
              </a:ext>
            </a:extLst>
          </p:cNvPr>
          <p:cNvSpPr txBox="1"/>
          <p:nvPr/>
        </p:nvSpPr>
        <p:spPr>
          <a:xfrm>
            <a:off x="2778153" y="248702"/>
            <a:ext cx="6233021"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Data pre-processing.</a:t>
            </a:r>
          </a:p>
        </p:txBody>
      </p:sp>
      <p:sp>
        <p:nvSpPr>
          <p:cNvPr id="3" name="TextBox 2">
            <a:extLst>
              <a:ext uri="{FF2B5EF4-FFF2-40B4-BE49-F238E27FC236}">
                <a16:creationId xmlns:a16="http://schemas.microsoft.com/office/drawing/2014/main" id="{316B4505-D00F-4B8A-B0CB-275EC3AB2B23}"/>
              </a:ext>
            </a:extLst>
          </p:cNvPr>
          <p:cNvSpPr txBox="1"/>
          <p:nvPr/>
        </p:nvSpPr>
        <p:spPr>
          <a:xfrm>
            <a:off x="427839" y="1140903"/>
            <a:ext cx="11492917" cy="1200329"/>
          </a:xfrm>
          <a:prstGeom prst="rect">
            <a:avLst/>
          </a:prstGeom>
          <a:noFill/>
        </p:spPr>
        <p:txBody>
          <a:bodyPr wrap="square" rtlCol="0">
            <a:spAutoFit/>
          </a:bodyPr>
          <a:lstStyle/>
          <a:p>
            <a:pPr marL="285750" indent="-285750">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pre-processing is the process of simply transforming raw data into an understandable format. Real-world data is sometimes incomplete, inconsistent, redundant, and noisy. Data pre-processing involves various stages that help to convert raw data into a processed and realistic format. The below diagram depicts the various stages involved in the pre-processing.</a:t>
            </a:r>
          </a:p>
        </p:txBody>
      </p:sp>
      <p:pic>
        <p:nvPicPr>
          <p:cNvPr id="4" name="Picture 3">
            <a:extLst>
              <a:ext uri="{FF2B5EF4-FFF2-40B4-BE49-F238E27FC236}">
                <a16:creationId xmlns:a16="http://schemas.microsoft.com/office/drawing/2014/main" id="{ED029C26-C7CE-461A-BA0E-47A22C24BBDE}"/>
              </a:ext>
            </a:extLst>
          </p:cNvPr>
          <p:cNvPicPr>
            <a:picLocks noChangeAspect="1"/>
          </p:cNvPicPr>
          <p:nvPr/>
        </p:nvPicPr>
        <p:blipFill rotWithShape="1">
          <a:blip r:embed="rId2">
            <a:extLst>
              <a:ext uri="{28A0092B-C50C-407E-A947-70E740481C1C}">
                <a14:useLocalDpi xmlns:a14="http://schemas.microsoft.com/office/drawing/2010/main" val="0"/>
              </a:ext>
            </a:extLst>
          </a:blip>
          <a:srcRect l="9792" t="3659" r="6976" b="3395"/>
          <a:stretch/>
        </p:blipFill>
        <p:spPr>
          <a:xfrm>
            <a:off x="4599263" y="2558642"/>
            <a:ext cx="2590800" cy="3561902"/>
          </a:xfrm>
          <a:prstGeom prst="rect">
            <a:avLst/>
          </a:prstGeom>
        </p:spPr>
      </p:pic>
    </p:spTree>
    <p:extLst>
      <p:ext uri="{BB962C8B-B14F-4D97-AF65-F5344CB8AC3E}">
        <p14:creationId xmlns:p14="http://schemas.microsoft.com/office/powerpoint/2010/main" val="19035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86EA7-5A31-4147-ABF2-091A9CD0893C}"/>
              </a:ext>
            </a:extLst>
          </p:cNvPr>
          <p:cNvPicPr>
            <a:picLocks noChangeAspect="1"/>
          </p:cNvPicPr>
          <p:nvPr/>
        </p:nvPicPr>
        <p:blipFill rotWithShape="1">
          <a:blip r:embed="rId2">
            <a:extLst>
              <a:ext uri="{28A0092B-C50C-407E-A947-70E740481C1C}">
                <a14:useLocalDpi xmlns:a14="http://schemas.microsoft.com/office/drawing/2010/main" val="0"/>
              </a:ext>
            </a:extLst>
          </a:blip>
          <a:srcRect l="4630" r="21428"/>
          <a:stretch/>
        </p:blipFill>
        <p:spPr>
          <a:xfrm>
            <a:off x="296411" y="1648268"/>
            <a:ext cx="4689447" cy="4768458"/>
          </a:xfrm>
          <a:prstGeom prst="rect">
            <a:avLst/>
          </a:prstGeom>
        </p:spPr>
      </p:pic>
      <p:sp>
        <p:nvSpPr>
          <p:cNvPr id="4" name="TextBox 3">
            <a:extLst>
              <a:ext uri="{FF2B5EF4-FFF2-40B4-BE49-F238E27FC236}">
                <a16:creationId xmlns:a16="http://schemas.microsoft.com/office/drawing/2014/main" id="{8529B22F-ED68-47C0-9717-C7FC35D71B42}"/>
              </a:ext>
            </a:extLst>
          </p:cNvPr>
          <p:cNvSpPr txBox="1"/>
          <p:nvPr/>
        </p:nvSpPr>
        <p:spPr>
          <a:xfrm>
            <a:off x="1023458" y="175790"/>
            <a:ext cx="880844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training and test set contains 7 object </a:t>
            </a:r>
            <a:r>
              <a:rPr lang="en-IN" dirty="0" err="1">
                <a:latin typeface="Times New Roman" panose="02020603050405020304" pitchFamily="18" charset="0"/>
                <a:cs typeface="Times New Roman" panose="02020603050405020304" pitchFamily="18" charset="0"/>
              </a:rPr>
              <a:t>Dtype</a:t>
            </a:r>
            <a:r>
              <a:rPr lang="en-IN" dirty="0">
                <a:latin typeface="Times New Roman" panose="02020603050405020304" pitchFamily="18" charset="0"/>
                <a:cs typeface="Times New Roman" panose="02020603050405020304" pitchFamily="18" charset="0"/>
              </a:rPr>
              <a:t> values which has to be converted into integer format.</a:t>
            </a:r>
          </a:p>
          <a:p>
            <a:r>
              <a:rPr lang="en-IN" dirty="0">
                <a:latin typeface="Times New Roman" panose="02020603050405020304" pitchFamily="18" charset="0"/>
                <a:cs typeface="Times New Roman" panose="02020603050405020304" pitchFamily="18" charset="0"/>
              </a:rPr>
              <a:t>The  below snapshot indicates the train shape, test shape and the number of null values.</a:t>
            </a:r>
          </a:p>
        </p:txBody>
      </p:sp>
      <p:pic>
        <p:nvPicPr>
          <p:cNvPr id="6" name="Picture 5">
            <a:extLst>
              <a:ext uri="{FF2B5EF4-FFF2-40B4-BE49-F238E27FC236}">
                <a16:creationId xmlns:a16="http://schemas.microsoft.com/office/drawing/2014/main" id="{F43A7225-84BB-4481-8AEC-6ED17EE34AF3}"/>
              </a:ext>
            </a:extLst>
          </p:cNvPr>
          <p:cNvPicPr>
            <a:picLocks noChangeAspect="1"/>
          </p:cNvPicPr>
          <p:nvPr/>
        </p:nvPicPr>
        <p:blipFill rotWithShape="1">
          <a:blip r:embed="rId3">
            <a:extLst>
              <a:ext uri="{28A0092B-C50C-407E-A947-70E740481C1C}">
                <a14:useLocalDpi xmlns:a14="http://schemas.microsoft.com/office/drawing/2010/main" val="0"/>
              </a:ext>
            </a:extLst>
          </a:blip>
          <a:srcRect l="11717" r="30513"/>
          <a:stretch/>
        </p:blipFill>
        <p:spPr>
          <a:xfrm>
            <a:off x="7306812" y="1332577"/>
            <a:ext cx="4412608" cy="5349633"/>
          </a:xfrm>
          <a:prstGeom prst="rect">
            <a:avLst/>
          </a:prstGeom>
        </p:spPr>
      </p:pic>
    </p:spTree>
    <p:extLst>
      <p:ext uri="{BB962C8B-B14F-4D97-AF65-F5344CB8AC3E}">
        <p14:creationId xmlns:p14="http://schemas.microsoft.com/office/powerpoint/2010/main" val="79238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CB1AD-7DBF-4123-9E59-5D14906DE74B}"/>
              </a:ext>
            </a:extLst>
          </p:cNvPr>
          <p:cNvSpPr txBox="1"/>
          <p:nvPr/>
        </p:nvSpPr>
        <p:spPr>
          <a:xfrm>
            <a:off x="3414320" y="310393"/>
            <a:ext cx="5050172"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Dealing with the Null values</a:t>
            </a:r>
            <a:r>
              <a:rPr lang="en-IN" sz="2000" dirty="0"/>
              <a:t>.</a:t>
            </a:r>
          </a:p>
        </p:txBody>
      </p:sp>
      <p:sp>
        <p:nvSpPr>
          <p:cNvPr id="3" name="TextBox 2">
            <a:extLst>
              <a:ext uri="{FF2B5EF4-FFF2-40B4-BE49-F238E27FC236}">
                <a16:creationId xmlns:a16="http://schemas.microsoft.com/office/drawing/2014/main" id="{6E45CFCA-AA30-477D-802B-100ECBFDA6C3}"/>
              </a:ext>
            </a:extLst>
          </p:cNvPr>
          <p:cNvSpPr txBox="1"/>
          <p:nvPr/>
        </p:nvSpPr>
        <p:spPr>
          <a:xfrm>
            <a:off x="651545" y="1105287"/>
            <a:ext cx="10888910"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Handling missing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basically 3 Basic Methods to deal with this problem: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To delete the Data rows containing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p>
          <a:p>
            <a:r>
              <a:rPr lang="en-US" sz="2000" dirty="0">
                <a:latin typeface="Times New Roman" panose="02020603050405020304" pitchFamily="18" charset="0"/>
                <a:cs typeface="Times New Roman" panose="02020603050405020304" pitchFamily="18" charset="0"/>
              </a:rPr>
              <a:t>Con:- This will also delete the data which may be important for the prediction and it is not recommended when the dataset is small also for this competition we cannot drop null values as it will give dimension error while submission.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To use Mode value  </a:t>
            </a:r>
          </a:p>
          <a:p>
            <a:r>
              <a:rPr lang="en-US" sz="2000" dirty="0">
                <a:latin typeface="Times New Roman" panose="02020603050405020304" pitchFamily="18" charset="0"/>
                <a:cs typeface="Times New Roman" panose="02020603050405020304" pitchFamily="18" charset="0"/>
              </a:rPr>
              <a:t>con:- I have used mode value but it is giving low accuracy and also results in biasing.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To fill the missing data with some temporary variable.</a:t>
            </a:r>
          </a:p>
          <a:p>
            <a:r>
              <a:rPr lang="en-US" sz="2000" dirty="0">
                <a:latin typeface="Times New Roman" panose="02020603050405020304" pitchFamily="18" charset="0"/>
                <a:cs typeface="Times New Roman" panose="02020603050405020304" pitchFamily="18" charset="0"/>
              </a:rPr>
              <a:t>Here, I have used the “Missing” Variable in null values.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5B32D0-4AC1-4E1E-ABB5-344D38604EE7}"/>
              </a:ext>
            </a:extLst>
          </p:cNvPr>
          <p:cNvSpPr txBox="1"/>
          <p:nvPr/>
        </p:nvSpPr>
        <p:spPr>
          <a:xfrm>
            <a:off x="981512" y="5839721"/>
            <a:ext cx="9513116"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Conclusion: Here, I have tested all the 3 methods but got high ROC_AUC score by using the 3</a:t>
            </a:r>
            <a:r>
              <a:rPr lang="en-IN" sz="2000" baseline="30000" dirty="0">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 Method.</a:t>
            </a:r>
          </a:p>
        </p:txBody>
      </p:sp>
    </p:spTree>
    <p:extLst>
      <p:ext uri="{BB962C8B-B14F-4D97-AF65-F5344CB8AC3E}">
        <p14:creationId xmlns:p14="http://schemas.microsoft.com/office/powerpoint/2010/main" val="192848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42072-91F8-498A-864E-20F73EF2C183}"/>
              </a:ext>
            </a:extLst>
          </p:cNvPr>
          <p:cNvSpPr txBox="1"/>
          <p:nvPr/>
        </p:nvSpPr>
        <p:spPr>
          <a:xfrm>
            <a:off x="2046915" y="352338"/>
            <a:ext cx="7852095"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Feature-Engineering</a:t>
            </a:r>
          </a:p>
        </p:txBody>
      </p:sp>
      <p:pic>
        <p:nvPicPr>
          <p:cNvPr id="5" name="Picture 4">
            <a:extLst>
              <a:ext uri="{FF2B5EF4-FFF2-40B4-BE49-F238E27FC236}">
                <a16:creationId xmlns:a16="http://schemas.microsoft.com/office/drawing/2014/main" id="{4AB68201-F84A-453B-9C8F-922ED43AB1A0}"/>
              </a:ext>
            </a:extLst>
          </p:cNvPr>
          <p:cNvPicPr>
            <a:picLocks noChangeAspect="1"/>
          </p:cNvPicPr>
          <p:nvPr/>
        </p:nvPicPr>
        <p:blipFill rotWithShape="1">
          <a:blip r:embed="rId2">
            <a:extLst>
              <a:ext uri="{28A0092B-C50C-407E-A947-70E740481C1C}">
                <a14:useLocalDpi xmlns:a14="http://schemas.microsoft.com/office/drawing/2010/main" val="0"/>
              </a:ext>
            </a:extLst>
          </a:blip>
          <a:srcRect r="22314"/>
          <a:stretch/>
        </p:blipFill>
        <p:spPr>
          <a:xfrm>
            <a:off x="5402510" y="1384184"/>
            <a:ext cx="6484690" cy="4695368"/>
          </a:xfrm>
          <a:prstGeom prst="rect">
            <a:avLst/>
          </a:prstGeom>
        </p:spPr>
      </p:pic>
      <p:sp>
        <p:nvSpPr>
          <p:cNvPr id="6" name="TextBox 5">
            <a:extLst>
              <a:ext uri="{FF2B5EF4-FFF2-40B4-BE49-F238E27FC236}">
                <a16:creationId xmlns:a16="http://schemas.microsoft.com/office/drawing/2014/main" id="{8144C474-132E-411A-A9FE-9A5B350C17F4}"/>
              </a:ext>
            </a:extLst>
          </p:cNvPr>
          <p:cNvSpPr txBox="1"/>
          <p:nvPr/>
        </p:nvSpPr>
        <p:spPr>
          <a:xfrm>
            <a:off x="553674" y="1635853"/>
            <a:ext cx="4941115"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Here, first all the object </a:t>
            </a:r>
            <a:r>
              <a:rPr lang="en-IN" dirty="0" err="1">
                <a:latin typeface="Times New Roman" panose="02020603050405020304" pitchFamily="18" charset="0"/>
                <a:cs typeface="Times New Roman" panose="02020603050405020304" pitchFamily="18" charset="0"/>
              </a:rPr>
              <a:t>Dtype</a:t>
            </a:r>
            <a:r>
              <a:rPr lang="en-IN" dirty="0">
                <a:latin typeface="Times New Roman" panose="02020603050405020304" pitchFamily="18" charset="0"/>
                <a:cs typeface="Times New Roman" panose="02020603050405020304" pitchFamily="18" charset="0"/>
              </a:rPr>
              <a:t> is converted using </a:t>
            </a:r>
            <a:r>
              <a:rPr lang="en-IN" dirty="0" err="1">
                <a:latin typeface="Times New Roman" panose="02020603050405020304" pitchFamily="18" charset="0"/>
                <a:cs typeface="Times New Roman" panose="02020603050405020304" pitchFamily="18" charset="0"/>
              </a:rPr>
              <a:t>Sklearn</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helps to remove all the noise from the dataset and make it uniform, before pushing it into the Model.</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Engineering is the most important. The pre-processed data is then fed to the feature selection phase. In this phase, the crucial and befitting features are drawn out. This enables us to diminish the dimensionality of the data without degrading the quality.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4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F4F91-DD10-4EA9-98C5-B8BC4A5C6F5E}"/>
              </a:ext>
            </a:extLst>
          </p:cNvPr>
          <p:cNvSpPr txBox="1"/>
          <p:nvPr/>
        </p:nvSpPr>
        <p:spPr>
          <a:xfrm>
            <a:off x="3380763" y="461394"/>
            <a:ext cx="5427677"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Comparison of ML Model</a:t>
            </a:r>
          </a:p>
        </p:txBody>
      </p:sp>
      <p:sp>
        <p:nvSpPr>
          <p:cNvPr id="3" name="TextBox 2">
            <a:extLst>
              <a:ext uri="{FF2B5EF4-FFF2-40B4-BE49-F238E27FC236}">
                <a16:creationId xmlns:a16="http://schemas.microsoft.com/office/drawing/2014/main" id="{B8F0B4CB-3693-4A1F-B670-995F24769E8B}"/>
              </a:ext>
            </a:extLst>
          </p:cNvPr>
          <p:cNvSpPr txBox="1"/>
          <p:nvPr/>
        </p:nvSpPr>
        <p:spPr>
          <a:xfrm>
            <a:off x="1044428" y="1677798"/>
            <a:ext cx="10100345" cy="440120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Here, Comparison based approach is used, by comparing 11 Machine Learning Classifier Algorithms.</a:t>
            </a:r>
          </a:p>
          <a:p>
            <a:r>
              <a:rPr lang="en-IN" sz="2000" dirty="0">
                <a:latin typeface="Times New Roman" panose="02020603050405020304" pitchFamily="18" charset="0"/>
                <a:cs typeface="Times New Roman" panose="02020603050405020304" pitchFamily="18" charset="0"/>
              </a:rPr>
              <a:t>That are:</a:t>
            </a: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Logistic Regression</a:t>
            </a:r>
          </a:p>
          <a:p>
            <a:pPr marL="285750" indent="-285750">
              <a:buFont typeface="Wingdings" panose="05000000000000000000" pitchFamily="2" charset="2"/>
              <a:buChar char="§"/>
            </a:pPr>
            <a:r>
              <a:rPr lang="en-IN" sz="2000" b="0" i="0" dirty="0" err="1">
                <a:solidFill>
                  <a:srgbClr val="000000"/>
                </a:solidFill>
                <a:effectLst/>
                <a:latin typeface="Times New Roman" panose="02020603050405020304" pitchFamily="18" charset="0"/>
                <a:cs typeface="Times New Roman" panose="02020603050405020304" pitchFamily="18" charset="0"/>
              </a:rPr>
              <a:t>Naive_Bayes</a:t>
            </a: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SGD Classifier</a:t>
            </a: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Decision </a:t>
            </a:r>
            <a:r>
              <a:rPr lang="en-IN" sz="2000" b="0" i="0" dirty="0" err="1">
                <a:solidFill>
                  <a:srgbClr val="000000"/>
                </a:solidFill>
                <a:effectLst/>
                <a:latin typeface="Times New Roman" panose="02020603050405020304" pitchFamily="18" charset="0"/>
                <a:cs typeface="Times New Roman" panose="02020603050405020304" pitchFamily="18" charset="0"/>
              </a:rPr>
              <a:t>TreeClassifier</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LGBM Classifier</a:t>
            </a: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XGB Classifier</a:t>
            </a: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AdaBoost Classifier</a:t>
            </a: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MLP Classifier</a:t>
            </a: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b="0" i="0" dirty="0" err="1">
                <a:solidFill>
                  <a:srgbClr val="000000"/>
                </a:solidFill>
                <a:effectLst/>
                <a:latin typeface="Times New Roman" panose="02020603050405020304" pitchFamily="18" charset="0"/>
                <a:cs typeface="Times New Roman" panose="02020603050405020304" pitchFamily="18" charset="0"/>
              </a:rPr>
              <a:t>RandomForest</a:t>
            </a:r>
            <a:r>
              <a:rPr lang="en-IN" sz="2000" b="0" i="0" dirty="0">
                <a:solidFill>
                  <a:srgbClr val="000000"/>
                </a:solidFill>
                <a:effectLst/>
                <a:latin typeface="Times New Roman" panose="02020603050405020304" pitchFamily="18" charset="0"/>
                <a:cs typeface="Times New Roman" panose="02020603050405020304" pitchFamily="18" charset="0"/>
              </a:rPr>
              <a:t> Classifier</a:t>
            </a:r>
          </a:p>
          <a:p>
            <a:pPr marL="285750" indent="-28575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Gradient Boosting Classifier</a:t>
            </a: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b="0" i="0" dirty="0" err="1">
                <a:solidFill>
                  <a:srgbClr val="000000"/>
                </a:solidFill>
                <a:effectLst/>
                <a:latin typeface="Times New Roman" panose="02020603050405020304" pitchFamily="18" charset="0"/>
                <a:cs typeface="Times New Roman" panose="02020603050405020304" pitchFamily="18" charset="0"/>
              </a:rPr>
              <a:t>CatBoost</a:t>
            </a:r>
            <a:r>
              <a:rPr lang="en-IN" sz="2000" b="0" i="0" dirty="0">
                <a:solidFill>
                  <a:srgbClr val="000000"/>
                </a:solidFill>
                <a:effectLst/>
                <a:latin typeface="Times New Roman" panose="02020603050405020304" pitchFamily="18" charset="0"/>
                <a:cs typeface="Times New Roman" panose="02020603050405020304" pitchFamily="18" charset="0"/>
              </a:rPr>
              <a:t> Classifier</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D823E2E-2CB5-4ECF-93AA-8F7EECED1694}"/>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9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06D0C6-BE4F-4606-B6C9-09B14AAA2C35}"/>
              </a:ext>
            </a:extLst>
          </p:cNvPr>
          <p:cNvPicPr>
            <a:picLocks noChangeAspect="1"/>
          </p:cNvPicPr>
          <p:nvPr/>
        </p:nvPicPr>
        <p:blipFill rotWithShape="1">
          <a:blip r:embed="rId2">
            <a:extLst>
              <a:ext uri="{28A0092B-C50C-407E-A947-70E740481C1C}">
                <a14:useLocalDpi xmlns:a14="http://schemas.microsoft.com/office/drawing/2010/main" val="0"/>
              </a:ext>
            </a:extLst>
          </a:blip>
          <a:srcRect l="3069" t="7429" b="12400"/>
          <a:stretch/>
        </p:blipFill>
        <p:spPr>
          <a:xfrm>
            <a:off x="1515980" y="2281807"/>
            <a:ext cx="9160039" cy="4261607"/>
          </a:xfrm>
          <a:prstGeom prst="rect">
            <a:avLst/>
          </a:prstGeom>
        </p:spPr>
      </p:pic>
      <p:sp>
        <p:nvSpPr>
          <p:cNvPr id="4" name="TextBox 3">
            <a:extLst>
              <a:ext uri="{FF2B5EF4-FFF2-40B4-BE49-F238E27FC236}">
                <a16:creationId xmlns:a16="http://schemas.microsoft.com/office/drawing/2014/main" id="{D815C179-F48E-48E8-94B7-74EDCFC4D848}"/>
              </a:ext>
            </a:extLst>
          </p:cNvPr>
          <p:cNvSpPr txBox="1"/>
          <p:nvPr/>
        </p:nvSpPr>
        <p:spPr>
          <a:xfrm>
            <a:off x="1341866" y="541088"/>
            <a:ext cx="10033233"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Results of the 11 Machine Learning Classifiers are shown below in the figure.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LGBM, XGB, MLP and, </a:t>
            </a:r>
            <a:r>
              <a:rPr lang="en-IN" sz="2000" dirty="0" err="1">
                <a:latin typeface="Times New Roman" panose="02020603050405020304" pitchFamily="18" charset="0"/>
                <a:cs typeface="Times New Roman" panose="02020603050405020304" pitchFamily="18" charset="0"/>
              </a:rPr>
              <a:t>CATBoost</a:t>
            </a:r>
            <a:r>
              <a:rPr lang="en-IN" sz="2000" dirty="0">
                <a:latin typeface="Times New Roman" panose="02020603050405020304" pitchFamily="18" charset="0"/>
                <a:cs typeface="Times New Roman" panose="02020603050405020304" pitchFamily="18" charset="0"/>
              </a:rPr>
              <a:t> is performing better with high ROC_AUC SCORE.</a:t>
            </a:r>
          </a:p>
        </p:txBody>
      </p:sp>
    </p:spTree>
    <p:extLst>
      <p:ext uri="{BB962C8B-B14F-4D97-AF65-F5344CB8AC3E}">
        <p14:creationId xmlns:p14="http://schemas.microsoft.com/office/powerpoint/2010/main" val="42936102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84</TotalTime>
  <Words>805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 MT</vt:lpstr>
      <vt:lpstr>Helvetica Neue</vt:lpstr>
      <vt:lpstr>roboto</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Prasad</dc:creator>
  <cp:lastModifiedBy>Abhishek Prasad</cp:lastModifiedBy>
  <cp:revision>15</cp:revision>
  <dcterms:created xsi:type="dcterms:W3CDTF">2021-05-30T13:48:24Z</dcterms:created>
  <dcterms:modified xsi:type="dcterms:W3CDTF">2021-05-30T15:37:11Z</dcterms:modified>
</cp:coreProperties>
</file>