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9"/>
  </p:notesMasterIdLst>
  <p:sldIdLst>
    <p:sldId id="259" r:id="rId5"/>
    <p:sldId id="281" r:id="rId6"/>
    <p:sldId id="295" r:id="rId7"/>
    <p:sldId id="294" r:id="rId8"/>
    <p:sldId id="309" r:id="rId9"/>
    <p:sldId id="306" r:id="rId10"/>
    <p:sldId id="296" r:id="rId11"/>
    <p:sldId id="310" r:id="rId12"/>
    <p:sldId id="311" r:id="rId13"/>
    <p:sldId id="322" r:id="rId14"/>
    <p:sldId id="300" r:id="rId15"/>
    <p:sldId id="312" r:id="rId16"/>
    <p:sldId id="313" r:id="rId17"/>
    <p:sldId id="323" r:id="rId18"/>
    <p:sldId id="314" r:id="rId19"/>
    <p:sldId id="315" r:id="rId20"/>
    <p:sldId id="328" r:id="rId21"/>
    <p:sldId id="329" r:id="rId22"/>
    <p:sldId id="324" r:id="rId23"/>
    <p:sldId id="316" r:id="rId24"/>
    <p:sldId id="317" r:id="rId25"/>
    <p:sldId id="325" r:id="rId26"/>
    <p:sldId id="318" r:id="rId27"/>
    <p:sldId id="319" r:id="rId28"/>
    <p:sldId id="326" r:id="rId29"/>
    <p:sldId id="320" r:id="rId30"/>
    <p:sldId id="321" r:id="rId31"/>
    <p:sldId id="330" r:id="rId32"/>
    <p:sldId id="331" r:id="rId33"/>
    <p:sldId id="332" r:id="rId34"/>
    <p:sldId id="333" r:id="rId35"/>
    <p:sldId id="327" r:id="rId36"/>
    <p:sldId id="334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Employee </a:t>
            </a:r>
            <a:br>
              <a:rPr lang="en-US" dirty="0"/>
            </a:br>
            <a:r>
              <a:rPr lang="en-US" dirty="0"/>
              <a:t>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Deandre Connor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sz="4400" b="0" dirty="0">
                <a:solidFill>
                  <a:srgbClr val="000000"/>
                </a:solidFill>
                <a:effectLst/>
              </a:rPr>
              <a:t>attrition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414375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76" y="480134"/>
            <a:ext cx="6106977" cy="1685898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attrition Defined:</a:t>
            </a:r>
            <a:endParaRPr lang="en-US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62" y="2229347"/>
            <a:ext cx="7031640" cy="3821743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</a:rPr>
              <a:t>Before we continue let's define attrition!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</a:rPr>
            </a:br>
            <a:r>
              <a:rPr lang="en-US" sz="2000" b="0" dirty="0">
                <a:solidFill>
                  <a:srgbClr val="000000"/>
                </a:solidFill>
                <a:effectLst/>
              </a:rPr>
              <a:t>Staff attrition refers to the loss of employees through a natural process,   such as retirement, resignation, elimination of a position, personal health, or other similar reasons. With attrition, an employer will not fill the           vacancy left by the former employee.</a:t>
            </a:r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DAA09CF-C4A5-4A31-B5E5-F8C7D781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94" y="798991"/>
            <a:ext cx="11134683" cy="509578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22CA-D298-4973-AB90-63BE932B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3160-6E41-4022-9728-72CACE17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0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Attrition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32500" lnSpcReduction="20000"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df_employee = 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"Job Title"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'Research Scientist'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'Managing Director'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Representative'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"HourlyRate"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4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39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74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"Attrition"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'Yes'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b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px</a:t>
            </a:r>
          </a:p>
          <a:p>
            <a:b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 = px.bar(df_employee, x=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"Job Title"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"HourlyRate"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"Attrition"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barmode=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"group"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title=</a:t>
            </a:r>
            <a:r>
              <a:rPr lang="en-US" sz="4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'Attrition Based on Job &amp; Pay'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4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4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0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sz="4400" b="0" dirty="0">
                <a:solidFill>
                  <a:srgbClr val="000000"/>
                </a:solidFill>
                <a:effectLst/>
              </a:rPr>
              <a:t>Monthly income  </a:t>
            </a:r>
            <a:br>
              <a:rPr lang="en-US" sz="4400" b="0" dirty="0">
                <a:solidFill>
                  <a:srgbClr val="000000"/>
                </a:solidFill>
                <a:effectLst/>
              </a:rPr>
            </a:br>
            <a:r>
              <a:rPr lang="en-US" sz="4400" b="0" dirty="0">
                <a:solidFill>
                  <a:srgbClr val="000000"/>
                </a:solidFill>
                <a:effectLst/>
              </a:rPr>
              <a:t>vs</a:t>
            </a:r>
            <a:br>
              <a:rPr lang="en-US" sz="4400" b="0" dirty="0">
                <a:solidFill>
                  <a:srgbClr val="000000"/>
                </a:solidFill>
                <a:effectLst/>
              </a:rPr>
            </a:br>
            <a:r>
              <a:rPr lang="en-US" sz="4400" b="0" dirty="0">
                <a:solidFill>
                  <a:srgbClr val="000000"/>
                </a:solidFill>
                <a:effectLst/>
              </a:rPr>
              <a:t>Employee Job Title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21323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C701F-81D5-4192-91E0-9399C378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6" y="776176"/>
            <a:ext cx="9800948" cy="55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Monthly Income Vs Job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40000" lnSpcReduction="20000"/>
          </a:bodyPr>
          <a:lstStyle/>
          <a:p>
            <a:r>
              <a:rPr lang="en-US" sz="3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#This graph shows the Monthly Income Vs the Job Title</a:t>
            </a:r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'Research Scientist 2054-ID'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 2055-ID'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 2056-ID'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'Managing Director 2057-ID'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Representative 2060-ID'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3785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10854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12031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9936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2966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pd.DataFrame(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barh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'pink'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"Monthly Income vs Employee Job Title"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"Monthly Income"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0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AED-49DB-46E3-8E5F-DABF8674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AAC2-7D7B-4E22-802D-2DED6C4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3BE5C-8E7A-4C3A-943D-ECFA8DB1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66" y="93997"/>
            <a:ext cx="6906409" cy="6670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355F2-3B14-4D28-BEC6-2439EDB1D1E4}"/>
              </a:ext>
            </a:extLst>
          </p:cNvPr>
          <p:cNvSpPr txBox="1"/>
          <p:nvPr/>
        </p:nvSpPr>
        <p:spPr>
          <a:xfrm>
            <a:off x="479394" y="834501"/>
            <a:ext cx="4796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This graph is to show the overall correlation of Age and Monthly income, with the colors of each representing a Job role. This is to give us an idea of Monthly pay scales before we move more into the data for job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1103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Monthly Income Vs Job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lnSpcReduction="10000"/>
          </a:bodyPr>
          <a:lstStyle/>
          <a:p>
            <a:r>
              <a:rPr lang="en-US" sz="1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#Shows the Correlation between Age and Monthly Income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=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sns.jointplot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data=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employee,height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kind=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'scatter'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ratio=</a:t>
            </a:r>
            <a:r>
              <a:rPr lang="en-US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dropna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marginal_ticks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hue=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JobRole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p.fig.suptitle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"Correlation of Age &amp; Monthly Income"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p.fig.tight_layout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p.fig.subplots_adjust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(top=</a:t>
            </a:r>
            <a:r>
              <a:rPr lang="en-US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7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Total Working Years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vs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Employee ID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412971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Hourly Rates vs Job Title</a:t>
            </a:r>
          </a:p>
          <a:p>
            <a:r>
              <a:rPr lang="en-US" dirty="0"/>
              <a:t>Total Working Years Vs ID</a:t>
            </a:r>
          </a:p>
          <a:p>
            <a:r>
              <a:rPr lang="en-US" dirty="0"/>
              <a:t>Job Satisfaction Vs ID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C2E9-AE53-4F0B-9431-A8AFCCF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ABD8-1544-496A-89CD-F88330E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B1CAF-A919-477C-B8A1-712DAA84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61" y="236829"/>
            <a:ext cx="7949593" cy="60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Working Years for Each 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47500" lnSpcReduction="2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graph shows the working years for each employee ID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'2054-ID'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'2055-ID'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'2056-ID'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'2057-ID'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'2060-ID'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TotalWorkingYears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pd.DataFrame(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TotalWorkingYears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TotalWorkingYears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lightgreen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 Working Years vs Employee ID"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plt.xticks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(rotation 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'Employee ID Number'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"Working Years"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6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Total Working Years for us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vs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Employee ID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255032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F0446-E0F4-4524-A930-72417FFD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35A1-95C9-4D87-9594-40232208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67009-EE2D-4337-BA2F-42B81A93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9" y="326116"/>
            <a:ext cx="8215406" cy="62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Working Years with Us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#This graph shows the working years with us for each employee ID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'2054-ID'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'2055-ID'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'2056-ID'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'2057-ID'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'2060-ID'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YearsAtCompany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pd.DataFrame(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YearsAtCompany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YearsAtCompany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 Years At The Company For Each Employee ID"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plt.xticks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(rotation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'Employee ID Number'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"Years At The Company"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Job satisfaction for Employee id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216197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7564-9CF6-49F6-A0CA-1920EF96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44C6-E3BD-417C-B340-8D50DEB1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13C5A-2CB9-4FEB-8087-B05D0401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84" y="393639"/>
            <a:ext cx="8048942" cy="62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Job Satisfaction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#This graph shows the Job satisfaction for each Employee ID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'2054-ID'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'2055-ID'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'2056-ID'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'2057-ID'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'2060-ID'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pd.DataFrame(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For Each Employee ID"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plt.xticks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(rotation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'Employee ID Number'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9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F30C-2F3F-41E2-A2C5-74CED26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3C-504E-4096-ACE7-0646CEF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65FEF-45FD-4F6A-84D4-C8422D76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29" y="0"/>
            <a:ext cx="780727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ED6B7-F069-4039-8B98-ACDC671AD0E7}"/>
              </a:ext>
            </a:extLst>
          </p:cNvPr>
          <p:cNvSpPr txBox="1"/>
          <p:nvPr/>
        </p:nvSpPr>
        <p:spPr>
          <a:xfrm>
            <a:off x="428625" y="847725"/>
            <a:ext cx="4086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As we can see from the graph “Pay” is not a deciding factor in how ‘Happy” someone is. There are some other factors causing for employees to survey this way.</a:t>
            </a:r>
          </a:p>
        </p:txBody>
      </p:sp>
    </p:spTree>
    <p:extLst>
      <p:ext uri="{BB962C8B-B14F-4D97-AF65-F5344CB8AC3E}">
        <p14:creationId xmlns:p14="http://schemas.microsoft.com/office/powerpoint/2010/main" val="192646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Job Satisfaction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#Shows the Correlation between Job Satisfaction and Monthly Income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sns.catplot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(data=employee, kind=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"swarm"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,height=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hue=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JobRole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w.fig.suptitle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"Correlation of Job Satisfaction &amp; Monthly Income"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w.fig.tight_layout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w.fig.subplots_adjust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(top=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/>
          <a:lstStyle/>
          <a:p>
            <a:r>
              <a:rPr lang="en-US" dirty="0"/>
              <a:t>Intro Quote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/>
          <a:lstStyle/>
          <a:p>
            <a:r>
              <a:rPr lang="en-US" b="0" i="0" dirty="0">
                <a:solidFill>
                  <a:srgbClr val="181818"/>
                </a:solidFill>
                <a:effectLst/>
                <a:latin typeface="+mj-lt"/>
                <a:cs typeface="Gisha" panose="020B0604020202020204" pitchFamily="34" charset="-79"/>
              </a:rPr>
              <a:t>“People need to feel safe to be who they are—to speak up when they have an idea, or to speak out when they feel something isn't right.”</a:t>
            </a:r>
          </a:p>
          <a:p>
            <a:endParaRPr lang="en-US" dirty="0">
              <a:solidFill>
                <a:srgbClr val="181818"/>
              </a:solidFill>
              <a:latin typeface="+mj-lt"/>
              <a:cs typeface="Gisha" panose="020B0604020202020204" pitchFamily="34" charset="-79"/>
            </a:endParaRPr>
          </a:p>
          <a:p>
            <a:r>
              <a:rPr lang="en-US" b="0" i="0" dirty="0">
                <a:solidFill>
                  <a:srgbClr val="181818"/>
                </a:solidFill>
                <a:effectLst/>
              </a:rPr>
              <a:t>―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Eunice Parisi-Carew</a:t>
            </a:r>
            <a:endParaRPr lang="en-US" dirty="0">
              <a:cs typeface="Gisha" panose="020B0604020202020204" pitchFamily="34" charset="-79"/>
            </a:endParaRPr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04B3-951C-481D-8A6D-DDC42208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B48E-9636-468D-A339-25223076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5ADB8-E0D7-4C96-A090-81E52800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29" y="0"/>
            <a:ext cx="780727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F2F76-880A-44FA-B741-63ED4EA24E9E}"/>
              </a:ext>
            </a:extLst>
          </p:cNvPr>
          <p:cNvSpPr txBox="1"/>
          <p:nvPr/>
        </p:nvSpPr>
        <p:spPr>
          <a:xfrm>
            <a:off x="533400" y="704850"/>
            <a:ext cx="385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Looking at the hourly rates vs the job satisfaction, it is much like the pervious graph we saw. </a:t>
            </a:r>
          </a:p>
        </p:txBody>
      </p:sp>
    </p:spTree>
    <p:extLst>
      <p:ext uri="{BB962C8B-B14F-4D97-AF65-F5344CB8AC3E}">
        <p14:creationId xmlns:p14="http://schemas.microsoft.com/office/powerpoint/2010/main" val="3271534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Job Satisfaction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041864"/>
            <a:ext cx="10749775" cy="3701988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#Shows the Correlation between Job Satisfaction and HourlyRate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sns.catplot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(data=employee, kind=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"swarm"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,height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hue=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JobRole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w.fig.suptitle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"Correlation of Job Satisfaction &amp; HourlyRate"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w.fig.tight_layout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w.fig.subplots_adjust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(top=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15B3FF-BD7B-4F19-B98E-AC9D0C3F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07B988-1346-45C9-8DD0-11990F4A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04" y="2192546"/>
            <a:ext cx="5496636" cy="3821743"/>
          </a:xfrm>
        </p:spPr>
        <p:txBody>
          <a:bodyPr/>
          <a:lstStyle/>
          <a:p>
            <a:r>
              <a:rPr lang="en-US" dirty="0"/>
              <a:t>Overall, our capacity to keep employee’s Happy with Job roles is not the greatest, and a part of that is the fact of employees not having a certain level of Job Satisfaction. Which in turn could cause the employees affected to cause others to feel the same way. Negative thoughts input : Negative outputs.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50FAB-D47D-484E-8E25-230E605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32E4-8EC8-424C-85E1-CD29A306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15B3FF-BD7B-4F19-B98E-AC9D0C3F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7432828" cy="1685898"/>
          </a:xfrm>
        </p:spPr>
        <p:txBody>
          <a:bodyPr/>
          <a:lstStyle/>
          <a:p>
            <a:r>
              <a:rPr lang="en-US" dirty="0"/>
              <a:t>Recommendations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07B988-1346-45C9-8DD0-11990F4A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04" y="2192546"/>
            <a:ext cx="9306016" cy="41320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flexible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employees to shape their own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 micro-management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Recognize and reward – outside financial remuneration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 communication and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Promote good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and investment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 a strong, sociable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50FAB-D47D-484E-8E25-230E605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32E4-8EC8-424C-85E1-CD29A306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Hourly Rates Vs.  </a:t>
            </a:r>
            <a:br>
              <a:rPr lang="en-US" dirty="0"/>
            </a:br>
            <a:r>
              <a:rPr lang="en-US" dirty="0"/>
              <a:t>Job Title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Graph of Age &amp; Job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C075C-5761-41A4-9001-0471B000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63" y="1915557"/>
            <a:ext cx="4733925" cy="3514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9C82C0-B5BF-4316-A031-C80E33A0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915556"/>
            <a:ext cx="5495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10" y="615175"/>
            <a:ext cx="5157787" cy="823912"/>
          </a:xfrm>
        </p:spPr>
        <p:txBody>
          <a:bodyPr/>
          <a:lstStyle/>
          <a:p>
            <a:r>
              <a:rPr lang="en-US" dirty="0"/>
              <a:t>Summary Of Graphs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F47D11-0AB7-445B-9E61-817E5E33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905" y="1741491"/>
            <a:ext cx="11558459" cy="3684588"/>
          </a:xfrm>
        </p:spPr>
        <p:txBody>
          <a:bodyPr/>
          <a:lstStyle/>
          <a:p>
            <a:r>
              <a:rPr lang="en-US" dirty="0"/>
              <a:t>Graph One - </a:t>
            </a:r>
            <a:r>
              <a:rPr lang="en-US" b="1" i="1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Employee Age vs Hourly Wage</a:t>
            </a:r>
            <a:endParaRPr lang="en-US" b="1" i="1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 graph was made by taking the employees ages and their pay rate to compare.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 reason I decided on these employees is because I would like to highlight the different job titles and pay ranges.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16E023-A13E-4534-83E3-9C2D96F4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03" y="3265635"/>
            <a:ext cx="4837552" cy="35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53659"/>
            <a:ext cx="9906000" cy="2649690"/>
          </a:xfrm>
        </p:spPr>
        <p:txBody>
          <a:bodyPr>
            <a:normAutofit fontScale="47500" lnSpcReduction="20000"/>
          </a:bodyPr>
          <a:lstStyle/>
          <a:p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'Research Scientist'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'Managing Director'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Representative'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39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74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</a:t>
            </a:r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barh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lightblue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 Wage vs Employee Job Title"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5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 Pay Rates"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10" y="615175"/>
            <a:ext cx="5157787" cy="823912"/>
          </a:xfrm>
        </p:spPr>
        <p:txBody>
          <a:bodyPr/>
          <a:lstStyle/>
          <a:p>
            <a:r>
              <a:rPr lang="en-US" dirty="0"/>
              <a:t>Summary Of Graphs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F47D11-0AB7-445B-9E61-817E5E33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905" y="2052209"/>
            <a:ext cx="11558459" cy="3684588"/>
          </a:xfrm>
        </p:spPr>
        <p:txBody>
          <a:bodyPr/>
          <a:lstStyle/>
          <a:p>
            <a:r>
              <a:rPr lang="en-US" dirty="0"/>
              <a:t>Graph Two - </a:t>
            </a:r>
            <a:r>
              <a:rPr lang="en-US" b="1" i="1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Job Title vs Employee Hourly Wage</a:t>
            </a:r>
            <a:endParaRPr lang="en-US" b="1" i="1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Now that I have an Idea of the pay difference, I will use this info to find the difference between      distance of work and attrition for these employees.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A1126C-30C0-4608-8E11-C79399F1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25" y="3140564"/>
            <a:ext cx="5664371" cy="36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Coding For graph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3141-5876-49E2-9BC3-2F8F51C0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53659"/>
            <a:ext cx="9906000" cy="2649690"/>
          </a:xfrm>
        </p:spPr>
        <p:txBody>
          <a:bodyPr>
            <a:normAutofit fontScale="25000" lnSpcReduction="20000"/>
          </a:bodyPr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{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'Research Scientist'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Executive'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'Managing Director'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 Representative'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39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74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 = 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employee.plot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 =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'Job Title'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y=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kind =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barh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 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lightblue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 Wage vs Employee Job Title"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"Hourly Pay Rates"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4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3271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351</TotalTime>
  <Words>1695</Words>
  <Application>Microsoft Office PowerPoint</Application>
  <PresentationFormat>Widescreen</PresentationFormat>
  <Paragraphs>209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Univers Condensed Light</vt:lpstr>
      <vt:lpstr>Walbaum Display Light</vt:lpstr>
      <vt:lpstr>AngleLinesVTI</vt:lpstr>
      <vt:lpstr>Employee  Attrition</vt:lpstr>
      <vt:lpstr>Topics</vt:lpstr>
      <vt:lpstr>Intro Quote</vt:lpstr>
      <vt:lpstr>Hourly Rates Vs.   Job Title</vt:lpstr>
      <vt:lpstr>Graph of Age &amp; Job title</vt:lpstr>
      <vt:lpstr>PowerPoint Presentation</vt:lpstr>
      <vt:lpstr>Coding For graph</vt:lpstr>
      <vt:lpstr>PowerPoint Presentation</vt:lpstr>
      <vt:lpstr>Coding For graph</vt:lpstr>
      <vt:lpstr>attrition</vt:lpstr>
      <vt:lpstr>attrition Defined:</vt:lpstr>
      <vt:lpstr>PowerPoint Presentation</vt:lpstr>
      <vt:lpstr>Coding For graph</vt:lpstr>
      <vt:lpstr>Monthly income   vs Employee Job Title</vt:lpstr>
      <vt:lpstr>PowerPoint Presentation</vt:lpstr>
      <vt:lpstr>Coding For graph</vt:lpstr>
      <vt:lpstr>PowerPoint Presentation</vt:lpstr>
      <vt:lpstr>Coding For graph</vt:lpstr>
      <vt:lpstr>Total Working Years vs Employee ID</vt:lpstr>
      <vt:lpstr>PowerPoint Presentation</vt:lpstr>
      <vt:lpstr>Coding For graph</vt:lpstr>
      <vt:lpstr>Total Working Years for us vs Employee ID</vt:lpstr>
      <vt:lpstr>PowerPoint Presentation</vt:lpstr>
      <vt:lpstr>Coding For graph</vt:lpstr>
      <vt:lpstr>Job satisfaction for Employee id</vt:lpstr>
      <vt:lpstr>PowerPoint Presentation</vt:lpstr>
      <vt:lpstr>Coding For graph</vt:lpstr>
      <vt:lpstr>PowerPoint Presentation</vt:lpstr>
      <vt:lpstr>Coding For graph</vt:lpstr>
      <vt:lpstr>PowerPoint Presentation</vt:lpstr>
      <vt:lpstr>Coding For graph</vt:lpstr>
      <vt:lpstr>Conclusion :</vt:lpstr>
      <vt:lpstr>Recommendations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Attrition</dc:title>
  <dc:creator>Deandre Connor</dc:creator>
  <cp:lastModifiedBy>Deandre Connor</cp:lastModifiedBy>
  <cp:revision>14</cp:revision>
  <dcterms:created xsi:type="dcterms:W3CDTF">2021-02-19T19:34:37Z</dcterms:created>
  <dcterms:modified xsi:type="dcterms:W3CDTF">2021-02-20T01:26:25Z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