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7" r:id="rId4"/>
    <p:sldId id="261" r:id="rId5"/>
    <p:sldId id="258" r:id="rId6"/>
    <p:sldId id="265" r:id="rId7"/>
    <p:sldId id="266" r:id="rId8"/>
    <p:sldId id="277" r:id="rId9"/>
    <p:sldId id="267" r:id="rId10"/>
    <p:sldId id="279" r:id="rId11"/>
    <p:sldId id="268" r:id="rId12"/>
    <p:sldId id="275" r:id="rId13"/>
    <p:sldId id="278" r:id="rId14"/>
    <p:sldId id="274" r:id="rId15"/>
    <p:sldId id="270" r:id="rId16"/>
    <p:sldId id="271" r:id="rId17"/>
    <p:sldId id="272" r:id="rId18"/>
    <p:sldId id="282" r:id="rId19"/>
    <p:sldId id="283" r:id="rId20"/>
    <p:sldId id="284" r:id="rId21"/>
    <p:sldId id="260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92742-9565-47F6-8C5B-519229C4DBCF}" v="81" dt="2024-06-19T08:02:14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190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A6E19-0964-4A18-A728-EB3A3DFBB30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4207C-648F-44D9-BD4E-5FC187849CB9}">
      <dgm:prSet/>
      <dgm:spPr/>
      <dgm:t>
        <a:bodyPr/>
        <a:lstStyle/>
        <a:p>
          <a:r>
            <a:rPr lang="pl-PL" dirty="0"/>
            <a:t>We </a:t>
          </a:r>
          <a:r>
            <a:rPr lang="pl-PL" dirty="0" err="1"/>
            <a:t>use</a:t>
          </a:r>
          <a:r>
            <a:rPr lang="pl-PL" dirty="0"/>
            <a:t> the </a:t>
          </a:r>
          <a:r>
            <a:rPr lang="pl-PL" dirty="0" err="1"/>
            <a:t>regression</a:t>
          </a:r>
          <a:r>
            <a:rPr lang="pl-PL" dirty="0"/>
            <a:t> (</a:t>
          </a:r>
          <a:r>
            <a:rPr lang="pl-PL" dirty="0" err="1"/>
            <a:t>deg</a:t>
          </a:r>
          <a:r>
            <a:rPr lang="pl-PL" dirty="0"/>
            <a:t> 3) </a:t>
          </a:r>
          <a:r>
            <a:rPr lang="pl-PL" dirty="0" err="1"/>
            <a:t>technique</a:t>
          </a:r>
          <a:r>
            <a:rPr lang="pl-PL" dirty="0"/>
            <a:t> to </a:t>
          </a:r>
          <a:r>
            <a:rPr lang="pl-PL" dirty="0" err="1"/>
            <a:t>approximate</a:t>
          </a:r>
          <a:r>
            <a:rPr lang="pl-PL" dirty="0"/>
            <a:t> the </a:t>
          </a:r>
          <a:r>
            <a:rPr lang="pl-PL" dirty="0" err="1"/>
            <a:t>conditional</a:t>
          </a:r>
          <a:r>
            <a:rPr lang="pl-PL" dirty="0"/>
            <a:t> </a:t>
          </a:r>
          <a:r>
            <a:rPr lang="pl-PL" dirty="0" err="1"/>
            <a:t>expectation</a:t>
          </a:r>
          <a:r>
            <a:rPr lang="pl-PL" dirty="0"/>
            <a:t> </a:t>
          </a:r>
          <a:r>
            <a:rPr lang="pl-PL" dirty="0" err="1"/>
            <a:t>function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</a:t>
          </a:r>
          <a:r>
            <a:rPr lang="pl-PL" dirty="0" err="1"/>
            <a:t>each</a:t>
          </a:r>
          <a:r>
            <a:rPr lang="pl-PL" dirty="0"/>
            <a:t> </a:t>
          </a:r>
          <a:r>
            <a:rPr lang="pl-PL" dirty="0" err="1"/>
            <a:t>excercising</a:t>
          </a:r>
          <a:r>
            <a:rPr lang="pl-PL" dirty="0"/>
            <a:t> </a:t>
          </a:r>
          <a:r>
            <a:rPr lang="pl-PL" dirty="0" err="1"/>
            <a:t>date</a:t>
          </a:r>
          <a:r>
            <a:rPr lang="pl-PL" dirty="0"/>
            <a:t>:</a:t>
          </a:r>
        </a:p>
        <a:p>
          <a:endParaRPr lang="en-US" dirty="0"/>
        </a:p>
      </dgm:t>
    </dgm:pt>
    <dgm:pt modelId="{16FB4887-D4B3-4DD6-AA76-96410ED0E769}" type="parTrans" cxnId="{1DD88253-FCF5-428B-8096-CB2843DD10F8}">
      <dgm:prSet/>
      <dgm:spPr/>
      <dgm:t>
        <a:bodyPr/>
        <a:lstStyle/>
        <a:p>
          <a:endParaRPr lang="en-US"/>
        </a:p>
      </dgm:t>
    </dgm:pt>
    <dgm:pt modelId="{91BF7355-D751-439A-AB19-CCAAE8246973}" type="sibTrans" cxnId="{1DD88253-FCF5-428B-8096-CB2843DD10F8}">
      <dgm:prSet/>
      <dgm:spPr/>
      <dgm:t>
        <a:bodyPr/>
        <a:lstStyle/>
        <a:p>
          <a:endParaRPr lang="en-US"/>
        </a:p>
      </dgm:t>
    </dgm:pt>
    <dgm:pt modelId="{BACC006F-359A-4850-A854-D741C5878207}">
      <dgm:prSet/>
      <dgm:spPr/>
      <dgm:t>
        <a:bodyPr/>
        <a:lstStyle/>
        <a:p>
          <a:r>
            <a:rPr lang="pl-PL"/>
            <a:t>We calculate value of an asset by using:</a:t>
          </a:r>
          <a:endParaRPr lang="en-US"/>
        </a:p>
      </dgm:t>
    </dgm:pt>
    <dgm:pt modelId="{A4C5EE4C-89A1-43DD-89AE-C32CD58A1F91}" type="parTrans" cxnId="{9F458E74-75DE-42F1-8DAB-AD92D2AD4819}">
      <dgm:prSet/>
      <dgm:spPr/>
      <dgm:t>
        <a:bodyPr/>
        <a:lstStyle/>
        <a:p>
          <a:endParaRPr lang="en-US"/>
        </a:p>
      </dgm:t>
    </dgm:pt>
    <dgm:pt modelId="{503FCA4C-D09B-414A-B34B-7A49A357D3E1}" type="sibTrans" cxnId="{9F458E74-75DE-42F1-8DAB-AD92D2AD4819}">
      <dgm:prSet/>
      <dgm:spPr/>
      <dgm:t>
        <a:bodyPr/>
        <a:lstStyle/>
        <a:p>
          <a:endParaRPr lang="en-US"/>
        </a:p>
      </dgm:t>
    </dgm:pt>
    <dgm:pt modelId="{3EFB2BC4-852B-412F-B98A-DCDBA0C8D898}">
      <dgm:prSet/>
      <dgm:spPr/>
      <dgm:t>
        <a:bodyPr/>
        <a:lstStyle/>
        <a:p>
          <a:r>
            <a:rPr lang="pl-PL" dirty="0" err="1"/>
            <a:t>Difference</a:t>
          </a:r>
          <a:r>
            <a:rPr lang="pl-PL" dirty="0"/>
            <a:t> </a:t>
          </a:r>
          <a:r>
            <a:rPr lang="pl-PL" dirty="0" err="1"/>
            <a:t>between</a:t>
          </a:r>
          <a:r>
            <a:rPr lang="pl-PL" dirty="0"/>
            <a:t> </a:t>
          </a:r>
          <a:r>
            <a:rPr lang="pl-PL" dirty="0" err="1"/>
            <a:t>Tsitsiklis</a:t>
          </a:r>
          <a:r>
            <a:rPr lang="pl-PL" dirty="0"/>
            <a:t>-Van Roy and </a:t>
          </a:r>
          <a:r>
            <a:rPr lang="pl-PL" dirty="0" err="1"/>
            <a:t>Longstaff</a:t>
          </a:r>
          <a:r>
            <a:rPr lang="pl-PL" dirty="0"/>
            <a:t>-Schwartz: </a:t>
          </a:r>
          <a:endParaRPr lang="en-US" dirty="0"/>
        </a:p>
      </dgm:t>
    </dgm:pt>
    <dgm:pt modelId="{F7F7BA69-F6FB-4304-BAA6-B5395EB7B096}" type="parTrans" cxnId="{253E32AB-6712-4A97-8D7C-272ADCAF2B3E}">
      <dgm:prSet/>
      <dgm:spPr/>
      <dgm:t>
        <a:bodyPr/>
        <a:lstStyle/>
        <a:p>
          <a:endParaRPr lang="en-US"/>
        </a:p>
      </dgm:t>
    </dgm:pt>
    <dgm:pt modelId="{57FFF144-0CE0-4200-877D-7BC0C7C97549}" type="sibTrans" cxnId="{253E32AB-6712-4A97-8D7C-272ADCAF2B3E}">
      <dgm:prSet/>
      <dgm:spPr/>
      <dgm:t>
        <a:bodyPr/>
        <a:lstStyle/>
        <a:p>
          <a:endParaRPr lang="en-US"/>
        </a:p>
      </dgm:t>
    </dgm:pt>
    <dgm:pt modelId="{58D1D226-42BE-45AF-9B77-3B44F31AE5A0}" type="pres">
      <dgm:prSet presAssocID="{DC9A6E19-0964-4A18-A728-EB3A3DFBB300}" presName="vert0" presStyleCnt="0">
        <dgm:presLayoutVars>
          <dgm:dir/>
          <dgm:animOne val="branch"/>
          <dgm:animLvl val="lvl"/>
        </dgm:presLayoutVars>
      </dgm:prSet>
      <dgm:spPr/>
    </dgm:pt>
    <dgm:pt modelId="{68A47769-383F-47DE-A6BF-6615C7F67E56}" type="pres">
      <dgm:prSet presAssocID="{7AF4207C-648F-44D9-BD4E-5FC187849CB9}" presName="thickLine" presStyleLbl="alignNode1" presStyleIdx="0" presStyleCnt="3"/>
      <dgm:spPr/>
    </dgm:pt>
    <dgm:pt modelId="{88680E20-1954-4DD8-ADE7-15F3C701BFC7}" type="pres">
      <dgm:prSet presAssocID="{7AF4207C-648F-44D9-BD4E-5FC187849CB9}" presName="horz1" presStyleCnt="0"/>
      <dgm:spPr/>
    </dgm:pt>
    <dgm:pt modelId="{E6CF8DD4-35EC-4101-82F7-A323513446F4}" type="pres">
      <dgm:prSet presAssocID="{7AF4207C-648F-44D9-BD4E-5FC187849CB9}" presName="tx1" presStyleLbl="revTx" presStyleIdx="0" presStyleCnt="3"/>
      <dgm:spPr/>
    </dgm:pt>
    <dgm:pt modelId="{CD05E7DC-591F-4FE3-B7E7-229BFC8D96E6}" type="pres">
      <dgm:prSet presAssocID="{7AF4207C-648F-44D9-BD4E-5FC187849CB9}" presName="vert1" presStyleCnt="0"/>
      <dgm:spPr/>
    </dgm:pt>
    <dgm:pt modelId="{1A9166EE-CC7B-4D14-B1CD-04E1F5FC78FE}" type="pres">
      <dgm:prSet presAssocID="{BACC006F-359A-4850-A854-D741C5878207}" presName="thickLine" presStyleLbl="alignNode1" presStyleIdx="1" presStyleCnt="3"/>
      <dgm:spPr/>
    </dgm:pt>
    <dgm:pt modelId="{D8E246F3-25B6-424C-A84A-B0DF19F42E3A}" type="pres">
      <dgm:prSet presAssocID="{BACC006F-359A-4850-A854-D741C5878207}" presName="horz1" presStyleCnt="0"/>
      <dgm:spPr/>
    </dgm:pt>
    <dgm:pt modelId="{C47B77B3-5E2A-4A2E-BB9D-92B113C39A66}" type="pres">
      <dgm:prSet presAssocID="{BACC006F-359A-4850-A854-D741C5878207}" presName="tx1" presStyleLbl="revTx" presStyleIdx="1" presStyleCnt="3"/>
      <dgm:spPr/>
    </dgm:pt>
    <dgm:pt modelId="{0A8D1D8D-A628-4EE0-85C6-6C3915698798}" type="pres">
      <dgm:prSet presAssocID="{BACC006F-359A-4850-A854-D741C5878207}" presName="vert1" presStyleCnt="0"/>
      <dgm:spPr/>
    </dgm:pt>
    <dgm:pt modelId="{8321A1CD-BB53-49E5-8E8F-4971960EB872}" type="pres">
      <dgm:prSet presAssocID="{3EFB2BC4-852B-412F-B98A-DCDBA0C8D898}" presName="thickLine" presStyleLbl="alignNode1" presStyleIdx="2" presStyleCnt="3"/>
      <dgm:spPr/>
    </dgm:pt>
    <dgm:pt modelId="{A9C67373-D19B-4D0D-809E-985A44296F93}" type="pres">
      <dgm:prSet presAssocID="{3EFB2BC4-852B-412F-B98A-DCDBA0C8D898}" presName="horz1" presStyleCnt="0"/>
      <dgm:spPr/>
    </dgm:pt>
    <dgm:pt modelId="{85612565-3FA9-4AFB-9D3D-33AB8C982470}" type="pres">
      <dgm:prSet presAssocID="{3EFB2BC4-852B-412F-B98A-DCDBA0C8D898}" presName="tx1" presStyleLbl="revTx" presStyleIdx="2" presStyleCnt="3"/>
      <dgm:spPr/>
    </dgm:pt>
    <dgm:pt modelId="{5905DBCE-A2C2-4612-8E7B-A5534C88504E}" type="pres">
      <dgm:prSet presAssocID="{3EFB2BC4-852B-412F-B98A-DCDBA0C8D898}" presName="vert1" presStyleCnt="0"/>
      <dgm:spPr/>
    </dgm:pt>
  </dgm:ptLst>
  <dgm:cxnLst>
    <dgm:cxn modelId="{54A5B44D-68CF-4621-95D6-0BAFC9DCBE19}" type="presOf" srcId="{DC9A6E19-0964-4A18-A728-EB3A3DFBB300}" destId="{58D1D226-42BE-45AF-9B77-3B44F31AE5A0}" srcOrd="0" destOrd="0" presId="urn:microsoft.com/office/officeart/2008/layout/LinedList"/>
    <dgm:cxn modelId="{1DD88253-FCF5-428B-8096-CB2843DD10F8}" srcId="{DC9A6E19-0964-4A18-A728-EB3A3DFBB300}" destId="{7AF4207C-648F-44D9-BD4E-5FC187849CB9}" srcOrd="0" destOrd="0" parTransId="{16FB4887-D4B3-4DD6-AA76-96410ED0E769}" sibTransId="{91BF7355-D751-439A-AB19-CCAAE8246973}"/>
    <dgm:cxn modelId="{9F458E74-75DE-42F1-8DAB-AD92D2AD4819}" srcId="{DC9A6E19-0964-4A18-A728-EB3A3DFBB300}" destId="{BACC006F-359A-4850-A854-D741C5878207}" srcOrd="1" destOrd="0" parTransId="{A4C5EE4C-89A1-43DD-89AE-C32CD58A1F91}" sibTransId="{503FCA4C-D09B-414A-B34B-7A49A357D3E1}"/>
    <dgm:cxn modelId="{253E32AB-6712-4A97-8D7C-272ADCAF2B3E}" srcId="{DC9A6E19-0964-4A18-A728-EB3A3DFBB300}" destId="{3EFB2BC4-852B-412F-B98A-DCDBA0C8D898}" srcOrd="2" destOrd="0" parTransId="{F7F7BA69-F6FB-4304-BAA6-B5395EB7B096}" sibTransId="{57FFF144-0CE0-4200-877D-7BC0C7C97549}"/>
    <dgm:cxn modelId="{204BB5D2-0A55-4795-A796-9715E7A80D62}" type="presOf" srcId="{BACC006F-359A-4850-A854-D741C5878207}" destId="{C47B77B3-5E2A-4A2E-BB9D-92B113C39A66}" srcOrd="0" destOrd="0" presId="urn:microsoft.com/office/officeart/2008/layout/LinedList"/>
    <dgm:cxn modelId="{6D7641D4-5E82-4871-BCF7-403619ACBA6C}" type="presOf" srcId="{7AF4207C-648F-44D9-BD4E-5FC187849CB9}" destId="{E6CF8DD4-35EC-4101-82F7-A323513446F4}" srcOrd="0" destOrd="0" presId="urn:microsoft.com/office/officeart/2008/layout/LinedList"/>
    <dgm:cxn modelId="{69BA75F9-8AE5-4972-ACED-1A7CF48A61E8}" type="presOf" srcId="{3EFB2BC4-852B-412F-B98A-DCDBA0C8D898}" destId="{85612565-3FA9-4AFB-9D3D-33AB8C982470}" srcOrd="0" destOrd="0" presId="urn:microsoft.com/office/officeart/2008/layout/LinedList"/>
    <dgm:cxn modelId="{73911AF7-FDCE-46F8-AFAA-30F3246F0E15}" type="presParOf" srcId="{58D1D226-42BE-45AF-9B77-3B44F31AE5A0}" destId="{68A47769-383F-47DE-A6BF-6615C7F67E56}" srcOrd="0" destOrd="0" presId="urn:microsoft.com/office/officeart/2008/layout/LinedList"/>
    <dgm:cxn modelId="{86DA4DCE-6C69-4015-B257-1F02B0EBD355}" type="presParOf" srcId="{58D1D226-42BE-45AF-9B77-3B44F31AE5A0}" destId="{88680E20-1954-4DD8-ADE7-15F3C701BFC7}" srcOrd="1" destOrd="0" presId="urn:microsoft.com/office/officeart/2008/layout/LinedList"/>
    <dgm:cxn modelId="{0FB54F55-7B03-4751-8545-6451FC011D85}" type="presParOf" srcId="{88680E20-1954-4DD8-ADE7-15F3C701BFC7}" destId="{E6CF8DD4-35EC-4101-82F7-A323513446F4}" srcOrd="0" destOrd="0" presId="urn:microsoft.com/office/officeart/2008/layout/LinedList"/>
    <dgm:cxn modelId="{7D505722-24CD-4233-8A11-6BFB59F4142C}" type="presParOf" srcId="{88680E20-1954-4DD8-ADE7-15F3C701BFC7}" destId="{CD05E7DC-591F-4FE3-B7E7-229BFC8D96E6}" srcOrd="1" destOrd="0" presId="urn:microsoft.com/office/officeart/2008/layout/LinedList"/>
    <dgm:cxn modelId="{EBCB8FBD-1171-4A53-B47D-9D5A30299CA0}" type="presParOf" srcId="{58D1D226-42BE-45AF-9B77-3B44F31AE5A0}" destId="{1A9166EE-CC7B-4D14-B1CD-04E1F5FC78FE}" srcOrd="2" destOrd="0" presId="urn:microsoft.com/office/officeart/2008/layout/LinedList"/>
    <dgm:cxn modelId="{A21CDF34-BA63-4CE1-B0C2-A3ED08D3A7AA}" type="presParOf" srcId="{58D1D226-42BE-45AF-9B77-3B44F31AE5A0}" destId="{D8E246F3-25B6-424C-A84A-B0DF19F42E3A}" srcOrd="3" destOrd="0" presId="urn:microsoft.com/office/officeart/2008/layout/LinedList"/>
    <dgm:cxn modelId="{7B974D5A-4A30-4F40-89D7-3045D18728BB}" type="presParOf" srcId="{D8E246F3-25B6-424C-A84A-B0DF19F42E3A}" destId="{C47B77B3-5E2A-4A2E-BB9D-92B113C39A66}" srcOrd="0" destOrd="0" presId="urn:microsoft.com/office/officeart/2008/layout/LinedList"/>
    <dgm:cxn modelId="{8932D5BC-35CD-47CD-995A-DB4F6603C7B5}" type="presParOf" srcId="{D8E246F3-25B6-424C-A84A-B0DF19F42E3A}" destId="{0A8D1D8D-A628-4EE0-85C6-6C3915698798}" srcOrd="1" destOrd="0" presId="urn:microsoft.com/office/officeart/2008/layout/LinedList"/>
    <dgm:cxn modelId="{D2D04C71-C818-4D1B-86FF-9783AF031F8F}" type="presParOf" srcId="{58D1D226-42BE-45AF-9B77-3B44F31AE5A0}" destId="{8321A1CD-BB53-49E5-8E8F-4971960EB872}" srcOrd="4" destOrd="0" presId="urn:microsoft.com/office/officeart/2008/layout/LinedList"/>
    <dgm:cxn modelId="{E54B161A-AA21-41AD-B1C8-221C0A5F0102}" type="presParOf" srcId="{58D1D226-42BE-45AF-9B77-3B44F31AE5A0}" destId="{A9C67373-D19B-4D0D-809E-985A44296F93}" srcOrd="5" destOrd="0" presId="urn:microsoft.com/office/officeart/2008/layout/LinedList"/>
    <dgm:cxn modelId="{F072C1F3-AD92-4A35-A9FA-B2B40ED09128}" type="presParOf" srcId="{A9C67373-D19B-4D0D-809E-985A44296F93}" destId="{85612565-3FA9-4AFB-9D3D-33AB8C982470}" srcOrd="0" destOrd="0" presId="urn:microsoft.com/office/officeart/2008/layout/LinedList"/>
    <dgm:cxn modelId="{64A342A6-9161-427F-AA83-8B734CDD1046}" type="presParOf" srcId="{A9C67373-D19B-4D0D-809E-985A44296F93}" destId="{5905DBCE-A2C2-4612-8E7B-A5534C8850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4E647C-5C81-45DC-9006-FF48A944F7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FBC3FA23-5BDF-447A-B4CC-D9CEB7632103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pl-PL" b="1" dirty="0" err="1">
              <a:solidFill>
                <a:schemeClr val="tx1"/>
              </a:solidFill>
            </a:rPr>
            <a:t>Floating</a:t>
          </a:r>
          <a:r>
            <a:rPr lang="pl-PL" b="1" dirty="0">
              <a:solidFill>
                <a:schemeClr val="tx1"/>
              </a:solidFill>
            </a:rPr>
            <a:t> </a:t>
          </a:r>
          <a:r>
            <a:rPr lang="pl-PL" b="1" dirty="0" err="1">
              <a:solidFill>
                <a:schemeClr val="tx1"/>
              </a:solidFill>
            </a:rPr>
            <a:t>interest</a:t>
          </a:r>
          <a:r>
            <a:rPr lang="pl-PL" b="1" dirty="0">
              <a:solidFill>
                <a:schemeClr val="tx1"/>
              </a:solidFill>
            </a:rPr>
            <a:t> </a:t>
          </a:r>
          <a:r>
            <a:rPr lang="pl-PL" b="1" dirty="0" err="1">
              <a:solidFill>
                <a:schemeClr val="tx1"/>
              </a:solidFill>
            </a:rPr>
            <a:t>rates</a:t>
          </a:r>
          <a:endParaRPr lang="pl-PL" b="1" dirty="0">
            <a:solidFill>
              <a:schemeClr val="tx1"/>
            </a:solidFill>
          </a:endParaRPr>
        </a:p>
        <a:p>
          <a:pPr algn="l">
            <a:lnSpc>
              <a:spcPct val="100000"/>
            </a:lnSpc>
          </a:pPr>
          <a:r>
            <a:rPr lang="pl-PL" dirty="0" err="1">
              <a:solidFill>
                <a:schemeClr val="tx1"/>
              </a:solidFill>
            </a:rPr>
            <a:t>Volatility</a:t>
          </a:r>
          <a:r>
            <a:rPr lang="pl-PL" dirty="0">
              <a:solidFill>
                <a:schemeClr val="tx1"/>
              </a:solidFill>
            </a:rPr>
            <a:t>: 20%	                              	</a:t>
          </a:r>
        </a:p>
        <a:p>
          <a:pPr algn="l">
            <a:lnSpc>
              <a:spcPct val="100000"/>
            </a:lnSpc>
          </a:pPr>
          <a:r>
            <a:rPr lang="pl-PL" dirty="0">
              <a:solidFill>
                <a:schemeClr val="tx1"/>
              </a:solidFill>
            </a:rPr>
            <a:t>Time </a:t>
          </a:r>
          <a:r>
            <a:rPr lang="pl-PL" dirty="0" err="1">
              <a:solidFill>
                <a:schemeClr val="tx1"/>
              </a:solidFill>
            </a:rPr>
            <a:t>steps</a:t>
          </a:r>
          <a:r>
            <a:rPr lang="pl-PL" dirty="0">
              <a:solidFill>
                <a:schemeClr val="tx1"/>
              </a:solidFill>
            </a:rPr>
            <a:t>: 21</a:t>
          </a:r>
        </a:p>
        <a:p>
          <a:pPr algn="l">
            <a:lnSpc>
              <a:spcPct val="100000"/>
            </a:lnSpc>
          </a:pPr>
          <a:r>
            <a:rPr lang="pl-PL" dirty="0" err="1">
              <a:solidFill>
                <a:schemeClr val="tx1"/>
              </a:solidFill>
            </a:rPr>
            <a:t>Risk-free</a:t>
          </a:r>
          <a:r>
            <a:rPr lang="pl-PL" dirty="0">
              <a:solidFill>
                <a:schemeClr val="tx1"/>
              </a:solidFill>
            </a:rPr>
            <a:t> </a:t>
          </a:r>
          <a:r>
            <a:rPr lang="pl-PL" dirty="0" err="1">
              <a:solidFill>
                <a:schemeClr val="tx1"/>
              </a:solidFill>
            </a:rPr>
            <a:t>rate</a:t>
          </a:r>
          <a:r>
            <a:rPr lang="pl-PL" dirty="0">
              <a:solidFill>
                <a:schemeClr val="tx1"/>
              </a:solidFill>
            </a:rPr>
            <a:t>: 2%</a:t>
          </a:r>
        </a:p>
        <a:p>
          <a:pPr algn="l">
            <a:lnSpc>
              <a:spcPct val="100000"/>
            </a:lnSpc>
          </a:pPr>
          <a:r>
            <a:rPr lang="pl-PL" dirty="0" err="1">
              <a:solidFill>
                <a:schemeClr val="tx1"/>
              </a:solidFill>
            </a:rPr>
            <a:t>Paths</a:t>
          </a:r>
          <a:r>
            <a:rPr lang="pl-PL" dirty="0">
              <a:solidFill>
                <a:schemeClr val="tx1"/>
              </a:solidFill>
            </a:rPr>
            <a:t>: </a:t>
          </a:r>
          <a:r>
            <a:rPr lang="pl-PL" dirty="0" err="1">
              <a:solidFill>
                <a:schemeClr val="tx1"/>
              </a:solidFill>
            </a:rPr>
            <a:t>it</a:t>
          </a:r>
          <a:r>
            <a:rPr lang="pl-PL" dirty="0">
              <a:solidFill>
                <a:schemeClr val="tx1"/>
              </a:solidFill>
            </a:rPr>
            <a:t> </a:t>
          </a:r>
          <a:r>
            <a:rPr lang="pl-PL" dirty="0" err="1">
              <a:solidFill>
                <a:schemeClr val="tx1"/>
              </a:solidFill>
            </a:rPr>
            <a:t>depends</a:t>
          </a:r>
          <a:r>
            <a:rPr lang="pl-PL" dirty="0">
              <a:solidFill>
                <a:schemeClr val="tx1"/>
              </a:solidFill>
            </a:rPr>
            <a:t> </a:t>
          </a:r>
          <a:r>
            <a:rPr lang="pl-PL" dirty="0">
              <a:sym typeface="Wingdings" panose="05000000000000000000" pitchFamily="2" charset="2"/>
            </a:rPr>
            <a:t></a:t>
          </a:r>
          <a:endParaRPr lang="pl-PL" b="1" dirty="0"/>
        </a:p>
      </dgm:t>
    </dgm:pt>
    <dgm:pt modelId="{2334D00E-0556-4777-9D5A-2E87205B52F4}" type="parTrans" cxnId="{D430BE93-FD50-45F3-9906-18EDAC23B4E6}">
      <dgm:prSet/>
      <dgm:spPr/>
      <dgm:t>
        <a:bodyPr/>
        <a:lstStyle/>
        <a:p>
          <a:endParaRPr lang="en-US"/>
        </a:p>
      </dgm:t>
    </dgm:pt>
    <dgm:pt modelId="{4C4B2A1E-EE55-444C-811B-1A4A10BEC844}" type="sibTrans" cxnId="{D430BE93-FD50-45F3-9906-18EDAC23B4E6}">
      <dgm:prSet/>
      <dgm:spPr/>
      <dgm:t>
        <a:bodyPr/>
        <a:lstStyle/>
        <a:p>
          <a:endParaRPr lang="en-US"/>
        </a:p>
      </dgm:t>
    </dgm:pt>
    <dgm:pt modelId="{6169B2CD-421A-4055-B2C3-4B8C37379D7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E15F723-1E54-428C-9E9D-DB4018D6D71D}" type="parTrans" cxnId="{55AF8972-DF12-4E55-8C59-D3853349447D}">
      <dgm:prSet/>
      <dgm:spPr/>
      <dgm:t>
        <a:bodyPr/>
        <a:lstStyle/>
        <a:p>
          <a:endParaRPr lang="en-US"/>
        </a:p>
      </dgm:t>
    </dgm:pt>
    <dgm:pt modelId="{4820108F-8D7E-4ACA-AC1B-537B102AA2CE}" type="sibTrans" cxnId="{55AF8972-DF12-4E55-8C59-D3853349447D}">
      <dgm:prSet/>
      <dgm:spPr/>
      <dgm:t>
        <a:bodyPr/>
        <a:lstStyle/>
        <a:p>
          <a:endParaRPr lang="en-US"/>
        </a:p>
      </dgm:t>
    </dgm:pt>
    <dgm:pt modelId="{7F448708-D6F8-4411-8981-480D4520707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D75D4EC-CCED-449B-82BA-9421761BDF59}" type="parTrans" cxnId="{767252FD-8BBD-4E30-A789-51D20C0104F9}">
      <dgm:prSet/>
      <dgm:spPr/>
      <dgm:t>
        <a:bodyPr/>
        <a:lstStyle/>
        <a:p>
          <a:endParaRPr lang="en-US"/>
        </a:p>
      </dgm:t>
    </dgm:pt>
    <dgm:pt modelId="{B1AC5D37-8E6C-4B56-A722-E68202609D50}" type="sibTrans" cxnId="{767252FD-8BBD-4E30-A789-51D20C0104F9}">
      <dgm:prSet/>
      <dgm:spPr/>
      <dgm:t>
        <a:bodyPr/>
        <a:lstStyle/>
        <a:p>
          <a:endParaRPr lang="en-US"/>
        </a:p>
      </dgm:t>
    </dgm:pt>
    <dgm:pt modelId="{B76A8DD9-FB2F-4DF1-B3C8-6238C0C1B43F}" type="pres">
      <dgm:prSet presAssocID="{8C4E647C-5C81-45DC-9006-FF48A944F781}" presName="root" presStyleCnt="0">
        <dgm:presLayoutVars>
          <dgm:dir/>
          <dgm:resizeHandles val="exact"/>
        </dgm:presLayoutVars>
      </dgm:prSet>
      <dgm:spPr/>
    </dgm:pt>
    <dgm:pt modelId="{B74DC104-D926-415D-BD89-E9E9343B56F3}" type="pres">
      <dgm:prSet presAssocID="{FBC3FA23-5BDF-447A-B4CC-D9CEB7632103}" presName="compNode" presStyleCnt="0"/>
      <dgm:spPr/>
    </dgm:pt>
    <dgm:pt modelId="{B191753C-AB74-4907-90AD-040E674D183B}" type="pres">
      <dgm:prSet presAssocID="{FBC3FA23-5BDF-447A-B4CC-D9CEB7632103}" presName="bgRect" presStyleLbl="bgShp" presStyleIdx="0" presStyleCnt="3" custLinFactY="-41277" custLinFactNeighborX="-1504" custLinFactNeighborY="-100000"/>
      <dgm:spPr/>
    </dgm:pt>
    <dgm:pt modelId="{1DA9844F-306F-4DE7-82C5-49639F7701F0}" type="pres">
      <dgm:prSet presAssocID="{FBC3FA23-5BDF-447A-B4CC-D9CEB76321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ykres okresowy kontur"/>
        </a:ext>
      </dgm:extLst>
    </dgm:pt>
    <dgm:pt modelId="{94B19B0E-4E0E-4BE8-85DC-4BA7FEA3B997}" type="pres">
      <dgm:prSet presAssocID="{FBC3FA23-5BDF-447A-B4CC-D9CEB7632103}" presName="spaceRect" presStyleCnt="0"/>
      <dgm:spPr/>
    </dgm:pt>
    <dgm:pt modelId="{35AC17B9-7B7A-41BB-86C1-57BFFDBA4D65}" type="pres">
      <dgm:prSet presAssocID="{FBC3FA23-5BDF-447A-B4CC-D9CEB7632103}" presName="parTx" presStyleLbl="revTx" presStyleIdx="0" presStyleCnt="3">
        <dgm:presLayoutVars>
          <dgm:chMax val="0"/>
          <dgm:chPref val="0"/>
        </dgm:presLayoutVars>
      </dgm:prSet>
      <dgm:spPr/>
    </dgm:pt>
    <dgm:pt modelId="{B4CE4887-EEC0-4BE3-BD5F-CCF6970C8E66}" type="pres">
      <dgm:prSet presAssocID="{4C4B2A1E-EE55-444C-811B-1A4A10BEC844}" presName="sibTrans" presStyleCnt="0"/>
      <dgm:spPr/>
    </dgm:pt>
    <dgm:pt modelId="{4A937E5F-03D0-4D1B-9586-C082CAC356DF}" type="pres">
      <dgm:prSet presAssocID="{6169B2CD-421A-4055-B2C3-4B8C37379D7D}" presName="compNode" presStyleCnt="0"/>
      <dgm:spPr/>
    </dgm:pt>
    <dgm:pt modelId="{E3503F35-3532-47FB-976D-A130FBB72390}" type="pres">
      <dgm:prSet presAssocID="{6169B2CD-421A-4055-B2C3-4B8C37379D7D}" presName="bgRect" presStyleLbl="bgShp" presStyleIdx="1" presStyleCnt="3"/>
      <dgm:spPr/>
    </dgm:pt>
    <dgm:pt modelId="{E7884A41-29C2-43BD-B76F-3716AB8A0AFA}" type="pres">
      <dgm:prSet presAssocID="{6169B2CD-421A-4055-B2C3-4B8C37379D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załka w dół z wypełnieniem pełnym"/>
        </a:ext>
      </dgm:extLst>
    </dgm:pt>
    <dgm:pt modelId="{37F34CE8-FEAF-4A56-963B-2914E5A84E4B}" type="pres">
      <dgm:prSet presAssocID="{6169B2CD-421A-4055-B2C3-4B8C37379D7D}" presName="spaceRect" presStyleCnt="0"/>
      <dgm:spPr/>
    </dgm:pt>
    <dgm:pt modelId="{07415838-FA5B-4FEF-ABEE-6885B4BDD650}" type="pres">
      <dgm:prSet presAssocID="{6169B2CD-421A-4055-B2C3-4B8C37379D7D}" presName="parTx" presStyleLbl="revTx" presStyleIdx="1" presStyleCnt="3">
        <dgm:presLayoutVars>
          <dgm:chMax val="0"/>
          <dgm:chPref val="0"/>
        </dgm:presLayoutVars>
      </dgm:prSet>
      <dgm:spPr/>
    </dgm:pt>
    <dgm:pt modelId="{FD19C89A-12FA-4906-9998-47308B356916}" type="pres">
      <dgm:prSet presAssocID="{4820108F-8D7E-4ACA-AC1B-537B102AA2CE}" presName="sibTrans" presStyleCnt="0"/>
      <dgm:spPr/>
    </dgm:pt>
    <dgm:pt modelId="{302FFD65-A296-495B-8640-C4F39D2A705C}" type="pres">
      <dgm:prSet presAssocID="{7F448708-D6F8-4411-8981-480D45207074}" presName="compNode" presStyleCnt="0"/>
      <dgm:spPr/>
    </dgm:pt>
    <dgm:pt modelId="{E14E7AC6-6901-4073-9B4E-32DACDB9BF6A}" type="pres">
      <dgm:prSet presAssocID="{7F448708-D6F8-4411-8981-480D45207074}" presName="bgRect" presStyleLbl="bgShp" presStyleIdx="2" presStyleCnt="3" custLinFactY="47344" custLinFactNeighborX="-45" custLinFactNeighborY="100000"/>
      <dgm:spPr/>
    </dgm:pt>
    <dgm:pt modelId="{248C85B9-07F1-4B74-8C2E-28FDC7B2D19C}" type="pres">
      <dgm:prSet presAssocID="{7F448708-D6F8-4411-8981-480D452070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wtarzanie z wypełnieniem pełnym"/>
        </a:ext>
      </dgm:extLst>
    </dgm:pt>
    <dgm:pt modelId="{F74F3457-817E-45CE-8227-A5F8E856A25B}" type="pres">
      <dgm:prSet presAssocID="{7F448708-D6F8-4411-8981-480D45207074}" presName="spaceRect" presStyleCnt="0"/>
      <dgm:spPr/>
    </dgm:pt>
    <dgm:pt modelId="{21587ADD-D514-4F83-A97E-6B403CC48F7D}" type="pres">
      <dgm:prSet presAssocID="{7F448708-D6F8-4411-8981-480D4520707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A71D641-47BE-433A-8121-5228986450BB}" type="presOf" srcId="{8C4E647C-5C81-45DC-9006-FF48A944F781}" destId="{B76A8DD9-FB2F-4DF1-B3C8-6238C0C1B43F}" srcOrd="0" destOrd="0" presId="urn:microsoft.com/office/officeart/2018/2/layout/IconVerticalSolidList"/>
    <dgm:cxn modelId="{55AF8972-DF12-4E55-8C59-D3853349447D}" srcId="{8C4E647C-5C81-45DC-9006-FF48A944F781}" destId="{6169B2CD-421A-4055-B2C3-4B8C37379D7D}" srcOrd="1" destOrd="0" parTransId="{1E15F723-1E54-428C-9E9D-DB4018D6D71D}" sibTransId="{4820108F-8D7E-4ACA-AC1B-537B102AA2CE}"/>
    <dgm:cxn modelId="{AE5A9B55-3B53-4545-AE53-847C16ECFB6D}" type="presOf" srcId="{6169B2CD-421A-4055-B2C3-4B8C37379D7D}" destId="{07415838-FA5B-4FEF-ABEE-6885B4BDD650}" srcOrd="0" destOrd="0" presId="urn:microsoft.com/office/officeart/2018/2/layout/IconVerticalSolidList"/>
    <dgm:cxn modelId="{D430BE93-FD50-45F3-9906-18EDAC23B4E6}" srcId="{8C4E647C-5C81-45DC-9006-FF48A944F781}" destId="{FBC3FA23-5BDF-447A-B4CC-D9CEB7632103}" srcOrd="0" destOrd="0" parTransId="{2334D00E-0556-4777-9D5A-2E87205B52F4}" sibTransId="{4C4B2A1E-EE55-444C-811B-1A4A10BEC844}"/>
    <dgm:cxn modelId="{048F03AC-BE9D-4559-A5E2-E85CC93E4D1F}" type="presOf" srcId="{FBC3FA23-5BDF-447A-B4CC-D9CEB7632103}" destId="{35AC17B9-7B7A-41BB-86C1-57BFFDBA4D65}" srcOrd="0" destOrd="0" presId="urn:microsoft.com/office/officeart/2018/2/layout/IconVerticalSolidList"/>
    <dgm:cxn modelId="{56885CC4-2EDC-49DF-BAFA-B20D27EEFE60}" type="presOf" srcId="{7F448708-D6F8-4411-8981-480D45207074}" destId="{21587ADD-D514-4F83-A97E-6B403CC48F7D}" srcOrd="0" destOrd="0" presId="urn:microsoft.com/office/officeart/2018/2/layout/IconVerticalSolidList"/>
    <dgm:cxn modelId="{767252FD-8BBD-4E30-A789-51D20C0104F9}" srcId="{8C4E647C-5C81-45DC-9006-FF48A944F781}" destId="{7F448708-D6F8-4411-8981-480D45207074}" srcOrd="2" destOrd="0" parTransId="{BD75D4EC-CCED-449B-82BA-9421761BDF59}" sibTransId="{B1AC5D37-8E6C-4B56-A722-E68202609D50}"/>
    <dgm:cxn modelId="{2A2F860D-693B-4797-B060-FB47CA7B1073}" type="presParOf" srcId="{B76A8DD9-FB2F-4DF1-B3C8-6238C0C1B43F}" destId="{B74DC104-D926-415D-BD89-E9E9343B56F3}" srcOrd="0" destOrd="0" presId="urn:microsoft.com/office/officeart/2018/2/layout/IconVerticalSolidList"/>
    <dgm:cxn modelId="{216E7877-FFAB-46E9-A967-A06B78AF0E36}" type="presParOf" srcId="{B74DC104-D926-415D-BD89-E9E9343B56F3}" destId="{B191753C-AB74-4907-90AD-040E674D183B}" srcOrd="0" destOrd="0" presId="urn:microsoft.com/office/officeart/2018/2/layout/IconVerticalSolidList"/>
    <dgm:cxn modelId="{23ED3B0E-C7D4-4002-8529-43F237394EC4}" type="presParOf" srcId="{B74DC104-D926-415D-BD89-E9E9343B56F3}" destId="{1DA9844F-306F-4DE7-82C5-49639F7701F0}" srcOrd="1" destOrd="0" presId="urn:microsoft.com/office/officeart/2018/2/layout/IconVerticalSolidList"/>
    <dgm:cxn modelId="{13BDE18C-9D9C-4A54-ADF5-A97E012BEC47}" type="presParOf" srcId="{B74DC104-D926-415D-BD89-E9E9343B56F3}" destId="{94B19B0E-4E0E-4BE8-85DC-4BA7FEA3B997}" srcOrd="2" destOrd="0" presId="urn:microsoft.com/office/officeart/2018/2/layout/IconVerticalSolidList"/>
    <dgm:cxn modelId="{044A3191-1F86-4E4F-A410-2FDC7EE58078}" type="presParOf" srcId="{B74DC104-D926-415D-BD89-E9E9343B56F3}" destId="{35AC17B9-7B7A-41BB-86C1-57BFFDBA4D65}" srcOrd="3" destOrd="0" presId="urn:microsoft.com/office/officeart/2018/2/layout/IconVerticalSolidList"/>
    <dgm:cxn modelId="{2EAE8FE6-E3E1-4A2B-8365-A0390E04678C}" type="presParOf" srcId="{B76A8DD9-FB2F-4DF1-B3C8-6238C0C1B43F}" destId="{B4CE4887-EEC0-4BE3-BD5F-CCF6970C8E66}" srcOrd="1" destOrd="0" presId="urn:microsoft.com/office/officeart/2018/2/layout/IconVerticalSolidList"/>
    <dgm:cxn modelId="{952346EB-974F-4D91-BBEA-2E645ACA40F1}" type="presParOf" srcId="{B76A8DD9-FB2F-4DF1-B3C8-6238C0C1B43F}" destId="{4A937E5F-03D0-4D1B-9586-C082CAC356DF}" srcOrd="2" destOrd="0" presId="urn:microsoft.com/office/officeart/2018/2/layout/IconVerticalSolidList"/>
    <dgm:cxn modelId="{63D00E9E-4D67-47BB-81B0-813E8A66C106}" type="presParOf" srcId="{4A937E5F-03D0-4D1B-9586-C082CAC356DF}" destId="{E3503F35-3532-47FB-976D-A130FBB72390}" srcOrd="0" destOrd="0" presId="urn:microsoft.com/office/officeart/2018/2/layout/IconVerticalSolidList"/>
    <dgm:cxn modelId="{D0DB5B1B-8784-4BE2-AFAE-05AD99037816}" type="presParOf" srcId="{4A937E5F-03D0-4D1B-9586-C082CAC356DF}" destId="{E7884A41-29C2-43BD-B76F-3716AB8A0AFA}" srcOrd="1" destOrd="0" presId="urn:microsoft.com/office/officeart/2018/2/layout/IconVerticalSolidList"/>
    <dgm:cxn modelId="{E9318137-4561-48D1-8950-7CE47F3D01CF}" type="presParOf" srcId="{4A937E5F-03D0-4D1B-9586-C082CAC356DF}" destId="{37F34CE8-FEAF-4A56-963B-2914E5A84E4B}" srcOrd="2" destOrd="0" presId="urn:microsoft.com/office/officeart/2018/2/layout/IconVerticalSolidList"/>
    <dgm:cxn modelId="{B05D2546-E86C-4DE6-BCFB-96374F20C906}" type="presParOf" srcId="{4A937E5F-03D0-4D1B-9586-C082CAC356DF}" destId="{07415838-FA5B-4FEF-ABEE-6885B4BDD650}" srcOrd="3" destOrd="0" presId="urn:microsoft.com/office/officeart/2018/2/layout/IconVerticalSolidList"/>
    <dgm:cxn modelId="{422D8AF1-873B-4F91-B07E-2F42287190B1}" type="presParOf" srcId="{B76A8DD9-FB2F-4DF1-B3C8-6238C0C1B43F}" destId="{FD19C89A-12FA-4906-9998-47308B356916}" srcOrd="3" destOrd="0" presId="urn:microsoft.com/office/officeart/2018/2/layout/IconVerticalSolidList"/>
    <dgm:cxn modelId="{8586792B-9B87-4EB3-AC08-4FBCC4C60BB5}" type="presParOf" srcId="{B76A8DD9-FB2F-4DF1-B3C8-6238C0C1B43F}" destId="{302FFD65-A296-495B-8640-C4F39D2A705C}" srcOrd="4" destOrd="0" presId="urn:microsoft.com/office/officeart/2018/2/layout/IconVerticalSolidList"/>
    <dgm:cxn modelId="{C24385F1-A330-48AE-9ABD-61853C4343CE}" type="presParOf" srcId="{302FFD65-A296-495B-8640-C4F39D2A705C}" destId="{E14E7AC6-6901-4073-9B4E-32DACDB9BF6A}" srcOrd="0" destOrd="0" presId="urn:microsoft.com/office/officeart/2018/2/layout/IconVerticalSolidList"/>
    <dgm:cxn modelId="{4510CF2E-70F6-4662-A399-A556246BF78F}" type="presParOf" srcId="{302FFD65-A296-495B-8640-C4F39D2A705C}" destId="{248C85B9-07F1-4B74-8C2E-28FDC7B2D19C}" srcOrd="1" destOrd="0" presId="urn:microsoft.com/office/officeart/2018/2/layout/IconVerticalSolidList"/>
    <dgm:cxn modelId="{6916E13A-2B49-4B1D-9058-C82170ED646C}" type="presParOf" srcId="{302FFD65-A296-495B-8640-C4F39D2A705C}" destId="{F74F3457-817E-45CE-8227-A5F8E856A25B}" srcOrd="2" destOrd="0" presId="urn:microsoft.com/office/officeart/2018/2/layout/IconVerticalSolidList"/>
    <dgm:cxn modelId="{DE8689A9-E4BF-4860-A61B-23BC8F566E33}" type="presParOf" srcId="{302FFD65-A296-495B-8640-C4F39D2A705C}" destId="{21587ADD-D514-4F83-A97E-6B403CC48F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47769-383F-47DE-A6BF-6615C7F67E56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F8DD4-35EC-4101-82F7-A323513446F4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We </a:t>
          </a:r>
          <a:r>
            <a:rPr lang="pl-PL" sz="2600" kern="1200" dirty="0" err="1"/>
            <a:t>use</a:t>
          </a:r>
          <a:r>
            <a:rPr lang="pl-PL" sz="2600" kern="1200" dirty="0"/>
            <a:t> the </a:t>
          </a:r>
          <a:r>
            <a:rPr lang="pl-PL" sz="2600" kern="1200" dirty="0" err="1"/>
            <a:t>regression</a:t>
          </a:r>
          <a:r>
            <a:rPr lang="pl-PL" sz="2600" kern="1200" dirty="0"/>
            <a:t> (</a:t>
          </a:r>
          <a:r>
            <a:rPr lang="pl-PL" sz="2600" kern="1200" dirty="0" err="1"/>
            <a:t>deg</a:t>
          </a:r>
          <a:r>
            <a:rPr lang="pl-PL" sz="2600" kern="1200" dirty="0"/>
            <a:t> 3) </a:t>
          </a:r>
          <a:r>
            <a:rPr lang="pl-PL" sz="2600" kern="1200" dirty="0" err="1"/>
            <a:t>technique</a:t>
          </a:r>
          <a:r>
            <a:rPr lang="pl-PL" sz="2600" kern="1200" dirty="0"/>
            <a:t> to </a:t>
          </a:r>
          <a:r>
            <a:rPr lang="pl-PL" sz="2600" kern="1200" dirty="0" err="1"/>
            <a:t>approximate</a:t>
          </a:r>
          <a:r>
            <a:rPr lang="pl-PL" sz="2600" kern="1200" dirty="0"/>
            <a:t> the </a:t>
          </a:r>
          <a:r>
            <a:rPr lang="pl-PL" sz="2600" kern="1200" dirty="0" err="1"/>
            <a:t>conditional</a:t>
          </a:r>
          <a:r>
            <a:rPr lang="pl-PL" sz="2600" kern="1200" dirty="0"/>
            <a:t> </a:t>
          </a:r>
          <a:r>
            <a:rPr lang="pl-PL" sz="2600" kern="1200" dirty="0" err="1"/>
            <a:t>expectation</a:t>
          </a:r>
          <a:r>
            <a:rPr lang="pl-PL" sz="2600" kern="1200" dirty="0"/>
            <a:t> </a:t>
          </a:r>
          <a:r>
            <a:rPr lang="pl-PL" sz="2600" kern="1200" dirty="0" err="1"/>
            <a:t>function</a:t>
          </a:r>
          <a:r>
            <a:rPr lang="pl-PL" sz="2600" kern="1200" dirty="0"/>
            <a:t> </a:t>
          </a:r>
          <a:r>
            <a:rPr lang="pl-PL" sz="2600" kern="1200" dirty="0" err="1"/>
            <a:t>at</a:t>
          </a:r>
          <a:r>
            <a:rPr lang="pl-PL" sz="2600" kern="1200" dirty="0"/>
            <a:t> </a:t>
          </a:r>
          <a:r>
            <a:rPr lang="pl-PL" sz="2600" kern="1200" dirty="0" err="1"/>
            <a:t>each</a:t>
          </a:r>
          <a:r>
            <a:rPr lang="pl-PL" sz="2600" kern="1200" dirty="0"/>
            <a:t> </a:t>
          </a:r>
          <a:r>
            <a:rPr lang="pl-PL" sz="2600" kern="1200" dirty="0" err="1"/>
            <a:t>excercising</a:t>
          </a:r>
          <a:r>
            <a:rPr lang="pl-PL" sz="2600" kern="1200" dirty="0"/>
            <a:t> </a:t>
          </a:r>
          <a:r>
            <a:rPr lang="pl-PL" sz="2600" kern="1200" dirty="0" err="1"/>
            <a:t>date</a:t>
          </a:r>
          <a:r>
            <a:rPr lang="pl-PL" sz="2600" kern="1200" dirty="0"/>
            <a:t>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0" y="2124"/>
        <a:ext cx="10515600" cy="1449029"/>
      </dsp:txXfrm>
    </dsp:sp>
    <dsp:sp modelId="{1A9166EE-CC7B-4D14-B1CD-04E1F5FC78F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B77B3-5E2A-4A2E-BB9D-92B113C39A66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We calculate value of an asset by using:</a:t>
          </a:r>
          <a:endParaRPr lang="en-US" sz="2600" kern="1200"/>
        </a:p>
      </dsp:txBody>
      <dsp:txXfrm>
        <a:off x="0" y="1451154"/>
        <a:ext cx="10515600" cy="1449029"/>
      </dsp:txXfrm>
    </dsp:sp>
    <dsp:sp modelId="{8321A1CD-BB53-49E5-8E8F-4971960EB872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12565-3FA9-4AFB-9D3D-33AB8C982470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Difference</a:t>
          </a:r>
          <a:r>
            <a:rPr lang="pl-PL" sz="2600" kern="1200" dirty="0"/>
            <a:t> </a:t>
          </a:r>
          <a:r>
            <a:rPr lang="pl-PL" sz="2600" kern="1200" dirty="0" err="1"/>
            <a:t>between</a:t>
          </a:r>
          <a:r>
            <a:rPr lang="pl-PL" sz="2600" kern="1200" dirty="0"/>
            <a:t> </a:t>
          </a:r>
          <a:r>
            <a:rPr lang="pl-PL" sz="2600" kern="1200" dirty="0" err="1"/>
            <a:t>Tsitsiklis</a:t>
          </a:r>
          <a:r>
            <a:rPr lang="pl-PL" sz="2600" kern="1200" dirty="0"/>
            <a:t>-Van Roy and </a:t>
          </a:r>
          <a:r>
            <a:rPr lang="pl-PL" sz="2600" kern="1200" dirty="0" err="1"/>
            <a:t>Longstaff</a:t>
          </a:r>
          <a:r>
            <a:rPr lang="pl-PL" sz="2600" kern="1200" dirty="0"/>
            <a:t>-Schwartz: </a:t>
          </a:r>
          <a:endParaRPr lang="en-US" sz="2600" kern="1200" dirty="0"/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1753C-AB74-4907-90AD-040E674D183B}">
      <dsp:nvSpPr>
        <dsp:cNvPr id="0" name=""/>
        <dsp:cNvSpPr/>
      </dsp:nvSpPr>
      <dsp:spPr>
        <a:xfrm>
          <a:off x="0" y="0"/>
          <a:ext cx="5962720" cy="1544048"/>
        </a:xfrm>
        <a:prstGeom prst="roundRect">
          <a:avLst>
            <a:gd name="adj" fmla="val 10000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9844F-306F-4DE7-82C5-49639F7701F0}">
      <dsp:nvSpPr>
        <dsp:cNvPr id="0" name=""/>
        <dsp:cNvSpPr/>
      </dsp:nvSpPr>
      <dsp:spPr>
        <a:xfrm>
          <a:off x="467074" y="352617"/>
          <a:ext cx="850056" cy="849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C17B9-7B7A-41BB-86C1-57BFFDBA4D65}">
      <dsp:nvSpPr>
        <dsp:cNvPr id="0" name=""/>
        <dsp:cNvSpPr/>
      </dsp:nvSpPr>
      <dsp:spPr>
        <a:xfrm>
          <a:off x="1784205" y="5206"/>
          <a:ext cx="4036619" cy="1545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2" tIns="163572" rIns="163572" bIns="1635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 dirty="0" err="1">
              <a:solidFill>
                <a:schemeClr val="tx1"/>
              </a:solidFill>
            </a:rPr>
            <a:t>Floating</a:t>
          </a:r>
          <a:r>
            <a:rPr lang="pl-PL" sz="1400" b="1" kern="1200" dirty="0">
              <a:solidFill>
                <a:schemeClr val="tx1"/>
              </a:solidFill>
            </a:rPr>
            <a:t> </a:t>
          </a:r>
          <a:r>
            <a:rPr lang="pl-PL" sz="1400" b="1" kern="1200" dirty="0" err="1">
              <a:solidFill>
                <a:schemeClr val="tx1"/>
              </a:solidFill>
            </a:rPr>
            <a:t>interest</a:t>
          </a:r>
          <a:r>
            <a:rPr lang="pl-PL" sz="1400" b="1" kern="1200" dirty="0">
              <a:solidFill>
                <a:schemeClr val="tx1"/>
              </a:solidFill>
            </a:rPr>
            <a:t> </a:t>
          </a:r>
          <a:r>
            <a:rPr lang="pl-PL" sz="1400" b="1" kern="1200" dirty="0" err="1">
              <a:solidFill>
                <a:schemeClr val="tx1"/>
              </a:solidFill>
            </a:rPr>
            <a:t>rates</a:t>
          </a:r>
          <a:endParaRPr lang="pl-PL" sz="1400" b="1" kern="1200" dirty="0">
            <a:solidFill>
              <a:schemeClr val="tx1"/>
            </a:solidFill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solidFill>
                <a:schemeClr val="tx1"/>
              </a:solidFill>
            </a:rPr>
            <a:t>Volatility</a:t>
          </a:r>
          <a:r>
            <a:rPr lang="pl-PL" sz="1400" kern="1200" dirty="0">
              <a:solidFill>
                <a:schemeClr val="tx1"/>
              </a:solidFill>
            </a:rPr>
            <a:t>: 20%	                              	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solidFill>
                <a:schemeClr val="tx1"/>
              </a:solidFill>
            </a:rPr>
            <a:t>Time </a:t>
          </a:r>
          <a:r>
            <a:rPr lang="pl-PL" sz="1400" kern="1200" dirty="0" err="1">
              <a:solidFill>
                <a:schemeClr val="tx1"/>
              </a:solidFill>
            </a:rPr>
            <a:t>steps</a:t>
          </a:r>
          <a:r>
            <a:rPr lang="pl-PL" sz="1400" kern="1200" dirty="0">
              <a:solidFill>
                <a:schemeClr val="tx1"/>
              </a:solidFill>
            </a:rPr>
            <a:t>: 21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solidFill>
                <a:schemeClr val="tx1"/>
              </a:solidFill>
            </a:rPr>
            <a:t>Risk-free</a:t>
          </a:r>
          <a:r>
            <a:rPr lang="pl-PL" sz="1400" kern="1200" dirty="0">
              <a:solidFill>
                <a:schemeClr val="tx1"/>
              </a:solidFill>
            </a:rPr>
            <a:t> </a:t>
          </a:r>
          <a:r>
            <a:rPr lang="pl-PL" sz="1400" kern="1200" dirty="0" err="1">
              <a:solidFill>
                <a:schemeClr val="tx1"/>
              </a:solidFill>
            </a:rPr>
            <a:t>rate</a:t>
          </a:r>
          <a:r>
            <a:rPr lang="pl-PL" sz="1400" kern="1200" dirty="0">
              <a:solidFill>
                <a:schemeClr val="tx1"/>
              </a:solidFill>
            </a:rPr>
            <a:t>: 2%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solidFill>
                <a:schemeClr val="tx1"/>
              </a:solidFill>
            </a:rPr>
            <a:t>Paths</a:t>
          </a:r>
          <a:r>
            <a:rPr lang="pl-PL" sz="1400" kern="1200" dirty="0">
              <a:solidFill>
                <a:schemeClr val="tx1"/>
              </a:solidFill>
            </a:rPr>
            <a:t>: </a:t>
          </a:r>
          <a:r>
            <a:rPr lang="pl-PL" sz="1400" kern="1200" dirty="0" err="1">
              <a:solidFill>
                <a:schemeClr val="tx1"/>
              </a:solidFill>
            </a:rPr>
            <a:t>it</a:t>
          </a:r>
          <a:r>
            <a:rPr lang="pl-PL" sz="1400" kern="1200" dirty="0">
              <a:solidFill>
                <a:schemeClr val="tx1"/>
              </a:solidFill>
            </a:rPr>
            <a:t> </a:t>
          </a:r>
          <a:r>
            <a:rPr lang="pl-PL" sz="1400" kern="1200" dirty="0" err="1">
              <a:solidFill>
                <a:schemeClr val="tx1"/>
              </a:solidFill>
            </a:rPr>
            <a:t>depends</a:t>
          </a:r>
          <a:r>
            <a:rPr lang="pl-PL" sz="1400" kern="1200" dirty="0">
              <a:solidFill>
                <a:schemeClr val="tx1"/>
              </a:solidFill>
            </a:rPr>
            <a:t> </a:t>
          </a:r>
          <a:r>
            <a:rPr lang="pl-PL" sz="1400" kern="1200" dirty="0">
              <a:sym typeface="Wingdings" panose="05000000000000000000" pitchFamily="2" charset="2"/>
            </a:rPr>
            <a:t></a:t>
          </a:r>
          <a:endParaRPr lang="pl-PL" sz="1400" b="1" kern="1200" dirty="0"/>
        </a:p>
      </dsp:txBody>
      <dsp:txXfrm>
        <a:off x="1784205" y="5206"/>
        <a:ext cx="4036619" cy="1545557"/>
      </dsp:txXfrm>
    </dsp:sp>
    <dsp:sp modelId="{E3503F35-3532-47FB-976D-A130FBB72390}">
      <dsp:nvSpPr>
        <dsp:cNvPr id="0" name=""/>
        <dsp:cNvSpPr/>
      </dsp:nvSpPr>
      <dsp:spPr>
        <a:xfrm>
          <a:off x="0" y="1894221"/>
          <a:ext cx="5962720" cy="1544048"/>
        </a:xfrm>
        <a:prstGeom prst="roundRect">
          <a:avLst>
            <a:gd name="adj" fmla="val 10000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84A41-29C2-43BD-B76F-3716AB8A0AFA}">
      <dsp:nvSpPr>
        <dsp:cNvPr id="0" name=""/>
        <dsp:cNvSpPr/>
      </dsp:nvSpPr>
      <dsp:spPr>
        <a:xfrm>
          <a:off x="467074" y="2241632"/>
          <a:ext cx="850056" cy="849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15838-FA5B-4FEF-ABEE-6885B4BDD650}">
      <dsp:nvSpPr>
        <dsp:cNvPr id="0" name=""/>
        <dsp:cNvSpPr/>
      </dsp:nvSpPr>
      <dsp:spPr>
        <a:xfrm>
          <a:off x="1784205" y="1894221"/>
          <a:ext cx="4036619" cy="1545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2" tIns="163572" rIns="163572" bIns="1635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784205" y="1894221"/>
        <a:ext cx="4036619" cy="1545557"/>
      </dsp:txXfrm>
    </dsp:sp>
    <dsp:sp modelId="{E14E7AC6-6901-4073-9B4E-32DACDB9BF6A}">
      <dsp:nvSpPr>
        <dsp:cNvPr id="0" name=""/>
        <dsp:cNvSpPr/>
      </dsp:nvSpPr>
      <dsp:spPr>
        <a:xfrm>
          <a:off x="0" y="3789951"/>
          <a:ext cx="5962720" cy="1544048"/>
        </a:xfrm>
        <a:prstGeom prst="roundRect">
          <a:avLst>
            <a:gd name="adj" fmla="val 10000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C85B9-07F1-4B74-8C2E-28FDC7B2D19C}">
      <dsp:nvSpPr>
        <dsp:cNvPr id="0" name=""/>
        <dsp:cNvSpPr/>
      </dsp:nvSpPr>
      <dsp:spPr>
        <a:xfrm>
          <a:off x="467074" y="4130646"/>
          <a:ext cx="850056" cy="849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87ADD-D514-4F83-A97E-6B403CC48F7D}">
      <dsp:nvSpPr>
        <dsp:cNvPr id="0" name=""/>
        <dsp:cNvSpPr/>
      </dsp:nvSpPr>
      <dsp:spPr>
        <a:xfrm>
          <a:off x="1784205" y="3783236"/>
          <a:ext cx="4036619" cy="1545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2" tIns="163572" rIns="163572" bIns="1635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784205" y="3783236"/>
        <a:ext cx="4036619" cy="1545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8BDA-02CF-4BC3-9211-BA03FA121AEF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7F2BA-2480-40C5-8EE1-E50E640B1D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813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F2BA-2480-40C5-8EE1-E50E640B1D3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12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F2BA-2480-40C5-8EE1-E50E640B1D3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41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F2BA-2480-40C5-8EE1-E50E640B1D3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26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F2BA-2480-40C5-8EE1-E50E640B1D3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4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F2BA-2480-40C5-8EE1-E50E640B1D30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189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F2BA-2480-40C5-8EE1-E50E640B1D30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041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F2BA-2480-40C5-8EE1-E50E640B1D30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922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86A02-42BC-8F9C-033D-E28BBB75B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108028-638A-6A31-9C55-47F3EBE3C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17622F-28D8-21EF-9A3F-91A9F899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9605F09-8C9A-5D29-1935-20F3B84D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BE7999-397D-AABF-6BFC-06501903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605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B86DF0-C6EE-66A7-4847-94459F3F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6989790-2AF2-6737-87DF-512A3EF60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8F3827-6AED-4D64-6988-D264AC2C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7A380E-F3D7-5643-96D5-3433ABDC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F144D5-34A4-A0CE-D64C-62D4F2C6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854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E88D23-B701-EE39-B7E3-75A1E32FE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22BD5B3-B31A-86E9-0F26-1339315A5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6201B6-6DFB-DBD3-F592-2EBB06C2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686EB4-9DB0-DFB1-4F5F-1183F0AB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EDF6E3-BA61-D3CA-EBEB-FDB7DDEE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81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DFD105-8500-2478-D5A2-0DC68D2D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D5F0AA-29E2-4364-777B-C0F979EF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B6A523-D0EB-8F52-8732-379EE4B4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84D1E8-E2BE-B04A-E902-6BD53214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DFB50E-F765-7683-79C2-D9499A29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688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3E6243-12D8-158E-F12B-10D38AF9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1880C8A-DA97-6120-670F-94AE999C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E8BDA1-827A-880B-98C7-3779B474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531139-E141-C2E8-FB93-D907E100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C74E1B-8398-62E0-101B-B292823B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353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AAD3CE-2246-6ACD-C58B-5710869A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6CFFFA-D7D5-D94C-1FA9-059701ADF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70F75EE-63B4-4F49-B62A-761525120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6D9D08-FAD1-42BF-C444-946C45C0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DF6EC8-92C6-357E-EA6E-AA0FA1A2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949638-BC06-C5A8-6762-01C27511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122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300A4-1DC5-7B0D-4DB5-417088DD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933A4F7-E093-14A8-C96B-918176DF8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15FCD8B-B38F-777C-9947-9E721827D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6AD0920-3E6F-3267-18D7-2975808DF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D0D8F93-12D9-E2A9-F1A4-0B0DCB8CF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BFB4CD3-F6AD-B8B7-41E0-FA76F76C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45B63CA-72C4-15CB-BF08-C22E9DA9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AB00D6F-DFCD-58C4-5E44-161D45D5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57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45577-2626-AFC5-E4C1-0E9FBA19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38B05CE-67F6-54B2-E165-C303595F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557CCEB-A255-A573-47BB-895B1741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C6EC00-3792-DCCC-B011-EF25F3AD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90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CEF0EF4-77E6-6406-1259-BD9383A4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BEA6388-AD20-49E1-2B45-792B5550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69ED6E0-F75A-CB26-933D-E1BAF043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323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9EC6C8-B0C7-D7EF-D66A-5846E22F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C930ED-8E70-5C67-F894-FED434C5D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89FC0BA-0B15-50E1-A780-457C0656C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1E3733-B221-01F4-EA9A-8E0763AD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B09B48A-CFDA-8D41-124F-709BEE6B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D7467D-7823-9F8F-BDD5-B7F75D00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850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49646D-F502-8338-61F1-8EAF6FA4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B917463-234C-44CC-AB7D-6A4294141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1CB6B74-7AEC-BD1F-A175-8C53B78CA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AC02CA-E24F-80D6-6318-8AE7B9E0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8C276C-CA99-FC7E-567B-E700D405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67C741F-93C6-D7BC-DB12-D132D082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27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6774760-9347-234C-6B19-5833E080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121F17-689F-3F87-F5A7-FD0AADDFD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43C21C-33DA-C7CF-7BBD-C95073FB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421CAC-AF9C-AF8F-532A-79C0F65BE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7833B5-2B6D-BDA2-E678-AC68DFB8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22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E3A6C02-A4F8-B183-8FB9-39F7A7C09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pl-PL" sz="8100" dirty="0" err="1"/>
              <a:t>Tsitsiklis</a:t>
            </a:r>
            <a:r>
              <a:rPr lang="pl-PL" sz="8100" dirty="0"/>
              <a:t>-Van Roy vs </a:t>
            </a:r>
            <a:r>
              <a:rPr lang="pl-PL" sz="8100" dirty="0" err="1"/>
              <a:t>Tilley</a:t>
            </a:r>
            <a:r>
              <a:rPr lang="pl-PL" sz="8100" dirty="0"/>
              <a:t> </a:t>
            </a:r>
            <a:r>
              <a:rPr lang="pl-PL" sz="8100" dirty="0" err="1"/>
              <a:t>comparison</a:t>
            </a:r>
            <a:endParaRPr lang="pl-PL" sz="81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38052BD-2DA3-410F-CB57-5AEACAB4C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pl-PL" sz="2200" dirty="0"/>
              <a:t>Stanisław Cabaj</a:t>
            </a:r>
          </a:p>
          <a:p>
            <a:pPr algn="l"/>
            <a:r>
              <a:rPr lang="pl-PL" sz="2200" dirty="0"/>
              <a:t>Bartosz </a:t>
            </a:r>
            <a:r>
              <a:rPr lang="pl-PL" sz="2200" dirty="0" err="1"/>
              <a:t>Justkowski</a:t>
            </a:r>
            <a:endParaRPr lang="pl-PL" sz="2200" dirty="0"/>
          </a:p>
          <a:p>
            <a:pPr algn="l"/>
            <a:r>
              <a:rPr lang="pl-PL" sz="2200" dirty="0"/>
              <a:t>Wojciech Szyszka</a:t>
            </a:r>
          </a:p>
        </p:txBody>
      </p:sp>
    </p:spTree>
    <p:extLst>
      <p:ext uri="{BB962C8B-B14F-4D97-AF65-F5344CB8AC3E}">
        <p14:creationId xmlns:p14="http://schemas.microsoft.com/office/powerpoint/2010/main" val="2224825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740C43-13B1-2E93-F649-54F805A2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of Expected</a:t>
            </a:r>
            <a:r>
              <a:rPr lang="pl-PL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Positive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3200" dirty="0"/>
              <a:t>E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xposures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swap</a:t>
            </a:r>
            <a:endParaRPr lang="pl-PL" sz="3200" dirty="0"/>
          </a:p>
        </p:txBody>
      </p:sp>
      <p:sp>
        <p:nvSpPr>
          <p:cNvPr id="12300" name="Rectangle 12296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DCB9474-A32F-B083-CB15-F55B74F32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85" y="1127863"/>
            <a:ext cx="7483372" cy="460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99" name="Straight Connector 1229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1" name="Content Placeholder 12293">
            <a:extLst>
              <a:ext uri="{FF2B5EF4-FFF2-40B4-BE49-F238E27FC236}">
                <a16:creationId xmlns:a16="http://schemas.microsoft.com/office/drawing/2014/main" id="{2F192E7D-9D37-A386-2369-16F7461F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202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CEF9203-7ECA-87A0-CEAF-FB690DEB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of Expected </a:t>
            </a:r>
            <a:r>
              <a:rPr lang="pl-PL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xposures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american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put option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72D1AE-C53A-FA84-2BB1-4EC09B1E7F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753" y="1143945"/>
            <a:ext cx="7608304" cy="464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6E053C7-3764-7C92-3FE5-F5425933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67" y="3073837"/>
            <a:ext cx="312298" cy="7103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003B666-316D-6B42-010E-77735AEF9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174" y="5728893"/>
            <a:ext cx="186573" cy="2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728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F50F0FC-98AE-A8C4-E634-E59175BA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Lets check what happens when we will move parameters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9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ight Triangle 922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88ADC42-BCC3-13C0-B907-EA0DD57A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67" y="5674283"/>
            <a:ext cx="188573" cy="23776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55075DE-562A-AD5A-5437-D64DE1585B6F}"/>
              </a:ext>
            </a:extLst>
          </p:cNvPr>
          <p:cNvSpPr txBox="1"/>
          <p:nvPr/>
        </p:nvSpPr>
        <p:spPr>
          <a:xfrm>
            <a:off x="3423070" y="625103"/>
            <a:ext cx="34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Tilley</a:t>
            </a:r>
            <a:r>
              <a:rPr lang="pl-PL" dirty="0"/>
              <a:t> and </a:t>
            </a:r>
            <a:r>
              <a:rPr lang="pl-PL" dirty="0" err="1"/>
              <a:t>alpha</a:t>
            </a:r>
            <a:r>
              <a:rPr lang="pl-PL" dirty="0"/>
              <a:t> </a:t>
            </a:r>
            <a:r>
              <a:rPr lang="pl-PL" dirty="0" err="1"/>
              <a:t>comparison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DFE9B00-5178-D761-C703-85F2023F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084" y="1627097"/>
            <a:ext cx="1352739" cy="70494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C36AD29-12D5-94E6-2310-FCDAC564CA6D}"/>
              </a:ext>
            </a:extLst>
          </p:cNvPr>
          <p:cNvSpPr txBox="1"/>
          <p:nvPr/>
        </p:nvSpPr>
        <p:spPr>
          <a:xfrm>
            <a:off x="9302044" y="2212622"/>
            <a:ext cx="20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Q</a:t>
            </a:r>
            <a:r>
              <a:rPr lang="pl-PL" dirty="0"/>
              <a:t> –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boundles</a:t>
            </a:r>
            <a:endParaRPr lang="pl-PL" dirty="0"/>
          </a:p>
          <a:p>
            <a:r>
              <a:rPr lang="pl-PL" i="1" dirty="0"/>
              <a:t>M</a:t>
            </a:r>
            <a:r>
              <a:rPr lang="pl-PL" dirty="0"/>
              <a:t> –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paths</a:t>
            </a: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670908E2-6A18-7650-330B-0B49E539C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53" y="3018857"/>
            <a:ext cx="295463" cy="634015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73D1189-F076-BE71-7471-847E7DE0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71" y="995941"/>
            <a:ext cx="7654563" cy="467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5706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75" name="Rectangle 516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1B538A-48A3-49C2-9E8D-98E06D7C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endParaRPr lang="pl-PL" sz="4000"/>
          </a:p>
        </p:txBody>
      </p:sp>
      <p:grpSp>
        <p:nvGrpSpPr>
          <p:cNvPr id="5177" name="Group 517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73" name="Rectangle 517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4" name="Rectangle 517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76" name="Rectangle 517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8630A53F-6A83-8E14-BA80-A648AEAF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5178" name="Rectangle 517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0" name="Rectangle 51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A75A476-464B-AFCD-FC84-3DAEE60C8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8" y="654142"/>
            <a:ext cx="11018253" cy="55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1868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8C41E3-0B7B-FAD3-7735-BBDF2CD2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AB0DEC4-8E5B-5891-D232-29F29DFA8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77077"/>
            <a:ext cx="10515600" cy="54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62039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154" name="Rectangle 615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5" name="Rectangle 615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5A06B69-F830-8FDC-3EA0-A6F76272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7C68D27-A728-C5F9-72AA-B316A7DC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15466"/>
            <a:ext cx="10515600" cy="55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1639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33" name="Rectangle 72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34" name="Arc 72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35" name="Tytuł 1">
            <a:extLst>
              <a:ext uri="{FF2B5EF4-FFF2-40B4-BE49-F238E27FC236}">
                <a16:creationId xmlns:a16="http://schemas.microsoft.com/office/drawing/2014/main" id="{D273C061-1D58-915B-652B-671BBF01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63" y="936693"/>
            <a:ext cx="5458838" cy="1325563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7205" name="Freeform: Shape 72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AAA47F5-2592-0AF2-86AB-BCC34F1B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702" y="785929"/>
            <a:ext cx="8227458" cy="528614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8C41E3-0B7B-FAD3-7735-BBDF2CD2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292D1A4-5F42-64C7-FC79-27DFBC06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29" y="579813"/>
            <a:ext cx="10867404" cy="5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11431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154" name="Rectangle 615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5" name="Rectangle 615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5A06B69-F830-8FDC-3EA0-A6F76272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EE1B02-145D-5F8B-157F-253CDD10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28" y="473829"/>
            <a:ext cx="11111729" cy="59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6009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7D1D54-1E11-DC28-67A5-B3C4FB61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3952400" cy="1401183"/>
          </a:xfrm>
        </p:spPr>
        <p:txBody>
          <a:bodyPr anchor="t">
            <a:normAutofit/>
          </a:bodyPr>
          <a:lstStyle/>
          <a:p>
            <a:r>
              <a:rPr lang="pl-PL" sz="3200" dirty="0"/>
              <a:t>Black </a:t>
            </a:r>
            <a:r>
              <a:rPr lang="pl-PL" sz="3200" dirty="0" err="1"/>
              <a:t>Scholes</a:t>
            </a:r>
            <a:r>
              <a:rPr lang="pl-PL" sz="3200" dirty="0"/>
              <a:t> </a:t>
            </a:r>
            <a:r>
              <a:rPr lang="pl-PL" sz="3200" dirty="0" err="1"/>
              <a:t>dynamic</a:t>
            </a:r>
            <a:r>
              <a:rPr lang="pl-PL" sz="3200" dirty="0"/>
              <a:t> + </a:t>
            </a:r>
            <a:r>
              <a:rPr lang="pl-PL" sz="3200" dirty="0" err="1"/>
              <a:t>quantiles</a:t>
            </a:r>
            <a:endParaRPr lang="pl-PL" sz="3200" dirty="0"/>
          </a:p>
        </p:txBody>
      </p:sp>
      <p:cxnSp>
        <p:nvCxnSpPr>
          <p:cNvPr id="1048" name="Straight Connector 103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84A3DA-E696-44EA-6E94-060578B0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2966880" cy="3602935"/>
          </a:xfrm>
        </p:spPr>
        <p:txBody>
          <a:bodyPr>
            <a:normAutofit/>
          </a:bodyPr>
          <a:lstStyle/>
          <a:p>
            <a:r>
              <a:rPr lang="pl-PL" sz="2000" dirty="0"/>
              <a:t>We </a:t>
            </a:r>
            <a:r>
              <a:rPr lang="pl-PL" sz="2000" dirty="0" err="1"/>
              <a:t>use</a:t>
            </a:r>
            <a:r>
              <a:rPr lang="pl-PL" sz="2000" dirty="0"/>
              <a:t> the Black </a:t>
            </a:r>
            <a:r>
              <a:rPr lang="pl-PL" sz="2000" dirty="0" err="1"/>
              <a:t>Scholes</a:t>
            </a:r>
            <a:r>
              <a:rPr lang="pl-PL" sz="2000" dirty="0"/>
              <a:t> </a:t>
            </a:r>
            <a:r>
              <a:rPr lang="pl-PL" sz="2000" dirty="0" err="1"/>
              <a:t>dynamic</a:t>
            </a:r>
            <a:r>
              <a:rPr lang="pl-PL" sz="2000" dirty="0"/>
              <a:t> in order to </a:t>
            </a:r>
            <a:r>
              <a:rPr lang="pl-PL" sz="2000" dirty="0" err="1"/>
              <a:t>generate</a:t>
            </a:r>
            <a:r>
              <a:rPr lang="pl-PL" sz="2000" dirty="0"/>
              <a:t> </a:t>
            </a:r>
            <a:r>
              <a:rPr lang="pl-PL" sz="2000" dirty="0" err="1"/>
              <a:t>interest</a:t>
            </a:r>
            <a:r>
              <a:rPr lang="pl-PL" sz="2000" dirty="0"/>
              <a:t> </a:t>
            </a:r>
            <a:r>
              <a:rPr lang="pl-PL" sz="2000" dirty="0" err="1"/>
              <a:t>rates</a:t>
            </a:r>
            <a:r>
              <a:rPr lang="pl-PL" sz="2000" dirty="0"/>
              <a:t>. (</a:t>
            </a:r>
            <a:r>
              <a:rPr lang="pl-PL" sz="2000" dirty="0" err="1"/>
              <a:t>generally</a:t>
            </a:r>
            <a:r>
              <a:rPr lang="pl-PL" sz="2000" dirty="0"/>
              <a:t> </a:t>
            </a:r>
            <a:r>
              <a:rPr lang="pl-PL" sz="2000" dirty="0" err="1"/>
              <a:t>speaking</a:t>
            </a:r>
            <a:r>
              <a:rPr lang="pl-PL" sz="2000" dirty="0"/>
              <a:t> we </a:t>
            </a:r>
            <a:r>
              <a:rPr lang="pl-PL" sz="2000" dirty="0" err="1"/>
              <a:t>shouldn’t</a:t>
            </a:r>
            <a:r>
              <a:rPr lang="pl-PL" sz="2000" dirty="0"/>
              <a:t> </a:t>
            </a:r>
            <a:r>
              <a:rPr lang="pl-PL" sz="2000" dirty="0" err="1"/>
              <a:t>use</a:t>
            </a:r>
            <a:r>
              <a:rPr lang="pl-PL" sz="2000" dirty="0"/>
              <a:t> </a:t>
            </a:r>
            <a:r>
              <a:rPr lang="pl-PL" sz="2000" dirty="0" err="1"/>
              <a:t>this</a:t>
            </a:r>
            <a:r>
              <a:rPr lang="pl-PL" sz="2000" dirty="0"/>
              <a:t> model </a:t>
            </a:r>
            <a:r>
              <a:rPr lang="pl-PL" sz="2000" dirty="0" err="1"/>
              <a:t>because</a:t>
            </a:r>
            <a:r>
              <a:rPr lang="pl-PL" sz="2000" dirty="0"/>
              <a:t> </a:t>
            </a:r>
            <a:r>
              <a:rPr lang="pl-PL" sz="2000" dirty="0" err="1"/>
              <a:t>it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not </a:t>
            </a:r>
            <a:r>
              <a:rPr lang="pl-PL" sz="2000" dirty="0" err="1"/>
              <a:t>mean-reverting</a:t>
            </a:r>
            <a:r>
              <a:rPr lang="pl-PL" sz="20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59921D-1ED4-2B75-0279-FD51F1D7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2480" y="703889"/>
            <a:ext cx="7017628" cy="526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1087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33" name="Rectangle 72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34" name="Arc 72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05" name="Freeform: Shape 72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C03E68-0993-960A-1A22-790340CF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67" y="854782"/>
            <a:ext cx="8680937" cy="514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7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D714E4-4698-370C-FF16-01B279B6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pl-PL" sz="3200" dirty="0" err="1"/>
              <a:t>Thank</a:t>
            </a:r>
            <a:r>
              <a:rPr lang="pl-PL" sz="3200" dirty="0"/>
              <a:t> </a:t>
            </a:r>
            <a:r>
              <a:rPr lang="pl-PL" sz="3200" dirty="0" err="1"/>
              <a:t>you</a:t>
            </a:r>
            <a:r>
              <a:rPr lang="pl-PL" sz="3200" dirty="0"/>
              <a:t> for </a:t>
            </a:r>
            <a:r>
              <a:rPr lang="pl-PL" sz="3200" dirty="0" err="1"/>
              <a:t>your</a:t>
            </a:r>
            <a:r>
              <a:rPr lang="pl-PL" sz="3200" dirty="0"/>
              <a:t> </a:t>
            </a:r>
            <a:r>
              <a:rPr lang="pl-PL" sz="3200" dirty="0" err="1"/>
              <a:t>attention</a:t>
            </a:r>
            <a:r>
              <a:rPr lang="pl-PL" sz="3200" dirty="0"/>
              <a:t>! 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D92E27-25FF-FFB9-0D2F-D085CEB7C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endParaRPr lang="pl-PL" sz="2000" dirty="0"/>
          </a:p>
        </p:txBody>
      </p:sp>
      <p:pic>
        <p:nvPicPr>
          <p:cNvPr id="13" name="Graphic 6" descr="Zaakceptuj">
            <a:extLst>
              <a:ext uri="{FF2B5EF4-FFF2-40B4-BE49-F238E27FC236}">
                <a16:creationId xmlns:a16="http://schemas.microsoft.com/office/drawing/2014/main" id="{60B2CF6D-F092-531A-73D0-3076E9A59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7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4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9D837E-F09D-DB3C-61BD-FD01C07B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Tilley algorithm</a:t>
            </a:r>
          </a:p>
        </p:txBody>
      </p:sp>
      <p:grpSp>
        <p:nvGrpSpPr>
          <p:cNvPr id="65" name="Group 5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6" name="Rectangle 5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5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5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5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5960CBD2-A36B-1360-99D6-CEE6E828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90" y="666728"/>
            <a:ext cx="4960205" cy="5465791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99DAAF5-4D1D-3E65-74BC-5B562397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149" y="1143000"/>
            <a:ext cx="1873701" cy="17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1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A5B74DE-E77A-C74D-63D4-E59F6339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498" y="2058172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Early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excercise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boundary for American Put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E76701E2-2EEA-3A0D-71D3-596E70CB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ED10CDEB-F4F2-C12E-BFB7-60E3E81CC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65" y="681037"/>
            <a:ext cx="8082632" cy="560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475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39A9A3-049C-68AF-864D-BB8FF006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Tsitsiklis</a:t>
            </a:r>
            <a:r>
              <a:rPr lang="pl-PL" dirty="0"/>
              <a:t>-Van Roy </a:t>
            </a:r>
            <a:r>
              <a:rPr lang="pl-PL" dirty="0" err="1"/>
              <a:t>algorithm</a:t>
            </a:r>
            <a:endParaRPr lang="pl-PL" dirty="0"/>
          </a:p>
        </p:txBody>
      </p:sp>
      <p:graphicFrame>
        <p:nvGraphicFramePr>
          <p:cNvPr id="8" name="Symbol zastępczy zawartości 2">
            <a:extLst>
              <a:ext uri="{FF2B5EF4-FFF2-40B4-BE49-F238E27FC236}">
                <a16:creationId xmlns:a16="http://schemas.microsoft.com/office/drawing/2014/main" id="{8706280A-AE71-D3A9-A318-66F942D4F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26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Obraz 9">
            <a:extLst>
              <a:ext uri="{FF2B5EF4-FFF2-40B4-BE49-F238E27FC236}">
                <a16:creationId xmlns:a16="http://schemas.microsoft.com/office/drawing/2014/main" id="{DAD88071-D75D-273F-F146-0CD2FBD1D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860" y="2604977"/>
            <a:ext cx="4140280" cy="60021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3BF0046-357D-F39B-8915-EF82114001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0358" y="3790752"/>
            <a:ext cx="4091283" cy="600218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12403BF0-230A-1CA8-85E8-D99E940D3C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710" y="5350631"/>
            <a:ext cx="5268060" cy="132416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1A153FCF-D803-6E32-F45B-56568EF5BB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8781" y="5350631"/>
            <a:ext cx="4710223" cy="13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8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80299A-BDCE-B316-A29B-3299DCDA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Setup</a:t>
            </a:r>
            <a:endParaRPr lang="pl-PL" sz="4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67215868-0C8F-6F29-AE7E-35AD298AA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294049"/>
              </p:ext>
            </p:extLst>
          </p:nvPr>
        </p:nvGraphicFramePr>
        <p:xfrm>
          <a:off x="5404996" y="761682"/>
          <a:ext cx="596272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87267093-C1E4-3D15-9462-515622493CCA}"/>
              </a:ext>
            </a:extLst>
          </p:cNvPr>
          <p:cNvSpPr txBox="1"/>
          <p:nvPr/>
        </p:nvSpPr>
        <p:spPr>
          <a:xfrm>
            <a:off x="7223847" y="2736515"/>
            <a:ext cx="454945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2064">
              <a:spcAft>
                <a:spcPts val="600"/>
              </a:spcAft>
            </a:pPr>
            <a:r>
              <a:rPr lang="pl-PL" sz="1400" b="1" kern="1200" dirty="0">
                <a:latin typeface="+mn-lt"/>
                <a:ea typeface="+mn-ea"/>
                <a:cs typeface="+mn-cs"/>
              </a:rPr>
              <a:t>American </a:t>
            </a:r>
            <a:r>
              <a:rPr lang="pl-PL" sz="1400" b="1" kern="1200" dirty="0" err="1">
                <a:latin typeface="+mn-lt"/>
                <a:ea typeface="+mn-ea"/>
                <a:cs typeface="+mn-cs"/>
              </a:rPr>
              <a:t>put</a:t>
            </a:r>
            <a:r>
              <a:rPr lang="pl-PL" sz="1400" b="1" kern="1200" dirty="0">
                <a:latin typeface="+mn-lt"/>
                <a:ea typeface="+mn-ea"/>
                <a:cs typeface="+mn-cs"/>
              </a:rPr>
              <a:t> </a:t>
            </a:r>
            <a:r>
              <a:rPr lang="pl-PL" sz="1400" b="1" kern="1200" dirty="0" err="1">
                <a:latin typeface="+mn-lt"/>
                <a:ea typeface="+mn-ea"/>
                <a:cs typeface="+mn-cs"/>
              </a:rPr>
              <a:t>option</a:t>
            </a:r>
            <a:endParaRPr lang="pl-PL" sz="1400" b="1" kern="1200" dirty="0">
              <a:latin typeface="+mn-lt"/>
              <a:ea typeface="+mn-ea"/>
              <a:cs typeface="+mn-cs"/>
            </a:endParaRPr>
          </a:p>
          <a:p>
            <a:pPr defTabSz="512064">
              <a:spcAft>
                <a:spcPts val="600"/>
              </a:spcAft>
            </a:pPr>
            <a:r>
              <a:rPr lang="pl-PL" sz="1400" kern="1200" dirty="0" err="1">
                <a:latin typeface="+mn-lt"/>
                <a:ea typeface="+mn-ea"/>
                <a:cs typeface="+mn-cs"/>
              </a:rPr>
              <a:t>Notional</a:t>
            </a:r>
            <a:r>
              <a:rPr lang="pl-PL" sz="1400" kern="1200" dirty="0">
                <a:latin typeface="+mn-lt"/>
                <a:ea typeface="+mn-ea"/>
                <a:cs typeface="+mn-cs"/>
              </a:rPr>
              <a:t>: 1000</a:t>
            </a:r>
          </a:p>
          <a:p>
            <a:pPr defTabSz="512064">
              <a:spcAft>
                <a:spcPts val="600"/>
              </a:spcAft>
            </a:pPr>
            <a:r>
              <a:rPr lang="pl-PL" sz="1400" dirty="0" err="1"/>
              <a:t>Maturity</a:t>
            </a:r>
            <a:r>
              <a:rPr lang="pl-PL" sz="1400" dirty="0"/>
              <a:t>: 5 </a:t>
            </a:r>
            <a:r>
              <a:rPr lang="pl-PL" sz="1400" dirty="0" err="1"/>
              <a:t>years</a:t>
            </a:r>
            <a:endParaRPr lang="pl-PL" sz="1400" dirty="0"/>
          </a:p>
          <a:p>
            <a:pPr defTabSz="512064">
              <a:spcAft>
                <a:spcPts val="600"/>
              </a:spcAft>
            </a:pPr>
            <a:r>
              <a:rPr lang="pl-PL" sz="1400" dirty="0"/>
              <a:t>Strike:  5%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099D1DC-6A7B-061C-EA45-9C8023ED7DFA}"/>
              </a:ext>
            </a:extLst>
          </p:cNvPr>
          <p:cNvSpPr txBox="1"/>
          <p:nvPr/>
        </p:nvSpPr>
        <p:spPr>
          <a:xfrm>
            <a:off x="7223847" y="4546269"/>
            <a:ext cx="277075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2064">
              <a:spcAft>
                <a:spcPts val="600"/>
              </a:spcAft>
            </a:pPr>
            <a:r>
              <a:rPr lang="pl-PL" sz="1400" b="1" kern="1200" dirty="0" err="1">
                <a:latin typeface="+mn-lt"/>
                <a:ea typeface="+mn-ea"/>
                <a:cs typeface="+mn-cs"/>
              </a:rPr>
              <a:t>Swap</a:t>
            </a:r>
            <a:endParaRPr lang="pl-PL" sz="1400" b="1" kern="1200" dirty="0">
              <a:latin typeface="+mn-lt"/>
              <a:ea typeface="+mn-ea"/>
              <a:cs typeface="+mn-cs"/>
            </a:endParaRPr>
          </a:p>
          <a:p>
            <a:pPr defTabSz="512064">
              <a:spcAft>
                <a:spcPts val="600"/>
              </a:spcAft>
            </a:pPr>
            <a:r>
              <a:rPr lang="pl-PL" sz="1400" kern="1200" dirty="0" err="1">
                <a:latin typeface="+mn-lt"/>
                <a:ea typeface="+mn-ea"/>
                <a:cs typeface="+mn-cs"/>
              </a:rPr>
              <a:t>Notional</a:t>
            </a:r>
            <a:r>
              <a:rPr lang="pl-PL" sz="1400" kern="1200" dirty="0">
                <a:latin typeface="+mn-lt"/>
                <a:ea typeface="+mn-ea"/>
                <a:cs typeface="+mn-cs"/>
              </a:rPr>
              <a:t>: 1000</a:t>
            </a:r>
          </a:p>
          <a:p>
            <a:pPr defTabSz="512064">
              <a:spcAft>
                <a:spcPts val="600"/>
              </a:spcAft>
            </a:pPr>
            <a:r>
              <a:rPr lang="pl-PL" sz="1400" dirty="0" err="1"/>
              <a:t>Payment</a:t>
            </a:r>
            <a:r>
              <a:rPr lang="pl-PL" sz="1400" dirty="0"/>
              <a:t> </a:t>
            </a:r>
            <a:r>
              <a:rPr lang="pl-PL" sz="1400" dirty="0" err="1"/>
              <a:t>frequency</a:t>
            </a:r>
            <a:r>
              <a:rPr lang="pl-PL" sz="1400" dirty="0"/>
              <a:t>: 4  (a </a:t>
            </a:r>
            <a:r>
              <a:rPr lang="pl-PL" sz="1400" dirty="0" err="1"/>
              <a:t>year</a:t>
            </a:r>
            <a:r>
              <a:rPr lang="pl-PL" sz="1400" dirty="0"/>
              <a:t>)</a:t>
            </a:r>
          </a:p>
          <a:p>
            <a:pPr defTabSz="512064">
              <a:spcAft>
                <a:spcPts val="600"/>
              </a:spcAft>
            </a:pPr>
            <a:r>
              <a:rPr lang="pl-PL" sz="1400" dirty="0" err="1"/>
              <a:t>Maturity</a:t>
            </a:r>
            <a:r>
              <a:rPr lang="pl-PL" sz="1400" dirty="0"/>
              <a:t>: 5 </a:t>
            </a:r>
            <a:r>
              <a:rPr lang="pl-PL" sz="1400" dirty="0" err="1"/>
              <a:t>years</a:t>
            </a:r>
            <a:endParaRPr lang="pl-PL" sz="1400" dirty="0"/>
          </a:p>
          <a:p>
            <a:pPr defTabSz="512064">
              <a:spcAft>
                <a:spcPts val="600"/>
              </a:spcAft>
            </a:pPr>
            <a:r>
              <a:rPr lang="pl-PL" sz="1400" dirty="0" err="1"/>
              <a:t>Swap</a:t>
            </a:r>
            <a:r>
              <a:rPr lang="pl-PL" sz="1400" dirty="0"/>
              <a:t> </a:t>
            </a:r>
            <a:r>
              <a:rPr lang="pl-PL" sz="1400" dirty="0" err="1"/>
              <a:t>rate</a:t>
            </a:r>
            <a:r>
              <a:rPr lang="pl-PL" sz="1400" dirty="0"/>
              <a:t>: 5%</a:t>
            </a:r>
          </a:p>
          <a:p>
            <a:pPr>
              <a:spcAft>
                <a:spcPts val="600"/>
              </a:spcAft>
            </a:pP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847CDAD-BE78-947C-8624-B886536707BF}"/>
              </a:ext>
            </a:extLst>
          </p:cNvPr>
          <p:cNvSpPr txBox="1"/>
          <p:nvPr/>
        </p:nvSpPr>
        <p:spPr>
          <a:xfrm>
            <a:off x="9004001" y="1060480"/>
            <a:ext cx="166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Maturity</a:t>
            </a:r>
            <a:r>
              <a:rPr lang="pl-PL" sz="1400" dirty="0"/>
              <a:t>: 5 </a:t>
            </a:r>
            <a:r>
              <a:rPr lang="pl-PL" sz="1400" dirty="0" err="1"/>
              <a:t>years</a:t>
            </a:r>
            <a:endParaRPr lang="pl-PL" sz="14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5BF5A11-9819-F836-1FFD-0DA95C02E9BE}"/>
              </a:ext>
            </a:extLst>
          </p:cNvPr>
          <p:cNvSpPr txBox="1"/>
          <p:nvPr/>
        </p:nvSpPr>
        <p:spPr>
          <a:xfrm>
            <a:off x="9004001" y="1371311"/>
            <a:ext cx="18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Starting</a:t>
            </a:r>
            <a:r>
              <a:rPr lang="pl-PL" sz="1400" dirty="0"/>
              <a:t> </a:t>
            </a:r>
            <a:r>
              <a:rPr lang="pl-PL" sz="1400" dirty="0" err="1"/>
              <a:t>value</a:t>
            </a:r>
            <a:r>
              <a:rPr lang="pl-PL" sz="1400" dirty="0"/>
              <a:t>: 0.05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97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6" name="Rectangle 2095">
            <a:extLst>
              <a:ext uri="{FF2B5EF4-FFF2-40B4-BE49-F238E27FC236}">
                <a16:creationId xmlns:a16="http://schemas.microsoft.com/office/drawing/2014/main" id="{B430338F-E2FD-4573-B0B7-E2EB12CC9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8A6AD7-1575-565F-30C6-D286913A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98" name="Rectangle 209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Rectangle 209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Rectangle 210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2014BCA-88DD-95A0-DC05-1D72C3525720}"/>
              </a:ext>
            </a:extLst>
          </p:cNvPr>
          <p:cNvSpPr txBox="1"/>
          <p:nvPr/>
        </p:nvSpPr>
        <p:spPr>
          <a:xfrm>
            <a:off x="8038617" y="-2222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800" dirty="0" err="1"/>
              <a:t>Tilley</a:t>
            </a:r>
            <a:endParaRPr lang="en-US" sz="28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0756EAA-21BD-EF19-C27C-2661D0132D61}"/>
              </a:ext>
            </a:extLst>
          </p:cNvPr>
          <p:cNvSpPr txBox="1"/>
          <p:nvPr/>
        </p:nvSpPr>
        <p:spPr>
          <a:xfrm>
            <a:off x="1530957" y="-2222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Tsitsiklis</a:t>
            </a:r>
            <a:r>
              <a:rPr lang="en-US" sz="2800" dirty="0"/>
              <a:t>-Van Roy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A3115CEF-D848-A6DD-52BA-C58D8EA63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106" y="1303156"/>
            <a:ext cx="6185894" cy="547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4BE3541-0A47-6E9C-B41C-A30E73E69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3156"/>
            <a:ext cx="6085362" cy="547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D0C8D35-D3F8-EEF7-993E-628BCF3D44E0}"/>
              </a:ext>
            </a:extLst>
          </p:cNvPr>
          <p:cNvSpPr txBox="1"/>
          <p:nvPr/>
        </p:nvSpPr>
        <p:spPr>
          <a:xfrm>
            <a:off x="4413621" y="30473"/>
            <a:ext cx="89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American </a:t>
            </a:r>
            <a:r>
              <a:rPr lang="pl-PL" sz="2400" b="1" dirty="0" err="1"/>
              <a:t>Put</a:t>
            </a:r>
            <a:r>
              <a:rPr lang="pl-PL" sz="2400" b="1" dirty="0"/>
              <a:t> Option</a:t>
            </a:r>
          </a:p>
        </p:txBody>
      </p:sp>
    </p:spTree>
    <p:extLst>
      <p:ext uri="{BB962C8B-B14F-4D97-AF65-F5344CB8AC3E}">
        <p14:creationId xmlns:p14="http://schemas.microsoft.com/office/powerpoint/2010/main" val="35434621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6" name="Rectangle 2095">
            <a:extLst>
              <a:ext uri="{FF2B5EF4-FFF2-40B4-BE49-F238E27FC236}">
                <a16:creationId xmlns:a16="http://schemas.microsoft.com/office/drawing/2014/main" id="{B430338F-E2FD-4573-B0B7-E2EB12CC9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8A6AD7-1575-565F-30C6-D286913A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98" name="Rectangle 209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Rectangle 209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Rectangle 210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2014BCA-88DD-95A0-DC05-1D72C3525720}"/>
              </a:ext>
            </a:extLst>
          </p:cNvPr>
          <p:cNvSpPr txBox="1"/>
          <p:nvPr/>
        </p:nvSpPr>
        <p:spPr>
          <a:xfrm>
            <a:off x="6167121" y="0"/>
            <a:ext cx="5191759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2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800" dirty="0" err="1"/>
              <a:t>Tilley</a:t>
            </a:r>
            <a:endParaRPr lang="en-US" sz="28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0756EAA-21BD-EF19-C27C-2661D0132D61}"/>
              </a:ext>
            </a:extLst>
          </p:cNvPr>
          <p:cNvSpPr txBox="1"/>
          <p:nvPr/>
        </p:nvSpPr>
        <p:spPr>
          <a:xfrm>
            <a:off x="0" y="-12382"/>
            <a:ext cx="6492239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Tsitsiklis</a:t>
            </a:r>
            <a:r>
              <a:rPr lang="en-US" sz="2800" dirty="0"/>
              <a:t>-Van Roy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D0C8D35-D3F8-EEF7-993E-628BCF3D44E0}"/>
              </a:ext>
            </a:extLst>
          </p:cNvPr>
          <p:cNvSpPr txBox="1"/>
          <p:nvPr/>
        </p:nvSpPr>
        <p:spPr>
          <a:xfrm>
            <a:off x="5657364" y="173351"/>
            <a:ext cx="89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/>
              <a:t>Swap</a:t>
            </a:r>
            <a:endParaRPr lang="pl-PL" sz="2400" b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D6DF969-7C44-4D0B-96B5-0663386ABB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51" y="1350399"/>
            <a:ext cx="6053335" cy="54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AD12755-5954-E7A2-E49D-6B73B4B5C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4" y="1351756"/>
            <a:ext cx="5932566" cy="540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08273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75F829-67C7-CD9D-A29C-9DD264F0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of Expected </a:t>
            </a:r>
            <a:r>
              <a:rPr lang="pl-PL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xposures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swap</a:t>
            </a:r>
          </a:p>
        </p:txBody>
      </p:sp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5BE50F-28D4-5E2C-869F-53521BB4DD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2161" y="1141711"/>
            <a:ext cx="7610780" cy="46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A272ED6-B51B-03DD-C59C-1A544BB82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48" y="3084156"/>
            <a:ext cx="303225" cy="68968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209FB59-CD9A-CF07-1086-A16F7C098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278" y="5803313"/>
            <a:ext cx="177115" cy="2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0375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228</Words>
  <Application>Microsoft Office PowerPoint</Application>
  <PresentationFormat>Panoramiczny</PresentationFormat>
  <Paragraphs>50</Paragraphs>
  <Slides>21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Wingdings</vt:lpstr>
      <vt:lpstr>Motyw pakietu Office</vt:lpstr>
      <vt:lpstr>Tsitsiklis-Van Roy vs Tilley comparison</vt:lpstr>
      <vt:lpstr>Black Scholes dynamic + quantiles</vt:lpstr>
      <vt:lpstr>Tilley algorithm</vt:lpstr>
      <vt:lpstr>Early excercise boundary for American Put</vt:lpstr>
      <vt:lpstr>Tsitsiklis-Van Roy algorithm</vt:lpstr>
      <vt:lpstr>Setup</vt:lpstr>
      <vt:lpstr>Prezentacja programu PowerPoint</vt:lpstr>
      <vt:lpstr>Prezentacja programu PowerPoint</vt:lpstr>
      <vt:lpstr>Comparison of Expected Exposures for swap</vt:lpstr>
      <vt:lpstr>Comparison of Expected Positive Exposures for swap</vt:lpstr>
      <vt:lpstr>Comparison of Expected Exposures for american put option</vt:lpstr>
      <vt:lpstr>Lets check what happens when we will move parameters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Thank you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Szyszka</dc:creator>
  <cp:lastModifiedBy>Wojciech Szyszka</cp:lastModifiedBy>
  <cp:revision>2</cp:revision>
  <dcterms:created xsi:type="dcterms:W3CDTF">2024-06-18T15:04:59Z</dcterms:created>
  <dcterms:modified xsi:type="dcterms:W3CDTF">2024-06-19T08:09:53Z</dcterms:modified>
</cp:coreProperties>
</file>