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800" strike="noStrike">
                <a:solidFill>
                  <a:srgbClr val="000000"/>
                </a:solidFill>
                <a:latin typeface="Arial"/>
                <a:ea typeface="DejaVu Sans"/>
              </a:rPr>
              <a:t>Shared Responsibility Model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600" strike="noStrike">
                <a:solidFill>
                  <a:srgbClr val="000000"/>
                </a:solidFill>
                <a:latin typeface="Arial"/>
                <a:ea typeface="DejaVu Sans"/>
              </a:rPr>
              <a:t>NeCTAR look after the cloud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AU" sz="3600" strike="noStrike">
                <a:solidFill>
                  <a:srgbClr val="000000"/>
                </a:solidFill>
                <a:latin typeface="Arial"/>
                <a:ea typeface="DejaVu Sans"/>
              </a:rPr>
              <a:t>You</a:t>
            </a:r>
            <a:r>
              <a:rPr lang="en-AU" sz="3600" strike="noStrike">
                <a:solidFill>
                  <a:srgbClr val="000000"/>
                </a:solidFill>
                <a:latin typeface="Arial"/>
                <a:ea typeface="DejaVu Sans"/>
              </a:rPr>
              <a:t> look after the stuff you put in that cloud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800" strike="noStrike">
                <a:solidFill>
                  <a:srgbClr val="000000"/>
                </a:solidFill>
                <a:latin typeface="Arial"/>
                <a:ea typeface="DejaVu Sans"/>
              </a:rPr>
              <a:t>Exercise 1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3600" strike="noStrike">
                <a:solidFill>
                  <a:srgbClr val="000000"/>
                </a:solidFill>
                <a:latin typeface="Arial"/>
                <a:ea typeface="DejaVu Sans"/>
              </a:rPr>
              <a:t>Install and run firefox on your server.</a:t>
            </a:r>
            <a:endParaRPr/>
          </a:p>
          <a:p>
            <a:pPr algn="ctr">
              <a:lnSpc>
                <a:spcPct val="100000"/>
              </a:lnSpc>
            </a:pPr>
            <a:r>
              <a:rPr lang="en-AU" sz="3600" strike="noStrike">
                <a:solidFill>
                  <a:srgbClr val="000000"/>
                </a:solidFill>
                <a:latin typeface="Arial"/>
                <a:ea typeface="DejaVu Sans"/>
              </a:rPr>
              <a:t>Go to:</a:t>
            </a:r>
            <a:endParaRPr/>
          </a:p>
          <a:p>
            <a:pPr algn="ctr">
              <a:lnSpc>
                <a:spcPct val="100000"/>
              </a:lnSpc>
            </a:pPr>
            <a:r>
              <a:rPr lang="en-AU" sz="3600" strike="noStrike">
                <a:solidFill>
                  <a:srgbClr val="0000ff"/>
                </a:solidFill>
                <a:latin typeface="Arial"/>
                <a:ea typeface="DejaVu Sans"/>
              </a:rPr>
              <a:t>https://www.grc.com/shieldsup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800" strike="noStrike">
                <a:solidFill>
                  <a:srgbClr val="000000"/>
                </a:solidFill>
                <a:latin typeface="Arial"/>
                <a:ea typeface="DejaVu Sans"/>
              </a:rPr>
              <a:t>Be paranoid!</a:t>
            </a:r>
            <a:endParaRPr/>
          </a:p>
        </p:txBody>
      </p:sp>
      <p:sp>
        <p:nvSpPr>
          <p:cNvPr id="4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i="1" lang="en-AU" sz="3600" strike="noStrike">
                <a:solidFill>
                  <a:srgbClr val="808080"/>
                </a:solidFill>
                <a:latin typeface="Arial"/>
                <a:ea typeface="DejaVu Sans"/>
              </a:rPr>
              <a:t>“</a:t>
            </a:r>
            <a:r>
              <a:rPr i="1" lang="en-AU" sz="3600" strike="noStrike">
                <a:solidFill>
                  <a:srgbClr val="808080"/>
                </a:solidFill>
                <a:latin typeface="Arial"/>
                <a:ea typeface="DejaVu Sans"/>
              </a:rPr>
              <a:t>Just because you're paranoid, don't mean they're not after you”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AU" sz="3600" strike="noStrike">
                <a:solidFill>
                  <a:srgbClr val="808080"/>
                </a:solidFill>
                <a:latin typeface="Arial"/>
                <a:ea typeface="DejaVu Sans"/>
              </a:rPr>
              <a:t>― </a:t>
            </a:r>
            <a:r>
              <a:rPr lang="en-AU" sz="3600" strike="noStrike">
                <a:solidFill>
                  <a:srgbClr val="808080"/>
                </a:solidFill>
                <a:latin typeface="Arial"/>
                <a:ea typeface="DejaVu Sans"/>
              </a:rPr>
              <a:t>Nirvana, Territorial Pissings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800" strike="noStrike">
                <a:solidFill>
                  <a:srgbClr val="000000"/>
                </a:solidFill>
                <a:latin typeface="Arial"/>
                <a:ea typeface="DejaVu Sans"/>
              </a:rPr>
              <a:t>Be prepared!</a:t>
            </a: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720000" y="130356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AU" sz="3600" strike="noStrike">
                <a:solidFill>
                  <a:srgbClr val="000000"/>
                </a:solidFill>
                <a:latin typeface="Arial"/>
                <a:ea typeface="DejaVu Sans"/>
              </a:rPr>
              <a:t>A good scout always: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AU" sz="36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AU" sz="3600" strike="noStrike">
                <a:solidFill>
                  <a:srgbClr val="000000"/>
                </a:solidFill>
                <a:latin typeface="Arial"/>
                <a:ea typeface="DejaVu Sans"/>
              </a:rPr>
              <a:t>Knows what's the worst that can happen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AU" sz="3600" strike="noStrike">
                <a:solidFill>
                  <a:srgbClr val="000000"/>
                </a:solidFill>
                <a:latin typeface="Arial"/>
                <a:ea typeface="DejaVu Sans"/>
              </a:rPr>
              <a:t>Takes steps to contain the fallout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AU" sz="36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AU" sz="3600" strike="noStrike">
                <a:solidFill>
                  <a:srgbClr val="000000"/>
                </a:solidFill>
                <a:latin typeface="Arial"/>
                <a:ea typeface="DejaVu Sans"/>
              </a:rPr>
              <a:t>Knows what do in an emergency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AU" sz="36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AU" sz="3600" strike="noStrike">
                <a:solidFill>
                  <a:srgbClr val="000000"/>
                </a:solidFill>
                <a:latin typeface="Arial"/>
                <a:ea typeface="DejaVu Sans"/>
              </a:rPr>
              <a:t>Makes sure they have a first aid kit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800" strike="noStrike">
                <a:solidFill>
                  <a:srgbClr val="000000"/>
                </a:solidFill>
                <a:latin typeface="Arial"/>
                <a:ea typeface="DejaVu Sans"/>
              </a:rPr>
              <a:t>Exercise 2 </a:t>
            </a:r>
            <a:endParaRPr/>
          </a:p>
        </p:txBody>
      </p:sp>
      <p:sp>
        <p:nvSpPr>
          <p:cNvPr id="45" name="CustomShape 2"/>
          <p:cNvSpPr/>
          <p:nvPr/>
        </p:nvSpPr>
        <p:spPr>
          <a:xfrm>
            <a:off x="648360" y="10800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endParaRPr/>
          </a:p>
          <a:p>
            <a:r>
              <a:rPr lang="en-AU" sz="3600" strike="noStrike">
                <a:solidFill>
                  <a:srgbClr val="000000"/>
                </a:solidFill>
                <a:latin typeface="Arial"/>
                <a:ea typeface="DejaVu Sans"/>
              </a:rPr>
              <a:t>Remove ssh from the security group on your VM</a:t>
            </a:r>
            <a:endParaRPr/>
          </a:p>
          <a:p>
            <a:r>
              <a:rPr lang="en-AU" sz="3600" strike="noStrike">
                <a:solidFill>
                  <a:srgbClr val="000000"/>
                </a:solidFill>
                <a:latin typeface="Arial"/>
                <a:ea typeface="DejaVu Sans"/>
              </a:rPr>
              <a:t>Try to ssh in – and fail!</a:t>
            </a:r>
            <a:endParaRPr/>
          </a:p>
          <a:p>
            <a:r>
              <a:rPr lang="en-AU" sz="3600" strike="noStrike">
                <a:solidFill>
                  <a:srgbClr val="000000"/>
                </a:solidFill>
                <a:latin typeface="Arial"/>
                <a:ea typeface="DejaVu Sans"/>
              </a:rPr>
              <a:t>Create a special ssh only security group</a:t>
            </a:r>
            <a:endParaRPr/>
          </a:p>
          <a:p>
            <a:r>
              <a:rPr lang="en-AU" sz="3600" strike="noStrike">
                <a:solidFill>
                  <a:srgbClr val="000000"/>
                </a:solidFill>
                <a:latin typeface="Arial"/>
                <a:ea typeface="DejaVu Sans"/>
              </a:rPr>
              <a:t>Add it to your running VM</a:t>
            </a:r>
            <a:endParaRPr/>
          </a:p>
          <a:p>
            <a:r>
              <a:rPr lang="en-AU" sz="3600" strike="noStrike">
                <a:solidFill>
                  <a:srgbClr val="000000"/>
                </a:solidFill>
                <a:latin typeface="Arial"/>
                <a:ea typeface="DejaVu Sans"/>
              </a:rPr>
              <a:t>Try to ssh in: success?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800" strike="noStrike">
                <a:solidFill>
                  <a:srgbClr val="000000"/>
                </a:solidFill>
                <a:latin typeface="Arial"/>
                <a:ea typeface="DejaVu Sans"/>
              </a:rPr>
              <a:t>Exercise 3 </a:t>
            </a:r>
            <a:endParaRPr/>
          </a:p>
        </p:txBody>
      </p:sp>
      <p:sp>
        <p:nvSpPr>
          <p:cNvPr id="47" name="CustomShape 2"/>
          <p:cNvSpPr/>
          <p:nvPr/>
        </p:nvSpPr>
        <p:spPr>
          <a:xfrm>
            <a:off x="648360" y="10800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endParaRPr/>
          </a:p>
          <a:p>
            <a:pPr algn="ctr">
              <a:lnSpc>
                <a:spcPct val="100000"/>
              </a:lnSpc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Enable automatic updates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AU" sz="2800" strike="noStrike">
                <a:solidFill>
                  <a:srgbClr val="808080"/>
                </a:solidFill>
                <a:latin typeface="Andale Mono"/>
                <a:ea typeface="DejaVu Sans"/>
              </a:rPr>
              <a:t>sudo dpkg-reconfigure unattended-upgrades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800" strike="noStrike">
                <a:solidFill>
                  <a:srgbClr val="000000"/>
                </a:solidFill>
                <a:latin typeface="Arial"/>
                <a:ea typeface="DejaVu Sans"/>
              </a:rPr>
              <a:t>Exercise 5 </a:t>
            </a: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648360" y="10800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endParaRPr/>
          </a:p>
          <a:p>
            <a:pPr algn="ctr">
              <a:lnSpc>
                <a:spcPct val="100000"/>
              </a:lnSpc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Once you've applied the updates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AU" sz="2800" strike="noStrike">
                <a:solidFill>
                  <a:srgbClr val="808080"/>
                </a:solidFill>
                <a:latin typeface="Andale Mono"/>
                <a:ea typeface="DejaVu Sans"/>
              </a:rPr>
              <a:t>sudo reboot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LibreOffice/4.4.3.2$MacOSX_X86_64 LibreOffice_project/88805f81e9fe61362df02b9941de8e38a9b5fd16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2015-07-15T11:11:29Z</dcterms:created>
  <dc:creator>Martin Paulo</dc:creator>
  <dc:language>en-AU</dc:language>
  <cp:lastModifiedBy>Martin Paulo</cp:lastModifiedBy>
  <dcterms:modified xsi:type="dcterms:W3CDTF">2015-07-29T10:32:38Z</dcterms:modified>
  <cp:revision>5</cp:revision>
</cp:coreProperties>
</file>