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trike="noStrike">
                <a:latin typeface="Arial"/>
              </a:rPr>
              <a:t>Question 1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4000" strike="noStrike">
                <a:latin typeface="Arial"/>
              </a:rPr>
              <a:t>Who here is running Windows?</a:t>
            </a:r>
            <a:endParaRPr/>
          </a:p>
          <a:p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18a8a"/>
                </a:solidFill>
                <a:latin typeface="Menlo"/>
                <a:ea typeface="Menlo"/>
              </a:rPr>
              <a:t>http://cygwin.com/install.html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18a8a"/>
                </a:solidFill>
                <a:latin typeface="Menlo"/>
                <a:ea typeface="Menlo"/>
              </a:rPr>
              <a:t>https://github.com/resbaz/nectar-cloud-lessons/blob/master/Lessons/Lesson_III/Installing_CygWin.md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ssh (</a:t>
            </a:r>
            <a:r>
              <a:rPr b="1" lang="en-US" sz="4400" strike="noStrike">
                <a:latin typeface="Arial"/>
              </a:rPr>
              <a:t>s</a:t>
            </a:r>
            <a:r>
              <a:rPr lang="en-US" sz="4400" strike="noStrike">
                <a:latin typeface="Arial"/>
              </a:rPr>
              <a:t>ecure </a:t>
            </a:r>
            <a:r>
              <a:rPr b="1" lang="en-US" sz="4400" strike="noStrike">
                <a:latin typeface="Arial"/>
              </a:rPr>
              <a:t>sh</a:t>
            </a:r>
            <a:r>
              <a:rPr lang="en-US" sz="4400" strike="noStrike">
                <a:latin typeface="Arial"/>
              </a:rPr>
              <a:t>ell)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/>
          </a:p>
          <a:p>
            <a:r>
              <a:rPr i="1" lang="en-US" sz="3200" strike="noStrike">
                <a:solidFill>
                  <a:srgbClr val="000000"/>
                </a:solidFill>
                <a:latin typeface="Menlo"/>
                <a:ea typeface="Menlo"/>
              </a:rPr>
              <a:t>ssh  -i &lt;key&gt; &lt;user_id&gt;@&lt;address&gt;</a:t>
            </a:r>
            <a:endParaRPr/>
          </a:p>
          <a:p>
            <a:r>
              <a:rPr b="1" lang="en-US" sz="3200" strike="noStrike">
                <a:solidFill>
                  <a:srgbClr val="000000"/>
                </a:solidFill>
                <a:latin typeface="Menlo"/>
                <a:ea typeface="Menlo"/>
              </a:rPr>
              <a:t>Eg, for Anna's Drupal server:</a:t>
            </a:r>
            <a:endParaRPr/>
          </a:p>
          <a:p>
            <a:r>
              <a:rPr i="1" lang="en-US" sz="3200" strike="noStrike">
                <a:solidFill>
                  <a:srgbClr val="000000"/>
                </a:solidFill>
                <a:latin typeface="Menlo"/>
                <a:ea typeface="Menlo"/>
              </a:rPr>
              <a:t>ssh -i tut.pem ubuntu@144.6.225.224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trike="noStrike">
                <a:latin typeface="Arial"/>
              </a:rPr>
              <a:t>Question 2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504000" y="1563480"/>
            <a:ext cx="9071280" cy="547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US" sz="3200" strike="noStrike">
                <a:latin typeface="Arial"/>
              </a:rPr>
              <a:t>The NeCTAR image catalogue can be found at:</a:t>
            </a:r>
            <a:endParaRPr/>
          </a:p>
          <a:p>
            <a:r>
              <a:rPr lang="en-US" sz="3200" strike="noStrike">
                <a:latin typeface="Arial"/>
              </a:rPr>
              <a:t>https://wiki.rc.nectar.org.au/wiki/Image_Catalog</a:t>
            </a:r>
            <a:endParaRPr/>
          </a:p>
          <a:p>
            <a:r>
              <a:rPr lang="en-US" sz="3200" strike="noStrike">
                <a:latin typeface="Arial"/>
              </a:rPr>
              <a:t>What Operating system is the Drupal server based on?</a:t>
            </a:r>
            <a:endParaRPr/>
          </a:p>
          <a:p>
            <a:pPr>
              <a:lnSpc>
                <a:spcPct val="100000"/>
              </a:lnSpc>
              <a:buFont typeface="StarSymbol"/>
              <a:buAutoNum type="alphaUcParenR"/>
            </a:pPr>
            <a:r>
              <a:rPr lang="en-US" sz="3200" strike="noStrike">
                <a:latin typeface="Arial"/>
              </a:rPr>
              <a:t> </a:t>
            </a:r>
            <a:r>
              <a:rPr lang="en-US" sz="3200" strike="noStrike">
                <a:latin typeface="Arial"/>
              </a:rPr>
              <a:t>Fedora</a:t>
            </a:r>
            <a:endParaRPr/>
          </a:p>
          <a:p>
            <a:pPr>
              <a:lnSpc>
                <a:spcPct val="100000"/>
              </a:lnSpc>
              <a:buFont typeface="StarSymbol"/>
              <a:buAutoNum type="alphaUcParenR"/>
            </a:pPr>
            <a:r>
              <a:rPr lang="en-US" sz="3200" strike="noStrike">
                <a:latin typeface="Arial"/>
              </a:rPr>
              <a:t> </a:t>
            </a:r>
            <a:r>
              <a:rPr lang="en-US" sz="3200" strike="noStrike">
                <a:latin typeface="Arial"/>
              </a:rPr>
              <a:t>Debian</a:t>
            </a:r>
            <a:endParaRPr/>
          </a:p>
          <a:p>
            <a:pPr>
              <a:lnSpc>
                <a:spcPct val="100000"/>
              </a:lnSpc>
              <a:buFont typeface="StarSymbol"/>
              <a:buAutoNum type="alphaUcParenR"/>
            </a:pPr>
            <a:r>
              <a:rPr lang="en-US" sz="3200" strike="noStrike">
                <a:latin typeface="Arial"/>
              </a:rPr>
              <a:t> </a:t>
            </a:r>
            <a:r>
              <a:rPr lang="en-US" sz="3200" strike="noStrike">
                <a:latin typeface="Arial"/>
              </a:rPr>
              <a:t>Centos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lphaUcParenR"/>
            </a:pPr>
            <a:r>
              <a:rPr lang="en-US" sz="3200" strike="noStrike">
                <a:latin typeface="Arial"/>
              </a:rPr>
              <a:t> </a:t>
            </a:r>
            <a:r>
              <a:rPr lang="en-US" sz="3200" strike="noStrike">
                <a:latin typeface="Arial"/>
              </a:rPr>
              <a:t>Ubuntu</a:t>
            </a:r>
            <a:endParaRPr/>
          </a:p>
          <a:p>
            <a:pPr>
              <a:lnSpc>
                <a:spcPct val="100000"/>
              </a:lnSpc>
              <a:buFont typeface="StarSymbol"/>
              <a:buAutoNum type="alphaUcParenR"/>
            </a:pPr>
            <a:r>
              <a:rPr lang="en-US" sz="3200" strike="noStrike">
                <a:latin typeface="Arial"/>
              </a:rPr>
              <a:t> </a:t>
            </a:r>
            <a:r>
              <a:rPr lang="en-US" sz="3200" strike="noStrike">
                <a:latin typeface="Arial"/>
              </a:rPr>
              <a:t>Scientific Linux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3600" strike="noStrike">
                <a:latin typeface="Arial"/>
              </a:rPr>
              <a:t>? 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trike="noStrike">
                <a:latin typeface="Arial"/>
              </a:rPr>
              <a:t>Is this a your error message?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i="1" lang="en-US" sz="2000" strike="noStrike">
                <a:solidFill>
                  <a:srgbClr val="808080"/>
                </a:solidFill>
                <a:latin typeface="Menlo"/>
                <a:ea typeface="Menlo"/>
              </a:rPr>
              <a:t>```bash</a:t>
            </a:r>
            <a:endParaRPr/>
          </a:p>
          <a:p>
            <a:r>
              <a:rPr i="1" lang="en-US" sz="2000" strike="noStrike">
                <a:solidFill>
                  <a:srgbClr val="808080"/>
                </a:solidFill>
                <a:latin typeface="Menlo"/>
                <a:ea typeface="Menlo"/>
              </a:rPr>
              <a:t>@@@@@@@@@@@@@@@@@@@@@@@@@@@@@@@@@@@@@@@@@@@@@@@@@@@@@@@@@@@</a:t>
            </a:r>
            <a:endParaRPr/>
          </a:p>
          <a:p>
            <a:r>
              <a:rPr i="1" lang="en-US" sz="2000" strike="noStrike">
                <a:solidFill>
                  <a:srgbClr val="808080"/>
                </a:solidFill>
                <a:latin typeface="Menlo"/>
                <a:ea typeface="Menlo"/>
              </a:rPr>
              <a:t>@         WARNING: UNPROTECTED PRIVATE KEY FILE!          @</a:t>
            </a:r>
            <a:endParaRPr/>
          </a:p>
          <a:p>
            <a:r>
              <a:rPr i="1" lang="en-US" sz="2000" strike="noStrike">
                <a:solidFill>
                  <a:srgbClr val="808080"/>
                </a:solidFill>
                <a:latin typeface="Menlo"/>
                <a:ea typeface="Menlo"/>
              </a:rPr>
              <a:t>@@@@@@@@@@@@@@@@@@@@@@@@@@@@@@@@@@@@@@@@@@@@@@@@@@@@@@@@@@@</a:t>
            </a:r>
            <a:endParaRPr/>
          </a:p>
          <a:p>
            <a:r>
              <a:rPr i="1" lang="en-US" sz="2000" strike="noStrike">
                <a:solidFill>
                  <a:srgbClr val="808080"/>
                </a:solidFill>
                <a:latin typeface="Menlo"/>
                <a:ea typeface="Menlo"/>
              </a:rPr>
              <a:t>Permissions 0777 for '.ssh/tut_dev.pem' are too open.</a:t>
            </a:r>
            <a:endParaRPr/>
          </a:p>
          <a:p>
            <a:r>
              <a:rPr i="1" lang="en-US" sz="2000" strike="noStrike">
                <a:solidFill>
                  <a:srgbClr val="808080"/>
                </a:solidFill>
                <a:latin typeface="Menlo"/>
                <a:ea typeface="Menlo"/>
              </a:rPr>
              <a:t>It is required that your private key files are NOT accessible by others.</a:t>
            </a:r>
            <a:endParaRPr/>
          </a:p>
          <a:p>
            <a:r>
              <a:rPr i="1" lang="en-US" sz="2000" strike="noStrike">
                <a:solidFill>
                  <a:srgbClr val="808080"/>
                </a:solidFill>
                <a:latin typeface="Menlo"/>
                <a:ea typeface="Menlo"/>
              </a:rPr>
              <a:t>This private key will be ignored.</a:t>
            </a:r>
            <a:endParaRPr/>
          </a:p>
          <a:p>
            <a:r>
              <a:rPr i="1" lang="en-US" sz="2000" strike="noStrike">
                <a:solidFill>
                  <a:srgbClr val="808080"/>
                </a:solidFill>
                <a:latin typeface="Menlo"/>
                <a:ea typeface="Menlo"/>
              </a:rPr>
              <a:t>bad permissions: ignore key: .ssh/nectar_dev.pem</a:t>
            </a:r>
            <a:endParaRPr/>
          </a:p>
          <a:p>
            <a:r>
              <a:rPr i="1" lang="en-US" sz="2000" strike="noStrike">
                <a:solidFill>
                  <a:srgbClr val="808080"/>
                </a:solidFill>
                <a:latin typeface="Menlo"/>
                <a:ea typeface="Menlo"/>
              </a:rPr>
              <a:t>ubuntu@144.6.225.224's password: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trike="noStrike">
                <a:latin typeface="Arial"/>
              </a:rPr>
              <a:t>Another command!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US" sz="3200" strike="noStrike">
                <a:latin typeface="Arial"/>
              </a:rPr>
              <a:t>chmod (</a:t>
            </a:r>
            <a:r>
              <a:rPr b="1" lang="en-US" sz="3200" strike="noStrike">
                <a:latin typeface="Arial"/>
              </a:rPr>
              <a:t>ch</a:t>
            </a:r>
            <a:r>
              <a:rPr lang="en-US" sz="3200" strike="noStrike">
                <a:latin typeface="Arial"/>
              </a:rPr>
              <a:t>ange file </a:t>
            </a:r>
            <a:r>
              <a:rPr b="1" lang="en-US" sz="3200" strike="noStrike">
                <a:latin typeface="Arial"/>
              </a:rPr>
              <a:t>mod</a:t>
            </a:r>
            <a:r>
              <a:rPr lang="en-US" sz="3200" strike="noStrike">
                <a:latin typeface="Arial"/>
              </a:rPr>
              <a:t>e)</a:t>
            </a:r>
            <a:endParaRPr/>
          </a:p>
          <a:p>
            <a:endParaRPr/>
          </a:p>
          <a:p>
            <a:r>
              <a:rPr lang="en-US" sz="3200" strike="noStrike">
                <a:latin typeface="Arial"/>
              </a:rPr>
              <a:t>Form:</a:t>
            </a:r>
            <a:endParaRPr/>
          </a:p>
          <a:p>
            <a:r>
              <a:rPr i="1" lang="en-US" sz="3200" strike="noStrike">
                <a:solidFill>
                  <a:srgbClr val="808080"/>
                </a:solidFill>
                <a:latin typeface="Menlo"/>
                <a:ea typeface="Menlo"/>
              </a:rPr>
              <a:t>chmod &lt;mode&gt; &lt;file&gt;</a:t>
            </a:r>
            <a:endParaRPr/>
          </a:p>
          <a:p>
            <a:endParaRPr/>
          </a:p>
          <a:p>
            <a:r>
              <a:rPr lang="en-US" sz="3200" strike="noStrike">
                <a:solidFill>
                  <a:srgbClr val="000000"/>
                </a:solidFill>
                <a:latin typeface="Arial"/>
                <a:ea typeface="Menlo"/>
              </a:rPr>
              <a:t>Eg:</a:t>
            </a:r>
            <a:endParaRPr/>
          </a:p>
          <a:p>
            <a:r>
              <a:rPr lang="en-US" sz="3200" strike="noStrike">
                <a:solidFill>
                  <a:srgbClr val="808080"/>
                </a:solidFill>
                <a:latin typeface="Menlo"/>
                <a:ea typeface="Menlo"/>
              </a:rPr>
              <a:t>chmod u=rw,go-rwx tut_dev.pem </a:t>
            </a:r>
            <a:endParaRPr/>
          </a:p>
          <a:p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trike="noStrike">
                <a:latin typeface="Arial"/>
              </a:rPr>
              <a:t>Are you there yet?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i="1" lang="en-US" sz="2000" strike="noStrike">
                <a:solidFill>
                  <a:srgbClr val="808080"/>
                </a:solidFill>
                <a:latin typeface="Menlo"/>
                <a:ea typeface="Menlo"/>
              </a:rPr>
              <a:t>Welcome to Ubuntu 14.04.2 LTS (GNU/Linux 3.13.0-36-generic x86_64)</a:t>
            </a:r>
            <a:endParaRPr/>
          </a:p>
          <a:p>
            <a:endParaRPr/>
          </a:p>
          <a:p>
            <a:r>
              <a:rPr i="1" lang="en-US" sz="2000" strike="noStrike">
                <a:solidFill>
                  <a:srgbClr val="808080"/>
                </a:solidFill>
                <a:latin typeface="Menlo"/>
                <a:ea typeface="Menlo"/>
              </a:rPr>
              <a:t> </a:t>
            </a:r>
            <a:r>
              <a:rPr i="1" lang="en-US" sz="2000" strike="noStrike">
                <a:solidFill>
                  <a:srgbClr val="808080"/>
                </a:solidFill>
                <a:latin typeface="Menlo"/>
                <a:ea typeface="Menlo"/>
              </a:rPr>
              <a:t>* Documentation:  https://help.ubuntu.com/</a:t>
            </a:r>
            <a:endParaRPr/>
          </a:p>
          <a:p>
            <a:r>
              <a:rPr i="1" lang="en-US" sz="2000" strike="noStrike">
                <a:solidFill>
                  <a:srgbClr val="808080"/>
                </a:solidFill>
                <a:latin typeface="Menlo"/>
                <a:ea typeface="Menlo"/>
              </a:rPr>
              <a:t>Last login: Mon Mar 30 01:27:13 2015 from vpac.org</a:t>
            </a:r>
            <a:endParaRPr/>
          </a:p>
          <a:p>
            <a:r>
              <a:rPr i="1" lang="en-US" sz="2000" strike="noStrike">
                <a:solidFill>
                  <a:srgbClr val="808080"/>
                </a:solidFill>
                <a:latin typeface="Menlo"/>
                <a:ea typeface="Menlo"/>
              </a:rPr>
              <a:t>ubuntu@rstudio:~$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trike="noStrike">
                <a:latin typeface="Arial"/>
              </a:rPr>
              <a:t>Did you get?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US" sz="3200" strike="noStrike">
                <a:latin typeface="Menlo"/>
              </a:rPr>
              <a:t>$ apt-get update</a:t>
            </a:r>
            <a:endParaRPr/>
          </a:p>
          <a:p>
            <a:r>
              <a:rPr i="1" lang="en-US" strike="noStrike">
                <a:solidFill>
                  <a:srgbClr val="808080"/>
                </a:solidFill>
                <a:latin typeface="Menlo"/>
                <a:ea typeface="Menlo"/>
              </a:rPr>
              <a:t>E: Could not open lock file /var/lib/apt/lists/lock - open (13: Permission denied)</a:t>
            </a:r>
            <a:endParaRPr/>
          </a:p>
          <a:p>
            <a:r>
              <a:rPr i="1" lang="en-US" strike="noStrike">
                <a:solidFill>
                  <a:srgbClr val="808080"/>
                </a:solidFill>
                <a:latin typeface="Menlo"/>
                <a:ea typeface="Menlo"/>
              </a:rPr>
              <a:t>E: Unable to lock directory /var/lib/apt/lists/</a:t>
            </a:r>
            <a:endParaRPr/>
          </a:p>
          <a:p>
            <a:r>
              <a:rPr i="1" lang="en-US" strike="noStrike">
                <a:solidFill>
                  <a:srgbClr val="808080"/>
                </a:solidFill>
                <a:latin typeface="Menlo"/>
                <a:ea typeface="Menlo"/>
              </a:rPr>
              <a:t>E: Could not open lock file /var/lib/dpkg/lock - open (13: Permission denied)</a:t>
            </a:r>
            <a:endParaRPr/>
          </a:p>
          <a:p>
            <a:r>
              <a:rPr i="1" lang="en-US" strike="noStrike">
                <a:solidFill>
                  <a:srgbClr val="808080"/>
                </a:solidFill>
                <a:latin typeface="Menlo"/>
                <a:ea typeface="Menlo"/>
              </a:rPr>
              <a:t>E: Unable to lock the administration directory (/var/lib/dpkg/), are you root?</a:t>
            </a:r>
            <a:endParaRPr/>
          </a:p>
          <a:p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trike="noStrike">
                <a:latin typeface="Arial"/>
              </a:rPr>
              <a:t>sudo</a:t>
            </a:r>
            <a:r>
              <a:rPr lang="en-US" sz="4400" strike="noStrike">
                <a:latin typeface="Arial"/>
              </a:rPr>
              <a:t> to the rescue!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504000" y="1805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US" sz="3200" strike="noStrike">
                <a:latin typeface="Menlo"/>
              </a:rPr>
              <a:t>sudo</a:t>
            </a:r>
            <a:r>
              <a:rPr lang="en-US" sz="3200" strike="noStrike">
                <a:latin typeface="Arial"/>
              </a:rPr>
              <a:t> (</a:t>
            </a:r>
            <a:r>
              <a:rPr b="1" lang="en-US" sz="3200" strike="noStrike">
                <a:latin typeface="Arial"/>
              </a:rPr>
              <a:t>s</a:t>
            </a:r>
            <a:r>
              <a:rPr lang="en-US" sz="3200" strike="noStrike">
                <a:latin typeface="Arial"/>
              </a:rPr>
              <a:t>uper </a:t>
            </a:r>
            <a:r>
              <a:rPr b="1" lang="en-US" sz="3200" strike="noStrike">
                <a:latin typeface="Arial"/>
              </a:rPr>
              <a:t>u</a:t>
            </a:r>
            <a:r>
              <a:rPr lang="en-US" sz="3200" strike="noStrike">
                <a:latin typeface="Arial"/>
              </a:rPr>
              <a:t>ser </a:t>
            </a:r>
            <a:r>
              <a:rPr b="1" lang="en-US" sz="3200" strike="noStrike">
                <a:latin typeface="Arial"/>
              </a:rPr>
              <a:t>do</a:t>
            </a:r>
            <a:r>
              <a:rPr lang="en-US" sz="3200" strike="noStrike">
                <a:latin typeface="Arial"/>
              </a:rPr>
              <a:t>)</a:t>
            </a:r>
            <a:endParaRPr/>
          </a:p>
          <a:p>
            <a:r>
              <a:rPr lang="en-US" sz="3200" strike="noStrike">
                <a:latin typeface="Arial"/>
              </a:rPr>
              <a:t>So:</a:t>
            </a:r>
            <a:endParaRPr/>
          </a:p>
          <a:p>
            <a:r>
              <a:rPr i="1" lang="en-US" sz="3200" strike="noStrike">
                <a:solidFill>
                  <a:srgbClr val="808080"/>
                </a:solidFill>
                <a:latin typeface="Menlo"/>
                <a:ea typeface="Menlo"/>
              </a:rPr>
              <a:t>sudo apt-get update</a:t>
            </a:r>
            <a:endParaRPr/>
          </a:p>
          <a:p>
            <a:r>
              <a:rPr i="1" lang="en-US" sz="3200" strike="noStrike">
                <a:solidFill>
                  <a:srgbClr val="808080"/>
                </a:solidFill>
                <a:latin typeface="Menlo"/>
                <a:ea typeface="Menlo"/>
              </a:rPr>
              <a:t>sudo apt-get upgrade</a:t>
            </a:r>
            <a:endParaRPr/>
          </a:p>
          <a:p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Application>LibreOffice/4.4.4.2$MacOSX_X86_64 LibreOffice_project/323549d66ffd3888c6a5058f7f6c9f0a279e0d3f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2015-06-29T15:15:57Z</dcterms:created>
  <dc:language>en-US</dc:language>
  <dcterms:modified xsi:type="dcterms:W3CDTF">2015-06-30T11:51:10Z</dcterms:modified>
  <cp:revision>9</cp:revision>
</cp:coreProperties>
</file>