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237040" y="1200240"/>
            <a:ext cx="4669200" cy="3725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237040" y="1200240"/>
            <a:ext cx="4669200" cy="37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2237040" y="1200240"/>
            <a:ext cx="4669200" cy="372528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2237040" y="1200240"/>
            <a:ext cx="4669200" cy="37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560"/>
          </a:xfrm>
          <a:prstGeom prst="rect">
            <a:avLst/>
          </a:prstGeom>
        </p:spPr>
        <p:txBody>
          <a:bodyPr tIns="91440" bIns="91440" anchor="b"/>
          <a:p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685800" y="2840040"/>
            <a:ext cx="7772040" cy="784440"/>
          </a:xfrm>
          <a:prstGeom prst="rect">
            <a:avLst/>
          </a:prstGeom>
        </p:spPr>
        <p:txBody>
          <a:bodyPr tIns="91440" bIns="91440"/>
          <a:p>
            <a:pPr algn="ctr"/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673F17E3-EFB6-4B23-8D6B-A4AA0FA04D0A}" type="slidenum">
              <a:rPr lang="en-US" sz="1300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tIns="91440" bIns="91440" anchor="b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Seventh Outline Level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758D622-37E2-4283-9148-52C4366FF6DE}" type="slidenum">
              <a:rPr lang="en-US" sz="1300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685800" y="818280"/>
            <a:ext cx="7772040" cy="1924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4800" strike="noStrike">
                <a:solidFill>
                  <a:srgbClr val="000000"/>
                </a:solidFill>
                <a:latin typeface="Arial"/>
                <a:ea typeface="Arial"/>
              </a:rPr>
              <a:t>Roll up to the NeCTAR mystery tour!</a:t>
            </a:r>
            <a:endParaRPr/>
          </a:p>
        </p:txBody>
      </p:sp>
      <p:sp>
        <p:nvSpPr>
          <p:cNvPr id="76" name="TextShape 2"/>
          <p:cNvSpPr txBox="1"/>
          <p:nvPr/>
        </p:nvSpPr>
        <p:spPr>
          <a:xfrm>
            <a:off x="685800" y="2840040"/>
            <a:ext cx="777204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lang="en-US" sz="3000" strike="noStrike">
                <a:solidFill>
                  <a:srgbClr val="666666"/>
                </a:solidFill>
                <a:latin typeface="Arial"/>
                <a:ea typeface="Arial"/>
              </a:rPr>
              <a:t>Your tour guide: Martin Paulo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000000"/>
                </a:solidFill>
                <a:latin typeface="Arial"/>
                <a:ea typeface="Arial"/>
              </a:rPr>
              <a:t>Question 1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Arial"/>
              </a:rPr>
              <a:t>Currently, how much does it cost a researcher to use the NeCTAR cloud?</a:t>
            </a:r>
            <a:endParaRPr/>
          </a:p>
          <a:p>
            <a:pPr>
              <a:lnSpc>
                <a:spcPct val="100000"/>
              </a:lnSpc>
              <a:buFont typeface="Arial"/>
              <a:buAutoNum type="alphaUcPeriod"/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Arial"/>
              </a:rPr>
              <a:t>Gazillions!</a:t>
            </a:r>
            <a:endParaRPr/>
          </a:p>
          <a:p>
            <a:pPr>
              <a:lnSpc>
                <a:spcPct val="100000"/>
              </a:lnSpc>
              <a:buFont typeface="Arial"/>
              <a:buAutoNum type="alphaUcPeriod"/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Arial"/>
              </a:rPr>
              <a:t>Squillions!</a:t>
            </a:r>
            <a:endParaRPr/>
          </a:p>
          <a:p>
            <a:pPr>
              <a:lnSpc>
                <a:spcPct val="100000"/>
              </a:lnSpc>
              <a:buFont typeface="Arial"/>
              <a:buAutoNum type="alphaUcPeriod"/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Arial"/>
              </a:rPr>
              <a:t>Billions!</a:t>
            </a:r>
            <a:endParaRPr/>
          </a:p>
          <a:p>
            <a:pPr>
              <a:lnSpc>
                <a:spcPct val="100000"/>
              </a:lnSpc>
              <a:buFont typeface="Arial"/>
              <a:buAutoNum type="alphaUcPeriod"/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Arial"/>
              </a:rPr>
              <a:t>Some unknown $$!</a:t>
            </a:r>
            <a:endParaRPr/>
          </a:p>
          <a:p>
            <a:pPr>
              <a:lnSpc>
                <a:spcPct val="100000"/>
              </a:lnSpc>
              <a:buFont typeface="Arial"/>
              <a:buAutoNum type="alphaUcPeriod"/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Arial"/>
              </a:rPr>
              <a:t>Nothing. It’s currently </a:t>
            </a:r>
            <a:r>
              <a:rPr b="1" lang="en-US" sz="3000" strike="noStrike">
                <a:solidFill>
                  <a:srgbClr val="000000"/>
                </a:solidFill>
                <a:latin typeface="Arial"/>
                <a:ea typeface="Arial"/>
              </a:rPr>
              <a:t>Free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000000"/>
                </a:solidFill>
                <a:latin typeface="Arial"/>
                <a:ea typeface="Arial"/>
              </a:rPr>
              <a:t>Question 2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Arial"/>
              </a:rPr>
              <a:t>Can you log in to: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US" sz="3600" strike="noStrike" u="sng">
                <a:solidFill>
                  <a:srgbClr val="1155cc"/>
                </a:solidFill>
                <a:latin typeface="Arial"/>
                <a:ea typeface="Arial"/>
              </a:rPr>
              <a:t>https://dashboard.rc.nectar.org.au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US" sz="3600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000000"/>
                </a:solidFill>
                <a:latin typeface="Arial"/>
                <a:ea typeface="Arial"/>
              </a:rPr>
              <a:t>Question 3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Arial"/>
              </a:rPr>
              <a:t>Which one is the support email address?</a:t>
            </a:r>
            <a:endParaRPr/>
          </a:p>
          <a:p>
            <a:pPr>
              <a:lnSpc>
                <a:spcPct val="100000"/>
              </a:lnSpc>
              <a:buFont typeface="Arial"/>
              <a:buAutoNum type="alphaUcPeriod"/>
            </a:pPr>
            <a:r>
              <a:rPr lang="en-US" sz="3000" strike="noStrike" u="sng">
                <a:solidFill>
                  <a:srgbClr val="1155cc"/>
                </a:solidFill>
                <a:latin typeface="Arial"/>
                <a:ea typeface="Arial"/>
              </a:rPr>
              <a:t>support@rc.nectar.org.au</a:t>
            </a:r>
            <a:endParaRPr/>
          </a:p>
          <a:p>
            <a:pPr>
              <a:lnSpc>
                <a:spcPct val="100000"/>
              </a:lnSpc>
              <a:buFont typeface="Arial"/>
              <a:buAutoNum type="alphaUcPeriod"/>
            </a:pPr>
            <a:r>
              <a:rPr lang="en-US" sz="3000" strike="noStrike" u="sng">
                <a:solidFill>
                  <a:srgbClr val="1155cc"/>
                </a:solidFill>
                <a:latin typeface="Arial"/>
                <a:ea typeface="Arial"/>
              </a:rPr>
              <a:t>please_please_help_me@rc.nectar.org.au</a:t>
            </a:r>
            <a:endParaRPr/>
          </a:p>
          <a:p>
            <a:pPr>
              <a:lnSpc>
                <a:spcPct val="100000"/>
              </a:lnSpc>
              <a:buFont typeface="Arial"/>
              <a:buAutoNum type="alphaUcPeriod"/>
            </a:pPr>
            <a:r>
              <a:rPr lang="en-US" sz="3000" strike="noStrike" u="sng">
                <a:solidFill>
                  <a:srgbClr val="1155cc"/>
                </a:solidFill>
                <a:latin typeface="Arial"/>
                <a:ea typeface="Arial"/>
              </a:rPr>
              <a:t>do_not_reply@rc.nectar.org.au</a:t>
            </a:r>
            <a:r>
              <a:rPr lang="en-US" sz="30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  <a:p>
            <a:pPr>
              <a:lnSpc>
                <a:spcPct val="100000"/>
              </a:lnSpc>
              <a:buFont typeface="Arial"/>
              <a:buAutoNum type="alphaUcPeriod"/>
            </a:pPr>
            <a:r>
              <a:rPr lang="en-US" sz="3000" strike="noStrike" u="sng">
                <a:solidFill>
                  <a:srgbClr val="1155cc"/>
                </a:solidFill>
                <a:latin typeface="Arial"/>
                <a:ea typeface="Arial"/>
              </a:rPr>
              <a:t>the_big_boss@rc.nectar.org.au</a:t>
            </a:r>
            <a:r>
              <a:rPr lang="en-US" sz="30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000000"/>
                </a:solidFill>
                <a:latin typeface="Arial"/>
                <a:ea typeface="Arial"/>
              </a:rPr>
              <a:t>Question 4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Arial"/>
              </a:rPr>
              <a:t>Which one of these can’t you do with your settings dropdown:</a:t>
            </a:r>
            <a:endParaRPr/>
          </a:p>
          <a:p>
            <a:pPr>
              <a:lnSpc>
                <a:spcPct val="100000"/>
              </a:lnSpc>
              <a:buFont typeface="Arial"/>
              <a:buAutoNum type="alphaUcPeriod"/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Arial"/>
              </a:rPr>
              <a:t>Change your password</a:t>
            </a:r>
            <a:endParaRPr/>
          </a:p>
          <a:p>
            <a:pPr>
              <a:lnSpc>
                <a:spcPct val="100000"/>
              </a:lnSpc>
              <a:buFont typeface="Arial"/>
              <a:buAutoNum type="alphaUcPeriod"/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Arial"/>
              </a:rPr>
              <a:t>Change your dashboard language</a:t>
            </a:r>
            <a:endParaRPr/>
          </a:p>
          <a:p>
            <a:pPr>
              <a:lnSpc>
                <a:spcPct val="100000"/>
              </a:lnSpc>
              <a:buFont typeface="Arial"/>
              <a:buAutoNum type="alphaUcPeriod"/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Arial"/>
              </a:rPr>
              <a:t>Change your time zone</a:t>
            </a:r>
            <a:endParaRPr/>
          </a:p>
          <a:p>
            <a:pPr>
              <a:lnSpc>
                <a:spcPct val="100000"/>
              </a:lnSpc>
              <a:buFont typeface="Arial"/>
              <a:buAutoNum type="alphaUcPeriod"/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Arial"/>
              </a:rPr>
              <a:t>Change your current project</a:t>
            </a:r>
            <a:endParaRPr/>
          </a:p>
          <a:p>
            <a:pPr>
              <a:lnSpc>
                <a:spcPct val="100000"/>
              </a:lnSpc>
              <a:buFont typeface="Arial"/>
              <a:buAutoNum type="alphaUcPeriod"/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Arial"/>
              </a:rPr>
              <a:t>Find the NeCTAR documentation site</a:t>
            </a:r>
            <a:endParaRPr/>
          </a:p>
          <a:p>
            <a:pPr algn="ctr">
              <a:lnSpc>
                <a:spcPct val="100000"/>
              </a:lnSpc>
              <a:buFont typeface="Arial"/>
              <a:buAutoNum type="alphaUcPeriod"/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000000"/>
                </a:solidFill>
                <a:latin typeface="Arial"/>
                <a:ea typeface="Arial"/>
              </a:rPr>
              <a:t>Activity 1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Arial"/>
              </a:rPr>
              <a:t>Can you create a container named: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3000" strike="noStrike">
                <a:solidFill>
                  <a:srgbClr val="000000"/>
                </a:solidFill>
                <a:latin typeface="Arial"/>
                <a:ea typeface="Arial"/>
              </a:rPr>
              <a:t>resbaz</a:t>
            </a:r>
            <a:endParaRPr/>
          </a:p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Arial"/>
              </a:rPr>
              <a:t>in the Object Store and upload a picture to it? </a:t>
            </a:r>
            <a:endParaRPr/>
          </a:p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Arial"/>
              </a:rPr>
              <a:t>NB: preserve the file extension as you name it.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000" strike="noStrike">
                <a:solidFill>
                  <a:srgbClr val="000000"/>
                </a:solidFill>
                <a:latin typeface="Arial"/>
                <a:ea typeface="Arial"/>
              </a:rPr>
              <a:t>Challenge:</a:t>
            </a:r>
            <a:r>
              <a:rPr lang="en-US" sz="3000" strike="noStrike">
                <a:solidFill>
                  <a:srgbClr val="000000"/>
                </a:solidFill>
                <a:latin typeface="Arial"/>
                <a:ea typeface="Arial"/>
              </a:rPr>
              <a:t> Can you make it public and access the url in your browser?</a:t>
            </a:r>
            <a:endParaRPr/>
          </a:p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Arial"/>
              </a:rPr>
              <a:t>Once your done, can you delete it all?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000000"/>
                </a:solidFill>
                <a:latin typeface="Arial"/>
                <a:ea typeface="Arial"/>
              </a:rPr>
              <a:t>Question 5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Arial"/>
              </a:rPr>
              <a:t>What happens to your hard drive when you terminate your Virtual Machine (VM)?</a:t>
            </a:r>
            <a:endParaRPr/>
          </a:p>
          <a:p>
            <a:pPr>
              <a:lnSpc>
                <a:spcPct val="100000"/>
              </a:lnSpc>
              <a:buFont typeface="Arial"/>
              <a:buAutoNum type="alphaUcPeriod"/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Arial"/>
              </a:rPr>
              <a:t>It gets copied back to the image store</a:t>
            </a:r>
            <a:endParaRPr/>
          </a:p>
          <a:p>
            <a:pPr>
              <a:lnSpc>
                <a:spcPct val="100000"/>
              </a:lnSpc>
              <a:buFont typeface="Arial"/>
              <a:buAutoNum type="alphaUcPeriod"/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Arial"/>
              </a:rPr>
              <a:t>It gets ‘snapshotted’ for me to use again</a:t>
            </a:r>
            <a:endParaRPr/>
          </a:p>
          <a:p>
            <a:pPr>
              <a:lnSpc>
                <a:spcPct val="100000"/>
              </a:lnSpc>
              <a:buFont typeface="Arial"/>
              <a:buAutoNum type="alphaUcPeriod"/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Arial"/>
              </a:rPr>
              <a:t>It’s left on the host server, for me to use when I next launch a machine</a:t>
            </a:r>
            <a:endParaRPr/>
          </a:p>
          <a:p>
            <a:pPr>
              <a:lnSpc>
                <a:spcPct val="100000"/>
              </a:lnSpc>
              <a:buFont typeface="Arial"/>
              <a:buAutoNum type="alphaUcPeriod"/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Arial"/>
              </a:rPr>
              <a:t>It gets destroyed. Wiped. Cleaned. Gone!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000000"/>
                </a:solidFill>
                <a:latin typeface="Arial"/>
                <a:ea typeface="Arial"/>
              </a:rPr>
              <a:t>Question 6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Arial"/>
              </a:rPr>
              <a:t>When does my ephemeral drive get wiped?</a:t>
            </a:r>
            <a:endParaRPr/>
          </a:p>
          <a:p>
            <a:pPr>
              <a:lnSpc>
                <a:spcPct val="100000"/>
              </a:lnSpc>
              <a:buFont typeface="Arial"/>
              <a:buAutoNum type="alphaUcPeriod"/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Arial"/>
              </a:rPr>
              <a:t>When I do a soft reboot on my VM</a:t>
            </a:r>
            <a:endParaRPr/>
          </a:p>
          <a:p>
            <a:pPr>
              <a:lnSpc>
                <a:spcPct val="100000"/>
              </a:lnSpc>
              <a:buFont typeface="Arial"/>
              <a:buAutoNum type="alphaUcPeriod"/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Arial"/>
              </a:rPr>
              <a:t>When I terminate my VM</a:t>
            </a:r>
            <a:endParaRPr/>
          </a:p>
          <a:p>
            <a:pPr>
              <a:lnSpc>
                <a:spcPct val="100000"/>
              </a:lnSpc>
              <a:buFont typeface="Arial"/>
              <a:buAutoNum type="alphaUcPeriod"/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Arial"/>
              </a:rPr>
              <a:t>When I pause my VM</a:t>
            </a:r>
            <a:endParaRPr/>
          </a:p>
          <a:p>
            <a:pPr>
              <a:lnSpc>
                <a:spcPct val="100000"/>
              </a:lnSpc>
              <a:buFont typeface="Arial"/>
              <a:buAutoNum type="alphaUcPeriod"/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Arial"/>
              </a:rPr>
              <a:t>When I stop my VM</a:t>
            </a:r>
            <a:endParaRPr/>
          </a:p>
          <a:p>
            <a:pPr>
              <a:lnSpc>
                <a:spcPct val="100000"/>
              </a:lnSpc>
              <a:buFont typeface="Arial"/>
              <a:buAutoNum type="alphaUcPeriod"/>
            </a:pPr>
            <a:r>
              <a:rPr lang="en-US" sz="3000" strike="noStrike">
                <a:solidFill>
                  <a:srgbClr val="000000"/>
                </a:solidFill>
                <a:latin typeface="Arial"/>
                <a:ea typeface="Arial"/>
              </a:rPr>
              <a:t>When I do a hard reboot on my VM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Application>LibreOffice/4.4.4.2$MacOSX_X86_64 LibreOffice_project/323549d66ffd3888c6a5058f7f6c9f0a279e0d3f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dcterms:modified xsi:type="dcterms:W3CDTF">2015-06-29T14:50:17Z</dcterms:modified>
  <cp:revision>2</cp:revision>
</cp:coreProperties>
</file>