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315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 autoAdjust="0"/>
  </p:normalViewPr>
  <p:slideViewPr>
    <p:cSldViewPr snapToGrid="0">
      <p:cViewPr>
        <p:scale>
          <a:sx n="125" d="100"/>
          <a:sy n="125" d="100"/>
        </p:scale>
        <p:origin x="108" y="2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2016/9/23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amisis\Desktop\崔老师的PPT\bghome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:\TDDOWNLOAD\win8风格图标\PNG\Communications\Blue\MB_0018_note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13229" y="2353360"/>
            <a:ext cx="920511" cy="92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:\Users\iamisis\Desktop\MetroStation_2.0_XiaZaiBa\metrostation_by_yankoa-d312tty\PNG\Others\Blue\MB_0001_pi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6239" y="2332723"/>
            <a:ext cx="933207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C:\Users\iamisis\Desktop\MetroStation_2.0_XiaZaiBa\metrostation_by_yankoa-d312tty\PNG\Network\Blue\MB_0036_searc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99445" y="2353360"/>
            <a:ext cx="917336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:\Users\iamisis\Desktop\MetroStation_2.0_XiaZaiBa\metrostation_by_yankoa-d312tty\PNG\Suites\Blue\MB_0029_program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16782" y="2332723"/>
            <a:ext cx="93162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C:\Users\iamisis\Desktop\MetroStation_2.0_XiaZaiBa\metrostation_by_yankoa-d312tty\PNG\Media\Blue\MB_0018_view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8402" y="2332723"/>
            <a:ext cx="93162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:\Users\iamisis\Desktop\MetroStation_2.0_XiaZaiBa\metrostation_by_yankoa-d312tty\PNG\Navigation\blue\MB_0014_world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80022" y="2343835"/>
            <a:ext cx="933207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PPECLOGO-eff-0-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04233" y="4548188"/>
            <a:ext cx="83480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PPECLOGO-eff-0-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67257" y="4522789"/>
            <a:ext cx="77291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 descr="PPECLOGO-eff-0-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58167" y="5105401"/>
            <a:ext cx="412643" cy="249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 descr="PPECLOGO-eff-0-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6747" y="4559301"/>
            <a:ext cx="315831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7" descr="PPECLOGO-eff-0-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8678" y="5146677"/>
            <a:ext cx="155535" cy="9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" descr="PPECLOGO-eff-0-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96176" y="4351339"/>
            <a:ext cx="77291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9" descr="PPECLOGO-eff-5-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9090" y="4749801"/>
            <a:ext cx="116333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0" descr="PPECLOGO-eff-5-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2357" y="4868864"/>
            <a:ext cx="1444249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1" descr="PPECLOGO-eff-5-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24257" y="4446590"/>
            <a:ext cx="87924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2" descr="PPECLOGO-eff-0-1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94305" y="5013325"/>
            <a:ext cx="411056" cy="2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3" descr="PPECLOGO-eff-0-1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00301" y="4219575"/>
            <a:ext cx="411056" cy="2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4" descr="PPECLOGO-eff2-1-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0646" y="4508501"/>
            <a:ext cx="1336327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5" descr="PPECLOGO-eff2-1-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7267" y="4459288"/>
            <a:ext cx="344399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6" descr="PPECLOGO-eff2-1-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48212" y="4824414"/>
            <a:ext cx="55389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7" descr="PPECLOGO-eff2-1-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13215" y="4562475"/>
            <a:ext cx="284089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8" descr="PPECLOGO-eff2-1-3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13160" y="4900614"/>
            <a:ext cx="22219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1200" y="4413600"/>
            <a:ext cx="7892583" cy="893763"/>
          </a:xfrm>
        </p:spPr>
        <p:txBody>
          <a:bodyPr/>
          <a:lstStyle>
            <a:lvl1pPr algn="l"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7600" y="5378333"/>
            <a:ext cx="7899098" cy="530224"/>
          </a:xfrm>
        </p:spPr>
        <p:txBody>
          <a:bodyPr/>
          <a:lstStyle>
            <a:lvl1pPr marL="0" indent="0" algn="l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 smtClean="0"/>
            </a:lvl1pPr>
          </a:lstStyle>
          <a:p>
            <a:pPr>
              <a:defRPr/>
            </a:pPr>
            <a:fld id="{87E4BE33-EC1D-4BDB-8015-45DF6AF7B3D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iamisis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pPr/>
              <a:t>2016/9/23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61449" y="439616"/>
            <a:ext cx="11669102" cy="566932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rgbClr val="000000"/>
                </a:solidFill>
              </a:defRPr>
            </a:lvl1pPr>
            <a:lvl2pPr>
              <a:defRPr sz="2000" baseline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/>
            </a:lvl1pPr>
          </a:lstStyle>
          <a:p>
            <a:fld id="{13D0CE79-49FB-443D-BEF8-6B709DE8FD0C}" type="datetimeFigureOut">
              <a:rPr lang="zh-CN" altLang="en-US" smtClean="0"/>
              <a:pPr/>
              <a:t>2016/9/23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/>
            </a:lvl1pPr>
          </a:lstStyle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amisis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25600" y="2767263"/>
            <a:ext cx="5961600" cy="9443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25600" y="3784613"/>
            <a:ext cx="7314064" cy="148522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0965" indent="0">
              <a:buNone/>
              <a:defRPr sz="1600"/>
            </a:lvl4pPr>
            <a:lvl5pPr marL="1828165" indent="0">
              <a:buNone/>
              <a:defRPr sz="1600"/>
            </a:lvl5pPr>
            <a:lvl6pPr marL="2285365" indent="0">
              <a:buNone/>
              <a:defRPr sz="1600"/>
            </a:lvl6pPr>
            <a:lvl7pPr marL="2742565" indent="0">
              <a:buNone/>
              <a:defRPr sz="1600"/>
            </a:lvl7pPr>
            <a:lvl8pPr marL="3199765" indent="0">
              <a:buNone/>
              <a:defRPr sz="1600"/>
            </a:lvl8pPr>
            <a:lvl9pPr marL="365633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  <a:pPr/>
              <a:t>2016/9/23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313" y="1347118"/>
            <a:ext cx="5279099" cy="4500000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1800">
                <a:solidFill>
                  <a:srgbClr val="227577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1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1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>
              <a:defRPr>
                <a:solidFill>
                  <a:srgbClr val="000000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14327" y="1347118"/>
            <a:ext cx="5284103" cy="4500000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1800">
                <a:solidFill>
                  <a:srgbClr val="227577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1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1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>
              <a:defRPr>
                <a:solidFill>
                  <a:srgbClr val="000000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13D0CE79-49FB-443D-BEF8-6B709DE8FD0C}" type="datetimeFigureOut">
              <a:rPr lang="zh-CN" altLang="en-US" smtClean="0"/>
              <a:pPr/>
              <a:t>2016/9/23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00" y="259200"/>
            <a:ext cx="10972800" cy="576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6400" y="1392406"/>
            <a:ext cx="5158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400" y="2336633"/>
            <a:ext cx="5158032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5775" y="1392406"/>
            <a:ext cx="51834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5775" y="2336633"/>
            <a:ext cx="5183425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  <a:pPr/>
              <a:t>2016/9/23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amisis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04800" y="2718000"/>
            <a:ext cx="5662800" cy="1432800"/>
          </a:xfrm>
        </p:spPr>
        <p:txBody>
          <a:bodyPr>
            <a:normAutofit/>
          </a:bodyPr>
          <a:lstStyle>
            <a:lvl1pPr algn="ctr">
              <a:defRPr sz="8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  <a:pPr/>
              <a:t>2016/9/23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圆角矩形 13"/>
          <p:cNvSpPr>
            <a:spLocks noChangeArrowheads="1"/>
          </p:cNvSpPr>
          <p:nvPr/>
        </p:nvSpPr>
        <p:spPr bwMode="auto">
          <a:xfrm>
            <a:off x="3823293" y="3968609"/>
            <a:ext cx="4572396" cy="369792"/>
          </a:xfrm>
          <a:prstGeom prst="roundRect">
            <a:avLst>
              <a:gd name="adj" fmla="val 50000"/>
            </a:avLst>
          </a:prstGeom>
          <a:solidFill>
            <a:schemeClr val="accent2">
              <a:alpha val="98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normAutofit fontScale="6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algn="ctr"/>
            <a:endParaRPr lang="en-US" sz="200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iamisis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  <a:pPr/>
              <a:t>2016/9/23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00" y="259200"/>
            <a:ext cx="10972800" cy="417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10379" y="987426"/>
            <a:ext cx="617218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pPr lvl="0"/>
            <a:r>
              <a:rPr lang="zh-CN" altLang="en-US" noProof="0" dirty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6400" y="987426"/>
            <a:ext cx="4402800" cy="4873625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  <a:pPr/>
              <a:t>2016/9/23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amisis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95722" y="195943"/>
            <a:ext cx="1102707" cy="606234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442" y="195943"/>
            <a:ext cx="9660993" cy="6062345"/>
          </a:xfrm>
        </p:spPr>
        <p:txBody>
          <a:bodyPr vert="eaVert"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356870" indent="-285750">
              <a:buFont typeface="Arial" panose="020B0604020202020204" pitchFamily="34" charset="0"/>
              <a:buChar char="•"/>
              <a:defRPr sz="2000"/>
            </a:lvl2pPr>
            <a:lvl3pPr marL="720090">
              <a:spcBef>
                <a:spcPts val="300"/>
              </a:spcBef>
              <a:spcAft>
                <a:spcPts val="300"/>
              </a:spcAft>
              <a:defRPr sz="2000"/>
            </a:lvl3pPr>
            <a:lvl4pPr marL="1080135">
              <a:spcBef>
                <a:spcPts val="300"/>
              </a:spcBef>
              <a:spcAft>
                <a:spcPts val="300"/>
              </a:spcAft>
              <a:defRPr sz="1800"/>
            </a:lvl4pPr>
            <a:lvl5pPr marL="1440180">
              <a:spcBef>
                <a:spcPts val="300"/>
              </a:spcBef>
              <a:spcAft>
                <a:spcPts val="300"/>
              </a:spcAft>
              <a:defRPr sz="1800"/>
            </a:lvl5pPr>
            <a:lvl6pPr marL="1800225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  <a:pPr/>
              <a:t>2016/9/23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amisis\Desktop\00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5313" y="260351"/>
            <a:ext cx="1097311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313" y="1125537"/>
            <a:ext cx="10973117" cy="489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2" y="6245225"/>
            <a:ext cx="2845647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aseline="0" smtClean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13D0CE79-49FB-443D-BEF8-6B709DE8FD0C}" type="datetimeFigureOut">
              <a:rPr lang="zh-CN" altLang="en-US" smtClean="0"/>
              <a:pPr/>
              <a:t>2016/9/23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03" y="6245225"/>
            <a:ext cx="385979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aseline="0" smtClean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914" y="6245225"/>
            <a:ext cx="284564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aseline="0" smtClean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32" name="直接连接符 10"/>
          <p:cNvSpPr>
            <a:spLocks noChangeShapeType="1"/>
          </p:cNvSpPr>
          <p:nvPr/>
        </p:nvSpPr>
        <p:spPr bwMode="auto">
          <a:xfrm flipH="1">
            <a:off x="214258" y="842491"/>
            <a:ext cx="3096405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1" y="804391"/>
            <a:ext cx="215844" cy="714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 sz="1800" baseline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 baseline="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微软雅黑" panose="020B0503020204020204" charset="-122"/>
          <a:cs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370965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828165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ts val="300"/>
        </a:spcAft>
        <a:buChar char="•"/>
        <a:defRPr sz="2400" kern="1200" baseline="0">
          <a:solidFill>
            <a:srgbClr val="000000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5687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8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custDataLst>
              <p:tags r:id="rId2"/>
            </p:custDataLst>
          </p:nvPr>
        </p:nvSpPr>
        <p:spPr>
          <a:xfrm>
            <a:off x="2851200" y="4413600"/>
            <a:ext cx="7892583" cy="893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165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C++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编程技巧 任革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custDataLst>
              <p:tags r:id="rId3"/>
            </p:custDataLst>
          </p:nvPr>
        </p:nvSpPr>
        <p:spPr>
          <a:xfrm>
            <a:off x="2847600" y="5378333"/>
            <a:ext cx="7899098" cy="5302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rtl="0" eaLnBrk="1" fontAlgn="base" hangingPunct="1">
              <a:spcBef>
                <a:spcPts val="300"/>
              </a:spcBef>
              <a:spcAft>
                <a:spcPts val="300"/>
              </a:spcAft>
              <a:buFontTx/>
              <a:buNone/>
              <a:defRPr sz="24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marL="356870" indent="-285750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1800" kern="1200" baseline="0">
                <a:solidFill>
                  <a:srgbClr val="3D3F41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2pPr>
            <a:lvl3pPr marL="72009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 kern="1200">
                <a:solidFill>
                  <a:srgbClr val="3D3F41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3pPr>
            <a:lvl4pPr marL="1080135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–"/>
              <a:defRPr sz="1800" kern="1200">
                <a:solidFill>
                  <a:srgbClr val="3D3F41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4pPr>
            <a:lvl5pPr marL="144018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»"/>
              <a:defRPr sz="1800" kern="1200">
                <a:solidFill>
                  <a:srgbClr val="3D3F41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5pPr>
            <a:lvl6pPr marL="1800225" indent="-228600" algn="l" defTabSz="913765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D3F41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6pPr>
            <a:lvl7pPr marL="29711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D3F41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7pPr>
            <a:lvl8pPr marL="34277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D3F41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8pPr>
            <a:lvl9pPr marL="38849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D3F41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9pPr>
          </a:lstStyle>
          <a:p>
            <a:pPr algn="ctr"/>
            <a:r>
              <a:rPr lang="zh-CN" altLang="en-US" dirty="0">
                <a:sym typeface="+mn-ea"/>
              </a:rPr>
              <a:t>驱动人生西安研发中心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/>
            <a:endParaRPr 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多变数据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100" dirty="0" smtClean="0"/>
              <a:t>Typedef sturct _MY_STURCT</a:t>
            </a:r>
          </a:p>
          <a:p>
            <a:pPr>
              <a:buNone/>
            </a:pPr>
            <a:r>
              <a:rPr lang="en-US" altLang="zh-CN" sz="1100" dirty="0" smtClean="0"/>
              <a:t>{</a:t>
            </a:r>
          </a:p>
          <a:p>
            <a:pPr>
              <a:buNone/>
            </a:pPr>
            <a:r>
              <a:rPr lang="en-US" altLang="zh-CN" sz="1100" dirty="0" smtClean="0"/>
              <a:t>	</a:t>
            </a:r>
            <a:r>
              <a:rPr lang="en-US" altLang="zh-CN" sz="1100" dirty="0" smtClean="0"/>
              <a:t>int totallen;</a:t>
            </a:r>
          </a:p>
          <a:p>
            <a:pPr>
              <a:buNone/>
            </a:pPr>
            <a:r>
              <a:rPr lang="en-US" altLang="zh-CN" sz="1100" dirty="0" smtClean="0"/>
              <a:t>	</a:t>
            </a:r>
            <a:r>
              <a:rPr lang="en-US" altLang="zh-CN" sz="1100" dirty="0" smtClean="0"/>
              <a:t>int nameoffset;</a:t>
            </a:r>
          </a:p>
          <a:p>
            <a:pPr>
              <a:buNone/>
            </a:pPr>
            <a:r>
              <a:rPr lang="en-US" altLang="zh-CN" sz="1100" dirty="0" smtClean="0"/>
              <a:t>	</a:t>
            </a:r>
            <a:r>
              <a:rPr lang="en-US" altLang="zh-CN" sz="1100" dirty="0" smtClean="0"/>
              <a:t>int addressoffset;</a:t>
            </a:r>
          </a:p>
          <a:p>
            <a:pPr>
              <a:buNone/>
            </a:pPr>
            <a:r>
              <a:rPr lang="en-US" altLang="zh-CN" sz="1100" dirty="0" smtClean="0"/>
              <a:t>	</a:t>
            </a:r>
            <a:r>
              <a:rPr lang="en-US" altLang="zh-CN" sz="1100" dirty="0" smtClean="0"/>
              <a:t>int mailoffset;</a:t>
            </a:r>
          </a:p>
          <a:p>
            <a:pPr>
              <a:buNone/>
            </a:pPr>
            <a:r>
              <a:rPr lang="en-US" altLang="zh-CN" sz="1100" dirty="0" smtClean="0"/>
              <a:t>}MY_STRUCT,*PMY_STRUCT;</a:t>
            </a:r>
          </a:p>
          <a:p>
            <a:pPr>
              <a:buNone/>
            </a:pPr>
            <a:endParaRPr lang="en-US" altLang="zh-CN" sz="1100" dirty="0" smtClean="0"/>
          </a:p>
          <a:p>
            <a:pPr>
              <a:buNone/>
            </a:pPr>
            <a:r>
              <a:rPr lang="en-US" altLang="zh-CN" sz="1100" dirty="0" smtClean="0"/>
              <a:t>Int totallen = sizeof(MY_STURCT) + strlen(pName)  + strlen(pAddress) + strlen(pMail);</a:t>
            </a:r>
          </a:p>
          <a:p>
            <a:pPr>
              <a:buNone/>
            </a:pPr>
            <a:r>
              <a:rPr lang="en-US" altLang="zh-CN" sz="1100" dirty="0" smtClean="0"/>
              <a:t>PMYSTURCT pMy = malloc(</a:t>
            </a:r>
            <a:r>
              <a:rPr lang="en-US" altLang="zh-CN" sz="1100" dirty="0" smtClean="0"/>
              <a:t>totallen </a:t>
            </a:r>
            <a:r>
              <a:rPr lang="en-US" altLang="zh-CN" sz="1100" dirty="0" smtClean="0"/>
              <a:t>);</a:t>
            </a:r>
          </a:p>
          <a:p>
            <a:pPr>
              <a:buNone/>
            </a:pPr>
            <a:r>
              <a:rPr lang="en-US" altLang="zh-CN" sz="1100" dirty="0" smtClean="0"/>
              <a:t>if(pMy == NULL) return;</a:t>
            </a:r>
          </a:p>
          <a:p>
            <a:pPr>
              <a:buNone/>
            </a:pPr>
            <a:r>
              <a:rPr lang="en-US" altLang="zh-CN" sz="1100" dirty="0" smtClean="0"/>
              <a:t>pMy-&gt;nameoffset = sizeof(MY_STURCT);</a:t>
            </a:r>
          </a:p>
          <a:p>
            <a:pPr>
              <a:buNone/>
            </a:pPr>
            <a:r>
              <a:rPr lang="en-US" altLang="zh-CN" sz="1100" dirty="0" smtClean="0"/>
              <a:t>pMy-&gt;addressoffset  = </a:t>
            </a:r>
            <a:r>
              <a:rPr lang="en-US" altLang="zh-CN" sz="1100" dirty="0" smtClean="0"/>
              <a:t>pMy-&gt;nameoffset </a:t>
            </a:r>
            <a:r>
              <a:rPr lang="en-US" altLang="zh-CN" sz="1100" dirty="0" smtClean="0"/>
              <a:t> + strlen(</a:t>
            </a:r>
            <a:r>
              <a:rPr lang="en-US" altLang="zh-CN" sz="1100" dirty="0" smtClean="0"/>
              <a:t>pAddress</a:t>
            </a:r>
            <a:r>
              <a:rPr lang="en-US" altLang="zh-CN" sz="1100" dirty="0" smtClean="0"/>
              <a:t>);</a:t>
            </a:r>
          </a:p>
          <a:p>
            <a:pPr>
              <a:buNone/>
            </a:pPr>
            <a:r>
              <a:rPr lang="en-US" altLang="zh-CN" sz="1100" dirty="0" smtClean="0"/>
              <a:t>pMy-&gt;</a:t>
            </a:r>
            <a:r>
              <a:rPr lang="en-US" altLang="zh-CN" sz="1100" dirty="0" smtClean="0"/>
              <a:t> </a:t>
            </a:r>
            <a:r>
              <a:rPr lang="en-US" altLang="zh-CN" sz="1100" dirty="0" smtClean="0"/>
              <a:t>mailoffset = </a:t>
            </a:r>
            <a:r>
              <a:rPr lang="en-US" altLang="zh-CN" sz="1100" dirty="0" smtClean="0"/>
              <a:t>pMy-&gt;addressoffset </a:t>
            </a:r>
            <a:r>
              <a:rPr lang="en-US" altLang="zh-CN" sz="1100" dirty="0" smtClean="0"/>
              <a:t> + strlen(pMail);</a:t>
            </a:r>
          </a:p>
          <a:p>
            <a:pPr>
              <a:buNone/>
            </a:pPr>
            <a:endParaRPr lang="en-US" altLang="zh-CN" sz="1100" dirty="0" smtClean="0"/>
          </a:p>
          <a:p>
            <a:pPr>
              <a:buNone/>
            </a:pPr>
            <a:r>
              <a:rPr lang="en-US" altLang="zh-CN" sz="1100" dirty="0" smtClean="0"/>
              <a:t>PCHAR pName  = (PCHAR)pMy + pMy-&gt;</a:t>
            </a:r>
            <a:r>
              <a:rPr lang="en-US" altLang="zh-CN" sz="1100" dirty="0" smtClean="0"/>
              <a:t> </a:t>
            </a:r>
            <a:r>
              <a:rPr lang="en-US" altLang="zh-CN" sz="1100" dirty="0" smtClean="0"/>
              <a:t>nameoffset;</a:t>
            </a:r>
          </a:p>
          <a:p>
            <a:pPr>
              <a:buNone/>
            </a:pPr>
            <a:r>
              <a:rPr lang="en-US" altLang="zh-CN" sz="1100" dirty="0" smtClean="0"/>
              <a:t>PCHAR pAddress = </a:t>
            </a:r>
            <a:r>
              <a:rPr lang="en-US" altLang="zh-CN" sz="1100" dirty="0" smtClean="0"/>
              <a:t>(PCHAR)pMy</a:t>
            </a:r>
            <a:r>
              <a:rPr lang="en-US" altLang="zh-CN" sz="1100" dirty="0" smtClean="0"/>
              <a:t> + pMy-&gt;</a:t>
            </a:r>
            <a:r>
              <a:rPr lang="en-US" altLang="zh-CN" sz="1100" dirty="0" smtClean="0"/>
              <a:t> </a:t>
            </a:r>
            <a:r>
              <a:rPr lang="en-US" altLang="zh-CN" sz="1100" dirty="0" smtClean="0"/>
              <a:t>addressoffset;</a:t>
            </a:r>
          </a:p>
          <a:p>
            <a:pPr>
              <a:buNone/>
            </a:pPr>
            <a:r>
              <a:rPr lang="en-US" altLang="zh-CN" sz="1100" dirty="0" smtClean="0"/>
              <a:t>PCHAR pMail  = </a:t>
            </a:r>
            <a:r>
              <a:rPr lang="en-US" altLang="zh-CN" sz="1100" dirty="0" smtClean="0"/>
              <a:t>(PCHAR)pMy </a:t>
            </a:r>
            <a:r>
              <a:rPr lang="en-US" altLang="zh-CN" sz="1100" dirty="0" smtClean="0"/>
              <a:t>+ pMy-&gt;</a:t>
            </a:r>
            <a:r>
              <a:rPr lang="en-US" altLang="zh-CN" sz="1100" dirty="0" smtClean="0"/>
              <a:t> </a:t>
            </a:r>
            <a:r>
              <a:rPr lang="en-US" altLang="zh-CN" sz="1100" dirty="0" smtClean="0"/>
              <a:t>mailoffset;</a:t>
            </a:r>
          </a:p>
          <a:p>
            <a:pPr>
              <a:buNone/>
            </a:pPr>
            <a:endParaRPr lang="en-US" altLang="zh-CN" sz="1100" dirty="0" smtClean="0"/>
          </a:p>
          <a:p>
            <a:pPr>
              <a:buNone/>
            </a:pPr>
            <a:r>
              <a:rPr lang="zh-CN" altLang="en-US" sz="1100" b="1" dirty="0" smtClean="0"/>
              <a:t>大家可以尝试将其进行结构体或类的封装</a:t>
            </a:r>
            <a:r>
              <a:rPr lang="zh-CN" altLang="en-US" sz="1100" dirty="0" smtClean="0"/>
              <a:t>。</a:t>
            </a:r>
            <a:endParaRPr lang="en-US" altLang="zh-CN" sz="11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自解锁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313" y="1125537"/>
            <a:ext cx="5150647" cy="4895851"/>
          </a:xfrm>
        </p:spPr>
        <p:txBody>
          <a:bodyPr/>
          <a:lstStyle/>
          <a:p>
            <a:pPr>
              <a:buNone/>
            </a:pPr>
            <a:r>
              <a:rPr lang="en-US" altLang="zh-CN" sz="1200" dirty="0" smtClean="0"/>
              <a:t>class CMylock</a:t>
            </a:r>
          </a:p>
          <a:p>
            <a:pPr>
              <a:buNone/>
            </a:pPr>
            <a:r>
              <a:rPr lang="en-US" altLang="zh-CN" sz="1200" dirty="0" smtClean="0"/>
              <a:t>{</a:t>
            </a:r>
          </a:p>
          <a:p>
            <a:pPr>
              <a:buNone/>
            </a:pPr>
            <a:r>
              <a:rPr lang="en-US" sz="1200" dirty="0" smtClean="0"/>
              <a:t>CRITICAL_SECTION </a:t>
            </a:r>
            <a:r>
              <a:rPr lang="en-US" sz="1200" dirty="0" smtClean="0"/>
              <a:t>m_cs</a:t>
            </a:r>
            <a:r>
              <a:rPr lang="en-US" sz="1200" dirty="0" smtClean="0"/>
              <a:t>; </a:t>
            </a:r>
            <a:endParaRPr lang="en-US" sz="1200" dirty="0" smtClean="0"/>
          </a:p>
          <a:p>
            <a:pPr>
              <a:buNone/>
            </a:pPr>
            <a:r>
              <a:rPr lang="en-US" altLang="zh-CN" sz="1200" dirty="0" smtClean="0"/>
              <a:t>Public:</a:t>
            </a:r>
          </a:p>
          <a:p>
            <a:pPr>
              <a:buNone/>
            </a:pPr>
            <a:r>
              <a:rPr lang="en-US" altLang="zh-CN" sz="1200" dirty="0" smtClean="0"/>
              <a:t>	CMyLock(</a:t>
            </a:r>
            <a:r>
              <a:rPr lang="en-US" sz="1200" dirty="0" smtClean="0"/>
              <a:t>CRITICAL_SECTION </a:t>
            </a:r>
            <a:r>
              <a:rPr lang="en-US" altLang="zh-CN" sz="1200" dirty="0" smtClean="0"/>
              <a:t>&amp;  cs)</a:t>
            </a:r>
          </a:p>
          <a:p>
            <a:pPr>
              <a:buNone/>
            </a:pPr>
            <a:r>
              <a:rPr lang="en-US" altLang="zh-CN" sz="1200" dirty="0" smtClean="0"/>
              <a:t>	</a:t>
            </a:r>
            <a:r>
              <a:rPr lang="en-US" altLang="zh-CN" sz="1200" dirty="0" smtClean="0"/>
              <a:t>{</a:t>
            </a:r>
          </a:p>
          <a:p>
            <a:pPr>
              <a:buNone/>
            </a:pPr>
            <a:r>
              <a:rPr lang="en-US" altLang="zh-CN" sz="1200" dirty="0" smtClean="0"/>
              <a:t>		</a:t>
            </a:r>
            <a:r>
              <a:rPr lang="en-US" sz="1200" dirty="0" smtClean="0"/>
              <a:t> m_cs </a:t>
            </a:r>
            <a:r>
              <a:rPr lang="en-US" altLang="zh-CN" sz="1200" dirty="0" smtClean="0"/>
              <a:t>= cs;</a:t>
            </a:r>
          </a:p>
          <a:p>
            <a:pPr>
              <a:buNone/>
            </a:pPr>
            <a:r>
              <a:rPr lang="en-US" altLang="zh-CN" sz="1200" dirty="0" smtClean="0"/>
              <a:t>	</a:t>
            </a:r>
            <a:r>
              <a:rPr lang="en-US" altLang="zh-CN" sz="1200" dirty="0" smtClean="0"/>
              <a:t>	</a:t>
            </a:r>
            <a:r>
              <a:rPr lang="en-US" sz="1200" dirty="0" smtClean="0"/>
              <a:t> </a:t>
            </a:r>
            <a:r>
              <a:rPr lang="en-US" sz="1200" dirty="0" smtClean="0"/>
              <a:t>EnterCriticalSection(&amp;m_cs);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/>
              <a:t>	}</a:t>
            </a:r>
          </a:p>
          <a:p>
            <a:pPr>
              <a:buNone/>
            </a:pPr>
            <a:r>
              <a:rPr lang="en-US" altLang="zh-CN" sz="1200" dirty="0" smtClean="0"/>
              <a:t>	~ CMyLock()</a:t>
            </a:r>
          </a:p>
          <a:p>
            <a:pPr>
              <a:buNone/>
            </a:pPr>
            <a:r>
              <a:rPr lang="en-US" altLang="zh-CN" sz="1200" dirty="0" smtClean="0"/>
              <a:t>	{</a:t>
            </a:r>
          </a:p>
          <a:p>
            <a:pPr>
              <a:buNone/>
            </a:pPr>
            <a:r>
              <a:rPr lang="en-US" altLang="zh-CN" sz="1200" dirty="0" smtClean="0"/>
              <a:t>	</a:t>
            </a:r>
            <a:r>
              <a:rPr lang="en-US" altLang="zh-CN" sz="1200" dirty="0" smtClean="0"/>
              <a:t>	</a:t>
            </a:r>
            <a:r>
              <a:rPr lang="en-US" sz="1200" dirty="0" smtClean="0"/>
              <a:t> LeaveCriticalSection</a:t>
            </a:r>
            <a:r>
              <a:rPr lang="en-US" sz="1200" dirty="0" smtClean="0"/>
              <a:t>(&amp;m_cs);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/>
              <a:t>	}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/>
              <a:t>};</a:t>
            </a:r>
            <a:endParaRPr lang="zh-CN" altLang="en-US" sz="1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005033" y="1148397"/>
            <a:ext cx="5150647" cy="489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fontAlgn="base">
              <a:spcBef>
                <a:spcPts val="300"/>
              </a:spcBef>
              <a:spcAft>
                <a:spcPts val="300"/>
              </a:spcAft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Void Fun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(</a:t>
            </a:r>
            <a:r>
              <a:rPr lang="en-US" sz="1200" dirty="0" smtClean="0"/>
              <a:t>CRITICAL_SECTION </a:t>
            </a:r>
            <a:r>
              <a:rPr lang="en-US" altLang="zh-CN" sz="1200" dirty="0" smtClean="0"/>
              <a:t>&amp;  cs)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</a:p>
          <a:p>
            <a:pPr marL="342900" lvl="0" indent="-342900" fontAlgn="base">
              <a:spcBef>
                <a:spcPts val="300"/>
              </a:spcBef>
              <a:spcAft>
                <a:spcPts val="300"/>
              </a:spcAft>
            </a:pPr>
            <a:r>
              <a:rPr lang="en-US" altLang="zh-CN" sz="12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//</a:t>
            </a: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在大括号范围内</a:t>
            </a:r>
            <a:r>
              <a:rPr lang="en-US" altLang="zh-CN" sz="1200" dirty="0" smtClean="0"/>
              <a:t>lock</a:t>
            </a:r>
            <a:r>
              <a:rPr lang="zh-CN" altLang="en-US" sz="1200" dirty="0" smtClean="0"/>
              <a:t>有效，退出后自解析，释放锁</a:t>
            </a:r>
            <a:endParaRPr lang="en-US" altLang="zh-CN" sz="1200" dirty="0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{</a:t>
            </a:r>
          </a:p>
          <a:p>
            <a:pPr marL="342900" lvl="0" indent="-342900" fontAlgn="base">
              <a:spcBef>
                <a:spcPts val="300"/>
              </a:spcBef>
              <a:spcAft>
                <a:spcPts val="300"/>
              </a:spcAft>
            </a:pPr>
            <a:r>
              <a:rPr lang="en-US" altLang="zh-CN" sz="12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	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CMylock lock(cs);</a:t>
            </a:r>
          </a:p>
          <a:p>
            <a:pPr marL="342900" lvl="0" indent="-342900" fontAlgn="base">
              <a:spcBef>
                <a:spcPts val="300"/>
              </a:spcBef>
              <a:spcAft>
                <a:spcPts val="300"/>
              </a:spcAft>
            </a:pPr>
            <a:r>
              <a:rPr lang="en-US" altLang="zh-CN" sz="12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//</a:t>
            </a: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做一些同步事情</a:t>
            </a:r>
            <a:endParaRPr lang="en-US" altLang="zh-CN" sz="1200" dirty="0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可考虑将其写成模板类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针对不同的对象进行特例化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Template&lt;typename LOCKTYPE&gt;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Class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CMyLock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...</a:t>
            </a:r>
            <a:endParaRPr lang="en-US" altLang="zh-CN" sz="1200" dirty="0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  <a:p>
            <a:pPr marL="342900" lvl="0" indent="-342900" fontAlgn="base">
              <a:spcBef>
                <a:spcPts val="300"/>
              </a:spcBef>
              <a:spcAft>
                <a:spcPts val="300"/>
              </a:spcAft>
            </a:pP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eg: CMyLock&lt;</a:t>
            </a:r>
            <a:r>
              <a:rPr lang="en-US" sz="1200" dirty="0" smtClean="0"/>
              <a:t> CRITICAL_SECTION 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&gt; lock;</a:t>
            </a:r>
            <a:endParaRPr kumimoji="0" lang="en-US" altLang="zh-CN" sz="1200" b="0" i="0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调试数据产生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313" y="1125537"/>
            <a:ext cx="2986567" cy="4895851"/>
          </a:xfrm>
        </p:spPr>
        <p:txBody>
          <a:bodyPr/>
          <a:lstStyle/>
          <a:p>
            <a:pPr>
              <a:buNone/>
            </a:pPr>
            <a:r>
              <a:rPr lang="en-US" altLang="zh-CN" sz="1000" dirty="0" smtClean="0"/>
              <a:t>class CBase</a:t>
            </a:r>
          </a:p>
          <a:p>
            <a:pPr>
              <a:buNone/>
            </a:pPr>
            <a:r>
              <a:rPr lang="en-US" altLang="zh-CN" sz="1000" dirty="0" smtClean="0"/>
              <a:t>{</a:t>
            </a:r>
          </a:p>
          <a:p>
            <a:pPr>
              <a:buNone/>
            </a:pPr>
            <a:r>
              <a:rPr lang="en-US" altLang="zh-CN" sz="1000" dirty="0" smtClean="0"/>
              <a:t>	public:</a:t>
            </a:r>
          </a:p>
          <a:p>
            <a:pPr>
              <a:buNone/>
            </a:pPr>
            <a:r>
              <a:rPr lang="en-US" altLang="zh-CN" sz="1000" dirty="0" smtClean="0"/>
              <a:t>	</a:t>
            </a:r>
            <a:r>
              <a:rPr lang="en-US" altLang="zh-CN" sz="1000" dirty="0" smtClean="0"/>
              <a:t>RESULT PostData(arg...)</a:t>
            </a:r>
          </a:p>
          <a:p>
            <a:pPr>
              <a:buNone/>
            </a:pPr>
            <a:r>
              <a:rPr lang="en-US" altLang="zh-CN" sz="1000" dirty="0" smtClean="0"/>
              <a:t>	{</a:t>
            </a:r>
          </a:p>
          <a:p>
            <a:pPr>
              <a:buNone/>
            </a:pPr>
            <a:r>
              <a:rPr lang="en-US" altLang="zh-CN" sz="1000" dirty="0" smtClean="0"/>
              <a:t>		RESULT r;</a:t>
            </a:r>
          </a:p>
          <a:p>
            <a:pPr>
              <a:buNone/>
            </a:pPr>
            <a:r>
              <a:rPr lang="en-US" altLang="zh-CN" sz="1000" dirty="0" smtClean="0"/>
              <a:t>	</a:t>
            </a:r>
            <a:r>
              <a:rPr lang="en-US" altLang="zh-CN" sz="1000" dirty="0" smtClean="0"/>
              <a:t>	....</a:t>
            </a:r>
          </a:p>
          <a:p>
            <a:pPr>
              <a:buNone/>
            </a:pPr>
            <a:r>
              <a:rPr lang="en-US" altLang="zh-CN" sz="1000" dirty="0" smtClean="0"/>
              <a:t>	</a:t>
            </a:r>
            <a:r>
              <a:rPr lang="en-US" altLang="zh-CN" sz="1000" b="1" dirty="0" smtClean="0"/>
              <a:t>	</a:t>
            </a:r>
            <a:r>
              <a:rPr lang="en-US" altLang="zh-CN" sz="1000" b="1" dirty="0" smtClean="0"/>
              <a:t> </a:t>
            </a:r>
            <a:r>
              <a:rPr lang="en-US" altLang="zh-CN" sz="1000" b="1" dirty="0" smtClean="0"/>
              <a:t>PreResult(r);</a:t>
            </a:r>
          </a:p>
          <a:p>
            <a:pPr>
              <a:buNone/>
            </a:pPr>
            <a:r>
              <a:rPr lang="en-US" altLang="zh-CN" sz="1000" dirty="0" smtClean="0"/>
              <a:t>		return r;</a:t>
            </a:r>
            <a:endParaRPr lang="en-US" altLang="zh-CN" sz="1000" dirty="0" smtClean="0"/>
          </a:p>
          <a:p>
            <a:pPr>
              <a:buNone/>
            </a:pPr>
            <a:r>
              <a:rPr lang="en-US" altLang="zh-CN" sz="1000" dirty="0" smtClean="0"/>
              <a:t>	}</a:t>
            </a:r>
          </a:p>
          <a:p>
            <a:pPr>
              <a:buNone/>
            </a:pPr>
            <a:r>
              <a:rPr lang="en-US" altLang="zh-CN" sz="1000" dirty="0" smtClean="0"/>
              <a:t>Virtual  void PreResult(RESULT &amp;r)</a:t>
            </a:r>
          </a:p>
          <a:p>
            <a:pPr>
              <a:buNone/>
            </a:pPr>
            <a:r>
              <a:rPr lang="en-US" altLang="zh-CN" sz="1000" dirty="0" smtClean="0"/>
              <a:t>	</a:t>
            </a:r>
            <a:r>
              <a:rPr lang="en-US" altLang="zh-CN" sz="1000" dirty="0" smtClean="0"/>
              <a:t>{	</a:t>
            </a:r>
          </a:p>
          <a:p>
            <a:pPr>
              <a:buNone/>
            </a:pPr>
            <a:r>
              <a:rPr lang="en-US" altLang="zh-CN" sz="1000" dirty="0" smtClean="0"/>
              <a:t>	</a:t>
            </a:r>
            <a:r>
              <a:rPr lang="en-US" altLang="zh-CN" sz="1000" dirty="0" smtClean="0"/>
              <a:t>	//</a:t>
            </a:r>
            <a:r>
              <a:rPr lang="zh-CN" altLang="en-US" sz="1000" dirty="0" smtClean="0"/>
              <a:t>可在此产生调试数据</a:t>
            </a:r>
            <a:endParaRPr lang="en-US" altLang="zh-CN" sz="1000" dirty="0" smtClean="0"/>
          </a:p>
          <a:p>
            <a:pPr>
              <a:buNone/>
            </a:pPr>
            <a:r>
              <a:rPr lang="en-US" altLang="zh-CN" sz="1000" dirty="0" smtClean="0"/>
              <a:t>		return r;</a:t>
            </a:r>
            <a:endParaRPr lang="en-US" altLang="zh-CN" sz="1000" dirty="0" smtClean="0"/>
          </a:p>
          <a:p>
            <a:pPr>
              <a:buNone/>
            </a:pPr>
            <a:r>
              <a:rPr lang="en-US" altLang="zh-CN" sz="1000" dirty="0" smtClean="0"/>
              <a:t>	}</a:t>
            </a:r>
          </a:p>
          <a:p>
            <a:pPr>
              <a:buNone/>
            </a:pPr>
            <a:r>
              <a:rPr lang="en-US" altLang="zh-CN" sz="1000" dirty="0" smtClean="0"/>
              <a:t>};</a:t>
            </a:r>
          </a:p>
          <a:p>
            <a:pPr>
              <a:buNone/>
            </a:pPr>
            <a:endParaRPr lang="en-US" altLang="zh-CN" sz="1000" dirty="0" smtClean="0"/>
          </a:p>
          <a:p>
            <a:pPr>
              <a:buNone/>
            </a:pPr>
            <a:r>
              <a:rPr lang="zh-CN" altLang="en-US" sz="1000" dirty="0" smtClean="0"/>
              <a:t>具体的例子可以参考管先生 </a:t>
            </a:r>
            <a:r>
              <a:rPr lang="en-US" altLang="zh-CN" sz="1000" dirty="0" smtClean="0"/>
              <a:t>PHP</a:t>
            </a:r>
            <a:r>
              <a:rPr lang="zh-CN" altLang="en-US" sz="1000" dirty="0" smtClean="0"/>
              <a:t>类的书写方式</a:t>
            </a:r>
            <a:endParaRPr lang="zh-CN" altLang="en-US" sz="1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</a:t>
            </a:r>
            <a:endParaRPr lang="zh-CN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1518" y="1529080"/>
            <a:ext cx="333375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522720" y="701041"/>
            <a:ext cx="216408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00" b="1" dirty="0" smtClean="0"/>
          </a:p>
          <a:p>
            <a:r>
              <a:rPr lang="en-US" altLang="zh-CN" sz="900" b="1" dirty="0" smtClean="0"/>
              <a:t>Int key = GetKey();</a:t>
            </a:r>
            <a:endParaRPr lang="en-US" altLang="zh-CN" sz="900" b="1" dirty="0" smtClean="0"/>
          </a:p>
          <a:p>
            <a:r>
              <a:rPr lang="en-US" altLang="zh-CN" sz="900" b="1" dirty="0" smtClean="0"/>
              <a:t>While(1)</a:t>
            </a:r>
          </a:p>
          <a:p>
            <a:r>
              <a:rPr lang="en-US" altLang="zh-CN" sz="900" b="1" dirty="0" smtClean="0"/>
              <a:t>{</a:t>
            </a:r>
          </a:p>
          <a:p>
            <a:r>
              <a:rPr lang="en-US" altLang="zh-CN" sz="900" b="1" dirty="0" smtClean="0"/>
              <a:t>switch(key)</a:t>
            </a:r>
          </a:p>
          <a:p>
            <a:r>
              <a:rPr lang="en-US" altLang="zh-CN" sz="900" b="1" dirty="0" smtClean="0"/>
              <a:t>{</a:t>
            </a:r>
            <a:endParaRPr lang="en-US" altLang="zh-CN" sz="900" b="1" dirty="0" smtClean="0"/>
          </a:p>
          <a:p>
            <a:pPr lvl="1"/>
            <a:r>
              <a:rPr lang="en-US" altLang="zh-CN" sz="900" b="1" dirty="0" smtClean="0"/>
              <a:t> </a:t>
            </a:r>
            <a:r>
              <a:rPr lang="en-US" altLang="zh-CN" sz="900" b="1" dirty="0" smtClean="0"/>
              <a:t>   case 1:</a:t>
            </a:r>
          </a:p>
          <a:p>
            <a:pPr lvl="1"/>
            <a:r>
              <a:rPr lang="en-US" altLang="zh-CN" sz="900" b="1" dirty="0" smtClean="0"/>
              <a:t>{</a:t>
            </a:r>
          </a:p>
          <a:p>
            <a:pPr lvl="1"/>
            <a:r>
              <a:rPr lang="en-US" altLang="zh-CN" sz="900" b="1" dirty="0" smtClean="0"/>
              <a:t> </a:t>
            </a:r>
            <a:r>
              <a:rPr lang="en-US" altLang="zh-CN" sz="900" b="1" dirty="0" smtClean="0"/>
              <a:t>   ?k=5,4</a:t>
            </a:r>
          </a:p>
          <a:p>
            <a:pPr lvl="1"/>
            <a:r>
              <a:rPr lang="en-US" altLang="zh-CN" sz="900" b="1" dirty="0" smtClean="0"/>
              <a:t>    break;</a:t>
            </a:r>
          </a:p>
          <a:p>
            <a:pPr lvl="1"/>
            <a:r>
              <a:rPr lang="en-US" altLang="zh-CN" sz="900" b="1" dirty="0" smtClean="0"/>
              <a:t>}</a:t>
            </a:r>
            <a:endParaRPr lang="en-US" altLang="zh-CN" sz="900" b="1" dirty="0" smtClean="0"/>
          </a:p>
          <a:p>
            <a:pPr lvl="1"/>
            <a:r>
              <a:rPr lang="en-US" altLang="zh-CN" sz="900" b="1" dirty="0" smtClean="0"/>
              <a:t> </a:t>
            </a:r>
            <a:r>
              <a:rPr lang="en-US" altLang="zh-CN" sz="900" b="1" dirty="0" smtClean="0"/>
              <a:t>  </a:t>
            </a:r>
            <a:r>
              <a:rPr lang="en-US" altLang="zh-CN" sz="900" b="1" dirty="0" smtClean="0"/>
              <a:t> case </a:t>
            </a:r>
            <a:r>
              <a:rPr lang="en-US" altLang="zh-CN" sz="900" b="1" dirty="0" smtClean="0"/>
              <a:t>2:</a:t>
            </a:r>
            <a:endParaRPr lang="en-US" altLang="zh-CN" sz="900" b="1" dirty="0" smtClean="0"/>
          </a:p>
          <a:p>
            <a:pPr lvl="1"/>
            <a:r>
              <a:rPr lang="en-US" altLang="zh-CN" sz="900" b="1" dirty="0" smtClean="0"/>
              <a:t>{</a:t>
            </a:r>
          </a:p>
          <a:p>
            <a:pPr lvl="1"/>
            <a:r>
              <a:rPr lang="en-US" altLang="zh-CN" sz="900" b="1" dirty="0" smtClean="0"/>
              <a:t>?key=1,5</a:t>
            </a:r>
            <a:endParaRPr lang="en-US" altLang="zh-CN" sz="900" b="1" dirty="0" smtClean="0"/>
          </a:p>
          <a:p>
            <a:pPr lvl="1"/>
            <a:r>
              <a:rPr lang="en-US" altLang="zh-CN" sz="900" b="1" dirty="0" smtClean="0"/>
              <a:t>    break;</a:t>
            </a:r>
          </a:p>
          <a:p>
            <a:pPr lvl="1"/>
            <a:r>
              <a:rPr lang="en-US" altLang="zh-CN" sz="900" b="1" dirty="0" smtClean="0"/>
              <a:t>}</a:t>
            </a:r>
          </a:p>
          <a:p>
            <a:pPr lvl="1"/>
            <a:endParaRPr lang="en-US" altLang="zh-CN" sz="900" b="1" dirty="0" smtClean="0"/>
          </a:p>
          <a:p>
            <a:pPr lvl="1"/>
            <a:r>
              <a:rPr lang="en-US" altLang="zh-CN" sz="900" b="1" dirty="0" smtClean="0"/>
              <a:t> case </a:t>
            </a:r>
            <a:r>
              <a:rPr lang="en-US" altLang="zh-CN" sz="900" b="1" dirty="0" smtClean="0"/>
              <a:t>3:</a:t>
            </a:r>
            <a:endParaRPr lang="en-US" altLang="zh-CN" sz="900" b="1" dirty="0" smtClean="0"/>
          </a:p>
          <a:p>
            <a:pPr lvl="1"/>
            <a:r>
              <a:rPr lang="en-US" altLang="zh-CN" sz="900" b="1" dirty="0" smtClean="0"/>
              <a:t>{</a:t>
            </a:r>
          </a:p>
          <a:p>
            <a:pPr lvl="1"/>
            <a:r>
              <a:rPr lang="en-US" altLang="zh-CN" sz="900" b="1" dirty="0" smtClean="0"/>
              <a:t>?</a:t>
            </a:r>
            <a:r>
              <a:rPr lang="en-US" altLang="zh-CN" sz="900" b="1" dirty="0" smtClean="0"/>
              <a:t>key=2,5</a:t>
            </a:r>
            <a:endParaRPr lang="en-US" altLang="zh-CN" sz="900" b="1" dirty="0" smtClean="0"/>
          </a:p>
          <a:p>
            <a:pPr lvl="1"/>
            <a:r>
              <a:rPr lang="en-US" altLang="zh-CN" sz="900" b="1" dirty="0" smtClean="0"/>
              <a:t>    </a:t>
            </a:r>
            <a:r>
              <a:rPr lang="en-US" altLang="zh-CN" sz="900" b="1" dirty="0" smtClean="0"/>
              <a:t>break;</a:t>
            </a:r>
          </a:p>
          <a:p>
            <a:pPr lvl="1"/>
            <a:r>
              <a:rPr lang="en-US" altLang="zh-CN" sz="900" b="1" dirty="0" smtClean="0"/>
              <a:t>}</a:t>
            </a:r>
          </a:p>
          <a:p>
            <a:pPr lvl="1"/>
            <a:r>
              <a:rPr lang="en-US" altLang="zh-CN" sz="900" b="1" dirty="0" smtClean="0"/>
              <a:t> </a:t>
            </a:r>
            <a:r>
              <a:rPr lang="en-US" altLang="zh-CN" sz="900" b="1" dirty="0" smtClean="0"/>
              <a:t>case </a:t>
            </a:r>
            <a:r>
              <a:rPr lang="en-US" altLang="zh-CN" sz="900" b="1" dirty="0" smtClean="0"/>
              <a:t>4:</a:t>
            </a:r>
            <a:endParaRPr lang="en-US" altLang="zh-CN" sz="900" b="1" dirty="0" smtClean="0"/>
          </a:p>
          <a:p>
            <a:pPr lvl="1"/>
            <a:r>
              <a:rPr lang="en-US" altLang="zh-CN" sz="900" b="1" dirty="0" smtClean="0"/>
              <a:t>{</a:t>
            </a:r>
          </a:p>
          <a:p>
            <a:pPr lvl="1"/>
            <a:r>
              <a:rPr lang="en-US" altLang="zh-CN" sz="900" b="1" dirty="0" smtClean="0"/>
              <a:t>?</a:t>
            </a:r>
            <a:r>
              <a:rPr lang="en-US" altLang="zh-CN" sz="900" b="1" dirty="0" smtClean="0"/>
              <a:t>key=1,3</a:t>
            </a:r>
            <a:endParaRPr lang="en-US" altLang="zh-CN" sz="900" b="1" dirty="0" smtClean="0"/>
          </a:p>
          <a:p>
            <a:pPr lvl="1"/>
            <a:r>
              <a:rPr lang="en-US" altLang="zh-CN" sz="900" b="1" dirty="0" smtClean="0"/>
              <a:t>    break;</a:t>
            </a:r>
          </a:p>
          <a:p>
            <a:pPr lvl="1"/>
            <a:r>
              <a:rPr lang="en-US" altLang="zh-CN" sz="900" b="1" dirty="0" smtClean="0"/>
              <a:t>}</a:t>
            </a:r>
          </a:p>
          <a:p>
            <a:pPr lvl="1"/>
            <a:r>
              <a:rPr lang="en-US" altLang="zh-CN" sz="900" b="1" dirty="0" smtClean="0"/>
              <a:t> </a:t>
            </a:r>
            <a:r>
              <a:rPr lang="en-US" altLang="zh-CN" sz="900" b="1" dirty="0" smtClean="0"/>
              <a:t>case </a:t>
            </a:r>
            <a:r>
              <a:rPr lang="en-US" altLang="zh-CN" sz="900" b="1" dirty="0" smtClean="0"/>
              <a:t>5:</a:t>
            </a:r>
            <a:endParaRPr lang="en-US" altLang="zh-CN" sz="900" b="1" dirty="0" smtClean="0"/>
          </a:p>
          <a:p>
            <a:pPr lvl="1"/>
            <a:r>
              <a:rPr lang="en-US" altLang="zh-CN" sz="900" b="1" dirty="0" smtClean="0"/>
              <a:t>{</a:t>
            </a:r>
          </a:p>
          <a:p>
            <a:pPr lvl="1"/>
            <a:r>
              <a:rPr lang="en-US" altLang="zh-CN" sz="900" b="1" dirty="0" smtClean="0"/>
              <a:t>?key=4</a:t>
            </a:r>
            <a:endParaRPr lang="en-US" altLang="zh-CN" sz="900" b="1" dirty="0" smtClean="0"/>
          </a:p>
          <a:p>
            <a:pPr lvl="1"/>
            <a:r>
              <a:rPr lang="en-US" altLang="zh-CN" sz="900" b="1" dirty="0" smtClean="0"/>
              <a:t>    break;</a:t>
            </a:r>
          </a:p>
          <a:p>
            <a:pPr lvl="1"/>
            <a:r>
              <a:rPr lang="en-US" altLang="zh-CN" sz="900" b="1" dirty="0" smtClean="0"/>
              <a:t>}</a:t>
            </a:r>
          </a:p>
          <a:p>
            <a:pPr lvl="1"/>
            <a:r>
              <a:rPr lang="en-US" altLang="zh-CN" sz="900" b="1" dirty="0" smtClean="0"/>
              <a:t> </a:t>
            </a:r>
            <a:r>
              <a:rPr lang="en-US" altLang="zh-CN" sz="900" b="1" dirty="0" smtClean="0"/>
              <a:t>case </a:t>
            </a:r>
            <a:r>
              <a:rPr lang="en-US" altLang="zh-CN" sz="900" b="1" dirty="0" smtClean="0"/>
              <a:t>6:</a:t>
            </a:r>
            <a:endParaRPr lang="en-US" altLang="zh-CN" sz="900" b="1" dirty="0" smtClean="0"/>
          </a:p>
          <a:p>
            <a:pPr lvl="1"/>
            <a:r>
              <a:rPr lang="en-US" altLang="zh-CN" sz="900" b="1" dirty="0" smtClean="0"/>
              <a:t>{</a:t>
            </a:r>
          </a:p>
          <a:p>
            <a:pPr lvl="1"/>
            <a:r>
              <a:rPr lang="en-US" altLang="zh-CN" sz="900" b="1" dirty="0" smtClean="0"/>
              <a:t>?key=3</a:t>
            </a:r>
            <a:endParaRPr lang="en-US" altLang="zh-CN" sz="900" b="1" dirty="0" smtClean="0"/>
          </a:p>
          <a:p>
            <a:pPr lvl="1"/>
            <a:r>
              <a:rPr lang="en-US" altLang="zh-CN" sz="900" b="1" dirty="0" smtClean="0"/>
              <a:t>    break;</a:t>
            </a:r>
          </a:p>
          <a:p>
            <a:pPr lvl="1"/>
            <a:r>
              <a:rPr lang="en-US" altLang="zh-CN" sz="900" b="1" dirty="0" smtClean="0"/>
              <a:t>}</a:t>
            </a:r>
          </a:p>
          <a:p>
            <a:pPr marL="92075" lvl="1">
              <a:tabLst>
                <a:tab pos="92075" algn="l"/>
              </a:tabLst>
            </a:pPr>
            <a:r>
              <a:rPr lang="en-US" altLang="zh-CN" sz="900" b="1" dirty="0" smtClean="0"/>
              <a:t>}</a:t>
            </a:r>
          </a:p>
          <a:p>
            <a:r>
              <a:rPr lang="en-US" altLang="zh-CN" sz="900" b="1" dirty="0" smtClean="0"/>
              <a:t>}</a:t>
            </a:r>
            <a:endParaRPr lang="zh-CN" altLang="en-US" sz="9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警告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去</a:t>
            </a:r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除警告</a:t>
            </a:r>
            <a:endParaRPr lang="en-US" altLang="zh-CN" sz="1800" dirty="0" smtClean="0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en-US" altLang="zh-CN" sz="1800" dirty="0" smtClean="0">
                <a:latin typeface="楷体" pitchFamily="49" charset="-122"/>
                <a:ea typeface="楷体" pitchFamily="49" charset="-122"/>
              </a:rPr>
              <a:t>#pragma warning(disable:4404)</a:t>
            </a:r>
          </a:p>
          <a:p>
            <a:pPr marL="342900" lvl="2" indent="-342900"/>
            <a:r>
              <a:rPr lang="zh-CN" altLang="en-US" sz="18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恢</a:t>
            </a:r>
            <a:r>
              <a:rPr lang="zh-CN" altLang="en-US" sz="18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复默认</a:t>
            </a:r>
            <a:r>
              <a:rPr lang="en-US" altLang="zh-CN" sz="18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	</a:t>
            </a:r>
          </a:p>
          <a:p>
            <a:pPr lvl="2"/>
            <a:r>
              <a:rPr lang="en-US" altLang="zh-CN" sz="1800" dirty="0" smtClean="0">
                <a:latin typeface="楷体" pitchFamily="49" charset="-122"/>
                <a:ea typeface="楷体" pitchFamily="49" charset="-122"/>
              </a:rPr>
              <a:t>#pargma warning(default:4404)</a:t>
            </a:r>
          </a:p>
          <a:p>
            <a:pPr lvl="2"/>
            <a:endParaRPr lang="en-US" altLang="zh-CN" sz="1800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布尔的转换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smtClean="0"/>
              <a:t>#define B(a) (!!(a))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结构体的成员偏移显示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400" dirty="0" smtClean="0"/>
              <a:t>Typedef struct _MY_STRUCT</a:t>
            </a:r>
          </a:p>
          <a:p>
            <a:pPr>
              <a:buNone/>
            </a:pPr>
            <a:r>
              <a:rPr lang="en-US" altLang="zh-CN" sz="1400" dirty="0" smtClean="0"/>
              <a:t>{</a:t>
            </a:r>
          </a:p>
          <a:p>
            <a:pPr lvl="2">
              <a:buNone/>
            </a:pPr>
            <a:r>
              <a:rPr lang="en-US" altLang="zh-CN" sz="1400" dirty="0" smtClean="0"/>
              <a:t>UCHAR a;</a:t>
            </a:r>
          </a:p>
          <a:p>
            <a:pPr lvl="2">
              <a:buNone/>
            </a:pPr>
            <a:r>
              <a:rPr lang="en-US" altLang="zh-CN" sz="1400" dirty="0" smtClean="0"/>
              <a:t>Int b;</a:t>
            </a:r>
          </a:p>
          <a:p>
            <a:pPr lvl="2">
              <a:buNone/>
            </a:pPr>
            <a:r>
              <a:rPr lang="en-US" altLang="zh-CN" sz="1400" dirty="0" smtClean="0"/>
              <a:t>Float c;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}MY_STRUCT,*PMY_STRUCT;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GetOffset(t,m) int(&amp;(((t*)0)-&gt;m))</a:t>
            </a:r>
          </a:p>
          <a:p>
            <a:pPr>
              <a:buNone/>
            </a:pPr>
            <a:r>
              <a:rPr lang="en-US" altLang="zh-CN" sz="1400" dirty="0" smtClean="0"/>
              <a:t>Int b = GetOffset(MY_STRUCT,b);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结构体的计算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100" dirty="0" smtClean="0"/>
              <a:t>#</a:t>
            </a:r>
            <a:r>
              <a:rPr lang="en-US" sz="1100" dirty="0" smtClean="0"/>
              <a:t>define CONTAINING_RECORD(addr,type,field) ((type*)((unsigned char*)addr - (unsigned long)&amp;((type*)0)-&gt;field</a:t>
            </a:r>
            <a:r>
              <a:rPr lang="en-US" sz="1100" dirty="0" smtClean="0"/>
              <a:t>))</a:t>
            </a:r>
          </a:p>
          <a:p>
            <a:pPr>
              <a:buNone/>
            </a:pPr>
            <a:endParaRPr lang="en-US" altLang="zh-CN" sz="1100" dirty="0" smtClean="0"/>
          </a:p>
          <a:p>
            <a:pPr>
              <a:buNone/>
            </a:pPr>
            <a:r>
              <a:rPr lang="en-US" altLang="zh-CN" sz="1100" dirty="0" smtClean="0"/>
              <a:t>Typedef Sturct _LIST_STRUCT</a:t>
            </a:r>
          </a:p>
          <a:p>
            <a:pPr>
              <a:buNone/>
            </a:pPr>
            <a:r>
              <a:rPr lang="en-US" altLang="zh-CN" sz="1100" dirty="0" smtClean="0"/>
              <a:t>{</a:t>
            </a:r>
          </a:p>
          <a:p>
            <a:pPr>
              <a:buNone/>
            </a:pPr>
            <a:r>
              <a:rPr lang="en-US" altLang="zh-CN" sz="1100" dirty="0" smtClean="0"/>
              <a:t>	 </a:t>
            </a:r>
            <a:r>
              <a:rPr lang="en-US" altLang="zh-CN" sz="1100" dirty="0" smtClean="0"/>
              <a:t>_LIST_STRUCT pNext;</a:t>
            </a:r>
          </a:p>
          <a:p>
            <a:pPr>
              <a:buNone/>
            </a:pPr>
            <a:r>
              <a:rPr lang="en-US" altLang="zh-CN" sz="1100" dirty="0" smtClean="0"/>
              <a:t>	 _LIST_STRUCT </a:t>
            </a:r>
            <a:r>
              <a:rPr lang="en-US" altLang="zh-CN" sz="1100" dirty="0" smtClean="0"/>
              <a:t>pPre;</a:t>
            </a:r>
            <a:endParaRPr lang="en-US" altLang="zh-CN" sz="1100" dirty="0" smtClean="0"/>
          </a:p>
          <a:p>
            <a:pPr>
              <a:buNone/>
            </a:pPr>
            <a:r>
              <a:rPr lang="en-US" altLang="zh-CN" sz="1100" dirty="0" smtClean="0"/>
              <a:t>} LIST_STRUCT,*PLIST_STRUCT;</a:t>
            </a:r>
            <a:endParaRPr lang="en-US" altLang="zh-CN" sz="1100" dirty="0" smtClean="0"/>
          </a:p>
          <a:p>
            <a:pPr>
              <a:buNone/>
            </a:pPr>
            <a:endParaRPr lang="en-US" altLang="zh-CN" sz="1100" dirty="0" smtClean="0"/>
          </a:p>
          <a:p>
            <a:pPr>
              <a:buNone/>
            </a:pPr>
            <a:r>
              <a:rPr lang="en-US" altLang="zh-CN" sz="1100" dirty="0" smtClean="0"/>
              <a:t>Typedef struct _MY_STRUCT</a:t>
            </a:r>
          </a:p>
          <a:p>
            <a:pPr>
              <a:buNone/>
            </a:pPr>
            <a:r>
              <a:rPr lang="en-US" altLang="zh-CN" sz="1100" dirty="0" smtClean="0"/>
              <a:t>{</a:t>
            </a:r>
          </a:p>
          <a:p>
            <a:pPr lvl="2">
              <a:buNone/>
            </a:pPr>
            <a:r>
              <a:rPr lang="en-US" altLang="zh-CN" sz="1100" dirty="0" smtClean="0"/>
              <a:t>Int a;</a:t>
            </a:r>
          </a:p>
          <a:p>
            <a:pPr lvl="2">
              <a:buNone/>
            </a:pPr>
            <a:r>
              <a:rPr lang="en-US" altLang="zh-CN" sz="1100" dirty="0" smtClean="0"/>
              <a:t>Int b;</a:t>
            </a:r>
          </a:p>
          <a:p>
            <a:pPr lvl="2">
              <a:buNone/>
            </a:pPr>
            <a:r>
              <a:rPr lang="en-US" altLang="zh-CN" sz="1100" dirty="0" smtClean="0"/>
              <a:t>LIST_STRUCT list;</a:t>
            </a:r>
            <a:endParaRPr lang="en-US" altLang="zh-CN" sz="1100" dirty="0" smtClean="0"/>
          </a:p>
          <a:p>
            <a:pPr>
              <a:buNone/>
            </a:pPr>
            <a:r>
              <a:rPr lang="en-US" altLang="zh-CN" sz="1100" dirty="0" smtClean="0"/>
              <a:t>}</a:t>
            </a:r>
            <a:r>
              <a:rPr lang="en-US" altLang="zh-CN" sz="1100" dirty="0" smtClean="0"/>
              <a:t> </a:t>
            </a:r>
            <a:r>
              <a:rPr lang="en-US" altLang="zh-CN" sz="1100" dirty="0" smtClean="0"/>
              <a:t>MY_STRUCT,*PMY_STRUCT;</a:t>
            </a:r>
          </a:p>
          <a:p>
            <a:pPr>
              <a:buNone/>
            </a:pPr>
            <a:endParaRPr lang="en-US" altLang="zh-CN" sz="1100" dirty="0" smtClean="0"/>
          </a:p>
          <a:p>
            <a:pPr>
              <a:buNone/>
            </a:pPr>
            <a:r>
              <a:rPr lang="en-US" altLang="zh-CN" sz="1100" dirty="0" smtClean="0"/>
              <a:t>P</a:t>
            </a:r>
            <a:r>
              <a:rPr lang="en-US" altLang="zh-CN" sz="1100" dirty="0" smtClean="0"/>
              <a:t> LIST_STRUCT </a:t>
            </a:r>
            <a:r>
              <a:rPr lang="en-US" altLang="zh-CN" sz="1100" dirty="0" smtClean="0"/>
              <a:t> pList = GeHeadList();</a:t>
            </a:r>
          </a:p>
          <a:p>
            <a:pPr>
              <a:buNone/>
            </a:pPr>
            <a:r>
              <a:rPr lang="en-US" altLang="zh-CN" sz="1100" dirty="0" smtClean="0"/>
              <a:t>PMY_STRUC pMy =  CONTAINING_RECORD(pList, </a:t>
            </a:r>
            <a:r>
              <a:rPr lang="en-US" altLang="zh-CN" sz="1100" dirty="0" smtClean="0"/>
              <a:t>MY_STRUCT</a:t>
            </a:r>
            <a:r>
              <a:rPr lang="en-US" altLang="zh-CN" sz="1100" dirty="0" smtClean="0"/>
              <a:t>, </a:t>
            </a:r>
            <a:r>
              <a:rPr lang="en-US" altLang="zh-CN" sz="1100" dirty="0" smtClean="0"/>
              <a:t>List);</a:t>
            </a:r>
          </a:p>
          <a:p>
            <a:pPr>
              <a:buNone/>
            </a:pPr>
            <a:endParaRPr lang="zh-CN" alt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可变数组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400" dirty="0" smtClean="0"/>
              <a:t>Typedef struct _PROTOCOL_STRUCT</a:t>
            </a:r>
          </a:p>
          <a:p>
            <a:pPr>
              <a:buNone/>
            </a:pPr>
            <a:r>
              <a:rPr lang="en-US" altLang="zh-CN" sz="1400" dirty="0" smtClean="0"/>
              <a:t>{</a:t>
            </a:r>
          </a:p>
          <a:p>
            <a:pPr>
              <a:buNone/>
            </a:pPr>
            <a:r>
              <a:rPr lang="en-US" altLang="zh-CN" sz="1400" dirty="0" smtClean="0"/>
              <a:t>	 int nLen;</a:t>
            </a:r>
          </a:p>
          <a:p>
            <a:pPr>
              <a:buNone/>
            </a:pPr>
            <a:r>
              <a:rPr lang="en-US" altLang="zh-CN" sz="1400" dirty="0" smtClean="0"/>
              <a:t>	</a:t>
            </a:r>
            <a:r>
              <a:rPr lang="en-US" altLang="zh-CN" sz="1400" dirty="0" smtClean="0"/>
              <a:t> unsinged char pBuffer[1]; //gun linux</a:t>
            </a:r>
            <a:r>
              <a:rPr lang="zh-CN" altLang="en-US" sz="1400" dirty="0" smtClean="0"/>
              <a:t>可定义为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的数组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}</a:t>
            </a:r>
            <a:r>
              <a:rPr lang="en-US" altLang="zh-CN" sz="1400" dirty="0" smtClean="0"/>
              <a:t> </a:t>
            </a:r>
            <a:r>
              <a:rPr lang="en-US" altLang="zh-CN" sz="1400" dirty="0" smtClean="0"/>
              <a:t>PROTOCOL_STRUCT,*PPROTOCOL_STRUCT;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Int nTotal = GetOffset(PROTOCOL_STRUCT,pBuffer[0]) + sizeof(UCHAR)*n;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DoWhile(0)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8560" y="1229054"/>
            <a:ext cx="2437064" cy="489585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dirty="0" smtClean="0"/>
              <a:t>BOOL isok = FALSE;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dirty="0" smtClean="0"/>
              <a:t>Do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dirty="0" smtClean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dirty="0" smtClean="0"/>
              <a:t>	if()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dirty="0" smtClean="0"/>
              <a:t>	</a:t>
            </a:r>
            <a:r>
              <a:rPr lang="en-US" altLang="zh-CN" sz="1100" dirty="0" smtClean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dirty="0" smtClean="0"/>
              <a:t>	</a:t>
            </a:r>
            <a:r>
              <a:rPr lang="en-US" altLang="zh-CN" sz="1100" dirty="0" smtClean="0"/>
              <a:t>   break;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dirty="0" smtClean="0"/>
              <a:t>	</a:t>
            </a:r>
            <a:r>
              <a:rPr lang="en-US" altLang="zh-CN" sz="1100" dirty="0" smtClean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dirty="0" smtClean="0"/>
              <a:t>	</a:t>
            </a:r>
            <a:r>
              <a:rPr lang="en-US" altLang="zh-CN" sz="1100" dirty="0" smtClean="0"/>
              <a:t>...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dirty="0" smtClean="0"/>
              <a:t>	if()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dirty="0" smtClean="0"/>
              <a:t>	{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dirty="0" smtClean="0"/>
              <a:t>	   break;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dirty="0" smtClean="0"/>
              <a:t>	</a:t>
            </a:r>
            <a:r>
              <a:rPr lang="en-US" altLang="zh-CN" sz="1100" dirty="0" smtClean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dirty="0" smtClean="0"/>
              <a:t>	...</a:t>
            </a:r>
            <a:endParaRPr lang="en-US" altLang="zh-CN" sz="1100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dirty="0" smtClean="0"/>
              <a:t>	if()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dirty="0" smtClean="0"/>
              <a:t>	{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dirty="0" smtClean="0"/>
              <a:t>	   break;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dirty="0" smtClean="0"/>
              <a:t>	}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100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dirty="0" smtClean="0"/>
              <a:t>	isok = TRUE;</a:t>
            </a:r>
            <a:endParaRPr lang="en-US" altLang="zh-CN" sz="1100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dirty="0" smtClean="0"/>
              <a:t>}while(0);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100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dirty="0" smtClean="0"/>
              <a:t>If(</a:t>
            </a:r>
            <a:r>
              <a:rPr lang="en-US" altLang="zh-CN" sz="1100" dirty="0" smtClean="0"/>
              <a:t>isok </a:t>
            </a:r>
            <a:r>
              <a:rPr lang="en-US" altLang="zh-CN" sz="1100" dirty="0" smtClean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dirty="0" smtClean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dirty="0" smtClean="0"/>
              <a:t>	</a:t>
            </a:r>
            <a:r>
              <a:rPr lang="en-US" altLang="zh-CN" sz="1100" dirty="0" smtClean="0"/>
              <a:t>do something;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dirty="0" smtClean="0"/>
              <a:t>	return;</a:t>
            </a:r>
            <a:endParaRPr lang="en-US" altLang="zh-CN" sz="1100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dirty="0" smtClean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dirty="0" smtClean="0"/>
              <a:t>//</a:t>
            </a:r>
            <a:r>
              <a:rPr lang="zh-CN" altLang="en-US" sz="1100" dirty="0" smtClean="0"/>
              <a:t>正常流程</a:t>
            </a:r>
            <a:endParaRPr lang="en-US" altLang="zh-CN" sz="1100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100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100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100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100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1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409437" y="1036397"/>
            <a:ext cx="2437064" cy="5286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BOOL isok = FALSE;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Do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{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	try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lang="en-US" altLang="zh-CN" sz="10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  <a:endParaRPr kumimoji="0" lang="en-US" altLang="zh-CN" sz="1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800100" lvl="1" indent="-342900" fontAlgn="base"/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	if()</a:t>
            </a:r>
          </a:p>
          <a:p>
            <a:pPr marL="800100" lvl="1" indent="-342900" fontAlgn="base"/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	{</a:t>
            </a:r>
          </a:p>
          <a:p>
            <a:pPr marL="800100" lvl="1" indent="-342900" fontAlgn="base"/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	   break;</a:t>
            </a:r>
          </a:p>
          <a:p>
            <a:pPr marL="800100" lvl="1" indent="-342900" fontAlgn="base"/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	}</a:t>
            </a:r>
          </a:p>
          <a:p>
            <a:pPr marL="800100" lvl="1" indent="-342900" fontAlgn="base"/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	...</a:t>
            </a:r>
          </a:p>
          <a:p>
            <a:pPr marL="800100" lvl="1" indent="-342900" fontAlgn="base"/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	if()</a:t>
            </a:r>
          </a:p>
          <a:p>
            <a:pPr marL="800100" lvl="1" indent="-342900" fontAlgn="base"/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	{</a:t>
            </a:r>
          </a:p>
          <a:p>
            <a:pPr marL="800100" lvl="1" indent="-342900" fontAlgn="base"/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	   break;</a:t>
            </a:r>
          </a:p>
          <a:p>
            <a:pPr marL="800100" lvl="1" indent="-342900" fontAlgn="base"/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	}</a:t>
            </a:r>
          </a:p>
          <a:p>
            <a:pPr marL="800100" lvl="1" indent="-342900" fontAlgn="base"/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	...</a:t>
            </a:r>
          </a:p>
          <a:p>
            <a:pPr marL="800100" lvl="1" indent="-342900" fontAlgn="base"/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	if()</a:t>
            </a:r>
          </a:p>
          <a:p>
            <a:pPr marL="800100" lvl="1" indent="-342900" fontAlgn="base"/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	{</a:t>
            </a:r>
          </a:p>
          <a:p>
            <a:pPr marL="800100" lvl="1" indent="-342900" fontAlgn="base"/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	   break;</a:t>
            </a:r>
          </a:p>
          <a:p>
            <a:pPr marL="800100" lvl="1" indent="-342900" fontAlgn="base"/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	}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	}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lang="en-US" altLang="zh-CN" sz="10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catch()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	</a:t>
            </a: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{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	break;</a:t>
            </a:r>
            <a:endParaRPr lang="en-US" altLang="zh-CN" sz="1000" dirty="0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	}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	isok = TRUE;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}while(0);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If(isok )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{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	do something;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	return;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//</a:t>
            </a: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正常流程</a:t>
            </a:r>
            <a:endParaRPr kumimoji="0" lang="en-US" altLang="zh-CN" sz="1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314" y="1125537"/>
            <a:ext cx="2851132" cy="4895851"/>
          </a:xfrm>
        </p:spPr>
        <p:txBody>
          <a:bodyPr/>
          <a:lstStyle/>
          <a:p>
            <a:pPr>
              <a:buNone/>
            </a:pPr>
            <a:r>
              <a:rPr lang="en-US" altLang="zh-CN" sz="1000" dirty="0" smtClean="0"/>
              <a:t> union FUN</a:t>
            </a:r>
          </a:p>
          <a:p>
            <a:pPr>
              <a:buNone/>
            </a:pPr>
            <a:r>
              <a:rPr lang="en-US" altLang="zh-CN" sz="1000" dirty="0" smtClean="0"/>
              <a:t>{</a:t>
            </a:r>
          </a:p>
          <a:p>
            <a:pPr lvl="2">
              <a:buNone/>
            </a:pPr>
            <a:r>
              <a:rPr lang="en-US" altLang="zh-CN" sz="1000" dirty="0" smtClean="0"/>
              <a:t>Void (*pFun)();</a:t>
            </a:r>
          </a:p>
          <a:p>
            <a:pPr lvl="2">
              <a:buNone/>
            </a:pPr>
            <a:r>
              <a:rPr lang="en-US" altLang="zh-CN" sz="1000" dirty="0" smtClean="0"/>
              <a:t>Void (*</a:t>
            </a:r>
            <a:r>
              <a:rPr lang="en-US" altLang="zh-CN" sz="1000" dirty="0" smtClean="0"/>
              <a:t>pFun2)(int );</a:t>
            </a:r>
            <a:endParaRPr lang="en-US" altLang="zh-CN" sz="1000" dirty="0" smtClean="0"/>
          </a:p>
          <a:p>
            <a:pPr lvl="2">
              <a:buNone/>
            </a:pPr>
            <a:r>
              <a:rPr lang="en-US" altLang="zh-CN" sz="1000" dirty="0" smtClean="0"/>
              <a:t>bool(*pFun3)(</a:t>
            </a:r>
            <a:r>
              <a:rPr lang="en-US" altLang="zh-CN" sz="1000" dirty="0" smtClean="0"/>
              <a:t>int </a:t>
            </a:r>
            <a:r>
              <a:rPr lang="en-US" altLang="zh-CN" sz="1000" dirty="0" smtClean="0"/>
              <a:t>);</a:t>
            </a:r>
            <a:endParaRPr lang="en-US" altLang="zh-CN" sz="1000" dirty="0" smtClean="0"/>
          </a:p>
          <a:p>
            <a:pPr>
              <a:buNone/>
            </a:pPr>
            <a:r>
              <a:rPr lang="en-US" altLang="zh-CN" sz="1000" dirty="0" smtClean="0"/>
              <a:t>};</a:t>
            </a:r>
          </a:p>
          <a:p>
            <a:pPr>
              <a:buNone/>
            </a:pPr>
            <a:endParaRPr lang="en-US" altLang="zh-CN" sz="1000" dirty="0" smtClean="0"/>
          </a:p>
          <a:p>
            <a:pPr>
              <a:buNone/>
            </a:pPr>
            <a:r>
              <a:rPr lang="en-US" altLang="zh-CN" sz="1000" dirty="0" smtClean="0"/>
              <a:t>Enum  FUNTYPE</a:t>
            </a:r>
          </a:p>
          <a:p>
            <a:pPr>
              <a:buNone/>
            </a:pPr>
            <a:r>
              <a:rPr lang="en-US" altLang="zh-CN" sz="1000" dirty="0" smtClean="0"/>
              <a:t>{</a:t>
            </a:r>
          </a:p>
          <a:p>
            <a:pPr>
              <a:buNone/>
            </a:pPr>
            <a:r>
              <a:rPr lang="en-US" altLang="zh-CN" sz="1000" dirty="0" smtClean="0"/>
              <a:t>	vv = 0,</a:t>
            </a:r>
          </a:p>
          <a:p>
            <a:pPr>
              <a:buNone/>
            </a:pPr>
            <a:r>
              <a:rPr lang="en-US" altLang="zh-CN" sz="1000" dirty="0" smtClean="0"/>
              <a:t>	</a:t>
            </a:r>
            <a:r>
              <a:rPr lang="en-US" altLang="zh-CN" sz="1000" dirty="0" smtClean="0"/>
              <a:t>vi ,</a:t>
            </a:r>
          </a:p>
          <a:p>
            <a:pPr>
              <a:buNone/>
            </a:pPr>
            <a:r>
              <a:rPr lang="en-US" altLang="zh-CN" sz="1000" dirty="0" smtClean="0"/>
              <a:t>	</a:t>
            </a:r>
            <a:r>
              <a:rPr lang="en-US" altLang="zh-CN" sz="1000" dirty="0" smtClean="0"/>
              <a:t>bi</a:t>
            </a:r>
            <a:endParaRPr lang="en-US" altLang="zh-CN" sz="1000" dirty="0" smtClean="0"/>
          </a:p>
          <a:p>
            <a:pPr>
              <a:buNone/>
            </a:pPr>
            <a:r>
              <a:rPr lang="en-US" altLang="zh-CN" sz="1000" dirty="0" smtClean="0"/>
              <a:t>};</a:t>
            </a:r>
          </a:p>
          <a:p>
            <a:pPr>
              <a:buNone/>
            </a:pPr>
            <a:endParaRPr lang="en-US" altLang="zh-CN" sz="1000" dirty="0" smtClean="0"/>
          </a:p>
          <a:p>
            <a:pPr>
              <a:buNone/>
            </a:pPr>
            <a:r>
              <a:rPr lang="en-US" altLang="zh-CN" sz="1000" dirty="0" smtClean="0"/>
              <a:t>Typedef struct _PROCESS</a:t>
            </a:r>
          </a:p>
          <a:p>
            <a:pPr>
              <a:buNone/>
            </a:pPr>
            <a:r>
              <a:rPr lang="en-US" altLang="zh-CN" sz="1000" dirty="0" smtClean="0"/>
              <a:t>{</a:t>
            </a:r>
          </a:p>
          <a:p>
            <a:pPr>
              <a:buNone/>
            </a:pPr>
            <a:r>
              <a:rPr lang="en-US" altLang="zh-CN" sz="1000" dirty="0" smtClean="0"/>
              <a:t>	</a:t>
            </a:r>
            <a:r>
              <a:rPr lang="en-US" altLang="zh-CN" sz="1000" dirty="0" smtClean="0"/>
              <a:t> </a:t>
            </a:r>
            <a:r>
              <a:rPr lang="en-US" altLang="zh-CN" sz="1000" dirty="0" smtClean="0"/>
              <a:t>FUNTYPE type;</a:t>
            </a:r>
          </a:p>
          <a:p>
            <a:pPr>
              <a:buNone/>
            </a:pPr>
            <a:r>
              <a:rPr lang="en-US" altLang="zh-CN" sz="1000" dirty="0" smtClean="0"/>
              <a:t>	 </a:t>
            </a:r>
            <a:r>
              <a:rPr lang="en-US" altLang="zh-CN" sz="1000" dirty="0" smtClean="0"/>
              <a:t>FUN pFun;</a:t>
            </a:r>
            <a:endParaRPr lang="en-US" altLang="zh-CN" sz="1000" dirty="0" smtClean="0"/>
          </a:p>
          <a:p>
            <a:pPr>
              <a:buNone/>
            </a:pPr>
            <a:r>
              <a:rPr lang="en-US" altLang="zh-CN" sz="1000" dirty="0" smtClean="0"/>
              <a:t>}</a:t>
            </a:r>
            <a:r>
              <a:rPr lang="en-US" altLang="zh-CN" sz="1000" dirty="0" smtClean="0"/>
              <a:t> PROCESS</a:t>
            </a:r>
            <a:r>
              <a:rPr lang="en-US" altLang="zh-CN" sz="1000" dirty="0" smtClean="0"/>
              <a:t>;</a:t>
            </a:r>
            <a:endParaRPr lang="zh-CN" altLang="en-US" sz="1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438189" y="1142790"/>
            <a:ext cx="2851132" cy="489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972361" y="1099658"/>
            <a:ext cx="4654053" cy="489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fontAlgn="base">
              <a:spcBef>
                <a:spcPts val="300"/>
              </a:spcBef>
              <a:spcAft>
                <a:spcPts val="300"/>
              </a:spcAft>
            </a:pPr>
            <a:r>
              <a:rPr lang="en-US" altLang="zh-CN" sz="1000" dirty="0" smtClean="0"/>
              <a:t>PROCESS process[] = </a:t>
            </a:r>
          </a:p>
          <a:p>
            <a:pPr marL="342900" lvl="0" indent="-342900" fontAlgn="base">
              <a:spcBef>
                <a:spcPts val="300"/>
              </a:spcBef>
              <a:spcAft>
                <a:spcPts val="300"/>
              </a:spcAft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{</a:t>
            </a:r>
          </a:p>
          <a:p>
            <a:pPr marL="342900" lvl="0" indent="-342900" fontAlgn="base">
              <a:spcBef>
                <a:spcPts val="300"/>
              </a:spcBef>
              <a:spcAft>
                <a:spcPts val="300"/>
              </a:spcAft>
            </a:pPr>
            <a:r>
              <a:rPr lang="en-US" altLang="zh-CN" sz="10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{vi,(</a:t>
            </a:r>
            <a:r>
              <a:rPr lang="en-US" altLang="zh-CN" sz="1000" dirty="0" smtClean="0"/>
              <a:t>FUN</a:t>
            </a:r>
            <a:r>
              <a:rPr lang="en-US" altLang="zh-CN" sz="10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)fun},</a:t>
            </a:r>
          </a:p>
          <a:p>
            <a:pPr marL="342900" indent="-342900" fontAlgn="base">
              <a:spcBef>
                <a:spcPts val="300"/>
              </a:spcBef>
              <a:spcAft>
                <a:spcPts val="300"/>
              </a:spcAft>
            </a:pPr>
            <a:r>
              <a:rPr lang="en-US" altLang="zh-CN" sz="10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{</a:t>
            </a:r>
            <a:r>
              <a:rPr lang="en-US" altLang="zh-CN" sz="10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vf,</a:t>
            </a:r>
            <a:r>
              <a:rPr lang="en-US" altLang="zh-CN" sz="10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,(</a:t>
            </a:r>
            <a:r>
              <a:rPr lang="en-US" altLang="zh-CN" sz="1000" dirty="0" smtClean="0"/>
              <a:t>FUN</a:t>
            </a:r>
            <a:r>
              <a:rPr lang="en-US" altLang="zh-CN" sz="10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lang="en-US" altLang="zh-CN" sz="10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fun1},</a:t>
            </a:r>
            <a:endParaRPr lang="en-US" altLang="zh-CN" sz="1000" dirty="0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42900" indent="-342900" fontAlgn="base">
              <a:spcBef>
                <a:spcPts val="300"/>
              </a:spcBef>
              <a:spcAft>
                <a:spcPts val="300"/>
              </a:spcAft>
            </a:pPr>
            <a:r>
              <a:rPr lang="en-US" altLang="zh-CN" sz="10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{</a:t>
            </a:r>
            <a:r>
              <a:rPr lang="en-US" altLang="zh-CN" sz="10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vi,</a:t>
            </a:r>
            <a:r>
              <a:rPr lang="en-US" altLang="zh-CN" sz="10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,(</a:t>
            </a:r>
            <a:r>
              <a:rPr lang="en-US" altLang="zh-CN" sz="1000" dirty="0" smtClean="0"/>
              <a:t>FUN</a:t>
            </a:r>
            <a:r>
              <a:rPr lang="en-US" altLang="zh-CN" sz="10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lang="en-US" altLang="zh-CN" sz="10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fun2},</a:t>
            </a:r>
            <a:endParaRPr lang="en-US" altLang="zh-CN" sz="1000" dirty="0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42900" lvl="0" indent="-342900" fontAlgn="base">
              <a:spcBef>
                <a:spcPts val="300"/>
              </a:spcBef>
              <a:spcAft>
                <a:spcPts val="300"/>
              </a:spcAft>
            </a:pPr>
            <a:r>
              <a:rPr lang="en-US" altLang="zh-CN" sz="10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...</a:t>
            </a:r>
            <a:endParaRPr lang="en-US" altLang="zh-CN" sz="1000" dirty="0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42900" lvl="0" indent="-342900" fontAlgn="base">
              <a:spcBef>
                <a:spcPts val="300"/>
              </a:spcBef>
              <a:spcAft>
                <a:spcPts val="300"/>
              </a:spcAft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};</a:t>
            </a:r>
          </a:p>
          <a:p>
            <a:pPr marL="342900" lvl="0" indent="-342900" fontAlgn="base">
              <a:spcBef>
                <a:spcPts val="300"/>
              </a:spcBef>
              <a:spcAft>
                <a:spcPts val="300"/>
              </a:spcAft>
            </a:pPr>
            <a:endParaRPr lang="en-US" altLang="zh-CN" sz="1000" dirty="0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42900" lvl="0" indent="-342900" fontAlgn="base">
              <a:spcBef>
                <a:spcPts val="300"/>
              </a:spcBef>
              <a:spcAft>
                <a:spcPts val="300"/>
              </a:spcAft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For(int i=0,int</a:t>
            </a:r>
            <a:r>
              <a:rPr lang="en-US" altLang="zh-CN" sz="10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kumimoji="0" lang="en-US" altLang="zh-CN" sz="10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Num=sizeof(</a:t>
            </a:r>
            <a:r>
              <a:rPr lang="en-US" altLang="zh-CN" sz="1000" dirty="0" smtClean="0"/>
              <a:t>process</a:t>
            </a:r>
            <a:r>
              <a:rPr kumimoji="0" lang="en-US" altLang="zh-CN" sz="10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)/sizeof(</a:t>
            </a:r>
            <a:r>
              <a:rPr lang="en-US" altLang="zh-CN" sz="1000" dirty="0" smtClean="0"/>
              <a:t>process[0]</a:t>
            </a:r>
            <a:r>
              <a:rPr kumimoji="0" lang="en-US" altLang="zh-CN" sz="10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);</a:t>
            </a:r>
          </a:p>
          <a:p>
            <a:pPr marL="342900" lvl="0" indent="-342900" fontAlgn="base">
              <a:spcBef>
                <a:spcPts val="300"/>
              </a:spcBef>
              <a:spcAft>
                <a:spcPts val="300"/>
              </a:spcAft>
            </a:pPr>
            <a:r>
              <a:rPr lang="en-US" altLang="zh-CN" sz="1000" baseline="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lang="en-US" altLang="zh-CN" sz="1000" baseline="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i&lt;Num;i++)</a:t>
            </a:r>
          </a:p>
          <a:p>
            <a:pPr marL="342900" lvl="0" indent="-342900" fontAlgn="base">
              <a:spcBef>
                <a:spcPts val="300"/>
              </a:spcBef>
              <a:spcAft>
                <a:spcPts val="300"/>
              </a:spcAft>
            </a:pPr>
            <a:r>
              <a:rPr kumimoji="0" lang="en-US" altLang="zh-CN" sz="10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{</a:t>
            </a:r>
          </a:p>
          <a:p>
            <a:pPr marL="342900" lvl="0" indent="-342900" fontAlgn="base">
              <a:spcBef>
                <a:spcPts val="300"/>
              </a:spcBef>
              <a:spcAft>
                <a:spcPts val="300"/>
              </a:spcAft>
            </a:pPr>
            <a:r>
              <a:rPr lang="en-US" altLang="zh-CN" sz="10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switch(</a:t>
            </a:r>
            <a:r>
              <a:rPr lang="en-US" altLang="zh-CN" sz="1000" dirty="0" smtClean="0"/>
              <a:t>process[i].type</a:t>
            </a:r>
            <a:r>
              <a:rPr lang="en-US" altLang="zh-CN" sz="10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</a:p>
          <a:p>
            <a:pPr marL="342900" lvl="0" indent="-342900" fontAlgn="base">
              <a:spcBef>
                <a:spcPts val="300"/>
              </a:spcBef>
              <a:spcAft>
                <a:spcPts val="300"/>
              </a:spcAft>
            </a:pPr>
            <a:r>
              <a:rPr lang="en-US" altLang="zh-CN" sz="10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lang="en-US" altLang="zh-CN" sz="10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</a:p>
          <a:p>
            <a:pPr marL="342900" lvl="0" indent="-342900" fontAlgn="base">
              <a:spcBef>
                <a:spcPts val="300"/>
              </a:spcBef>
              <a:spcAft>
                <a:spcPts val="300"/>
              </a:spcAft>
            </a:pPr>
            <a:r>
              <a:rPr lang="en-US" altLang="zh-CN" sz="10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	case vv:</a:t>
            </a:r>
          </a:p>
          <a:p>
            <a:pPr marL="342900" lvl="0" indent="-342900" fontAlgn="base">
              <a:spcBef>
                <a:spcPts val="300"/>
              </a:spcBef>
              <a:spcAft>
                <a:spcPts val="300"/>
              </a:spcAft>
            </a:pPr>
            <a:r>
              <a:rPr lang="en-US" altLang="zh-CN" sz="10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lang="en-US" altLang="zh-CN" sz="10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	</a:t>
            </a:r>
            <a:r>
              <a:rPr lang="en-US" altLang="zh-CN" sz="1000" dirty="0" smtClean="0"/>
              <a:t>process[i].</a:t>
            </a:r>
            <a:r>
              <a:rPr lang="en-US" altLang="zh-CN" sz="1000" dirty="0" smtClean="0"/>
              <a:t> </a:t>
            </a:r>
            <a:r>
              <a:rPr lang="en-US" altLang="zh-CN" sz="1000" dirty="0" smtClean="0"/>
              <a:t>pFun();</a:t>
            </a:r>
          </a:p>
          <a:p>
            <a:pPr marL="342900" lvl="0" indent="-342900" fontAlgn="base">
              <a:spcBef>
                <a:spcPts val="300"/>
              </a:spcBef>
              <a:spcAft>
                <a:spcPts val="300"/>
              </a:spcAft>
            </a:pPr>
            <a:r>
              <a:rPr lang="en-US" altLang="zh-CN" sz="10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lang="en-US" altLang="zh-CN" sz="10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	break;</a:t>
            </a:r>
          </a:p>
          <a:p>
            <a:pPr marL="342900" lvl="0" indent="-342900" fontAlgn="base">
              <a:spcBef>
                <a:spcPts val="300"/>
              </a:spcBef>
              <a:spcAft>
                <a:spcPts val="300"/>
              </a:spcAft>
            </a:pPr>
            <a:r>
              <a:rPr lang="en-US" altLang="zh-CN" sz="10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	case </a:t>
            </a:r>
            <a:r>
              <a:rPr lang="en-US" altLang="zh-CN" sz="10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vi:</a:t>
            </a:r>
            <a:endParaRPr lang="en-US" altLang="zh-CN" sz="1000" dirty="0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42900" lvl="0" indent="-342900" fontAlgn="base">
              <a:spcBef>
                <a:spcPts val="300"/>
              </a:spcBef>
              <a:spcAft>
                <a:spcPts val="300"/>
              </a:spcAft>
            </a:pPr>
            <a:r>
              <a:rPr lang="en-US" altLang="zh-CN" sz="10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	</a:t>
            </a:r>
            <a:r>
              <a:rPr lang="en-US" altLang="zh-CN" sz="10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lang="en-US" altLang="zh-CN" sz="1000" dirty="0" smtClean="0"/>
              <a:t>process[i</a:t>
            </a:r>
            <a:r>
              <a:rPr lang="en-US" altLang="zh-CN" sz="1000" dirty="0" smtClean="0"/>
              <a:t>]. </a:t>
            </a:r>
            <a:r>
              <a:rPr lang="en-US" altLang="zh-CN" sz="1000" dirty="0" smtClean="0"/>
              <a:t>pFun2(3);</a:t>
            </a:r>
            <a:endParaRPr lang="en-US" altLang="zh-CN" sz="1000" dirty="0" smtClean="0"/>
          </a:p>
          <a:p>
            <a:pPr marL="342900" lvl="0" indent="-342900" fontAlgn="base">
              <a:spcBef>
                <a:spcPts val="300"/>
              </a:spcBef>
              <a:spcAft>
                <a:spcPts val="300"/>
              </a:spcAft>
            </a:pPr>
            <a:r>
              <a:rPr lang="en-US" altLang="zh-CN" sz="10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	</a:t>
            </a:r>
            <a:r>
              <a:rPr lang="en-US" altLang="zh-CN" sz="10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break;</a:t>
            </a:r>
          </a:p>
          <a:p>
            <a:pPr marL="342900" lvl="0" indent="-342900" fontAlgn="base">
              <a:spcBef>
                <a:spcPts val="300"/>
              </a:spcBef>
              <a:spcAft>
                <a:spcPts val="300"/>
              </a:spcAft>
            </a:pPr>
            <a:r>
              <a:rPr lang="en-US" altLang="zh-CN" sz="10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lang="en-US" altLang="zh-CN" sz="10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...</a:t>
            </a:r>
            <a:endParaRPr lang="en-US" altLang="zh-CN" sz="1000" dirty="0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42900" lvl="0" indent="-342900" fontAlgn="base">
              <a:spcBef>
                <a:spcPts val="300"/>
              </a:spcBef>
              <a:spcAft>
                <a:spcPts val="300"/>
              </a:spcAft>
            </a:pPr>
            <a:r>
              <a:rPr lang="en-US" altLang="zh-CN" sz="10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}</a:t>
            </a:r>
            <a:endParaRPr lang="en-US" altLang="zh-CN" sz="1000" dirty="0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42900" lvl="0" indent="-342900" fontAlgn="base">
              <a:spcBef>
                <a:spcPts val="300"/>
              </a:spcBef>
              <a:spcAft>
                <a:spcPts val="300"/>
              </a:spcAft>
            </a:pPr>
            <a:r>
              <a:rPr kumimoji="0" lang="en-US" altLang="zh-CN" sz="10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}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字符串集的处理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1400" dirty="0" smtClean="0"/>
              <a:t>内存： </a:t>
            </a:r>
            <a:r>
              <a:rPr lang="en-US" sz="1400" dirty="0" smtClean="0"/>
              <a:t>abcde </a:t>
            </a:r>
            <a:r>
              <a:rPr lang="en-US" sz="1400" dirty="0" smtClean="0"/>
              <a:t>\0 ... 123 \0 XYZ \0\0 </a:t>
            </a:r>
            <a:endParaRPr lang="en-US" sz="1400" dirty="0" smtClean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zh-CN" altLang="en-US" sz="1400" dirty="0" smtClean="0"/>
              <a:t>获取字符串长度</a:t>
            </a:r>
            <a:r>
              <a:rPr lang="en-US" altLang="zh-CN" sz="1400" dirty="0" smtClean="0"/>
              <a:t>:</a:t>
            </a:r>
          </a:p>
          <a:p>
            <a:pPr>
              <a:buNone/>
            </a:pPr>
            <a:r>
              <a:rPr lang="en-US" altLang="zh-CN" sz="1400" dirty="0" smtClean="0"/>
              <a:t>Char* pHead = p = pBuff;</a:t>
            </a:r>
          </a:p>
          <a:p>
            <a:pPr>
              <a:buNone/>
            </a:pPr>
            <a:r>
              <a:rPr lang="en-US" altLang="zh-CN" sz="1400" dirty="0" smtClean="0"/>
              <a:t>While(*p++)</a:t>
            </a:r>
          </a:p>
          <a:p>
            <a:pPr>
              <a:buNone/>
            </a:pPr>
            <a:r>
              <a:rPr lang="en-US" altLang="zh-CN" sz="1400" dirty="0" smtClean="0"/>
              <a:t>	</a:t>
            </a:r>
            <a:r>
              <a:rPr lang="en-US" altLang="zh-CN" sz="1400" dirty="0" smtClean="0"/>
              <a:t>while(*p++);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Int nLen = (int)(p – pHead);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zh-CN" altLang="en-US" sz="1400" dirty="0" smtClean="0"/>
              <a:t>取各字符串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for(char* p = pBuff;*p;p+=strlen(p)+1)</a:t>
            </a:r>
          </a:p>
          <a:p>
            <a:pPr>
              <a:buNone/>
            </a:pPr>
            <a:r>
              <a:rPr lang="en-US" altLang="zh-CN" sz="1400" dirty="0" smtClean="0"/>
              <a:t>{</a:t>
            </a:r>
          </a:p>
          <a:p>
            <a:pPr>
              <a:buNone/>
            </a:pPr>
            <a:r>
              <a:rPr lang="en-US" altLang="zh-CN" sz="1400" dirty="0" smtClean="0"/>
              <a:t>	printf(“%d.%s\n”,p);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}</a:t>
            </a:r>
            <a:endParaRPr lang="zh-CN" altLang="en-US" sz="14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5、9、13、17、22、23、26"/>
  <p:tag name="KSO_WM_TEMPLATE_CATEGORY" val="custom"/>
  <p:tag name="KSO_WM_TEMPLATE_INDEX" val="160337"/>
  <p:tag name="KSO_WM_TAG_VERSION" val="1.0"/>
  <p:tag name="KSO_WM_SLIDE_ID" val="custom16033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1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b"/>
  <p:tag name="KSO_WM_UNIT_INDEX" val="1"/>
  <p:tag name="KSO_WM_UNIT_ID" val="custom160337_1*b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1_A000120141114A22KWBG">
  <a:themeElements>
    <a:clrScheme name="自定义 132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04AEDA"/>
      </a:accent1>
      <a:accent2>
        <a:srgbClr val="628EE3"/>
      </a:accent2>
      <a:accent3>
        <a:srgbClr val="2BC3B5"/>
      </a:accent3>
      <a:accent4>
        <a:srgbClr val="92D050"/>
      </a:accent4>
      <a:accent5>
        <a:srgbClr val="CEB9A3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2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339</Words>
  <Application>WPS 演示</Application>
  <PresentationFormat>自定义</PresentationFormat>
  <Paragraphs>289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1_A000120141114A22KWBG</vt:lpstr>
      <vt:lpstr>幻灯片 1</vt:lpstr>
      <vt:lpstr>警告</vt:lpstr>
      <vt:lpstr>布尔的转换</vt:lpstr>
      <vt:lpstr>结构体的成员偏移显示</vt:lpstr>
      <vt:lpstr>结构体的计算</vt:lpstr>
      <vt:lpstr>可变数组</vt:lpstr>
      <vt:lpstr>DoWhile(0)</vt:lpstr>
      <vt:lpstr>函数指针</vt:lpstr>
      <vt:lpstr>字符串集的处理</vt:lpstr>
      <vt:lpstr>多变数据</vt:lpstr>
      <vt:lpstr>自解锁</vt:lpstr>
      <vt:lpstr>调试数据产生</vt:lpstr>
      <vt:lpstr>状态机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187</cp:revision>
  <dcterms:created xsi:type="dcterms:W3CDTF">2016-08-12T05:50:00Z</dcterms:created>
  <dcterms:modified xsi:type="dcterms:W3CDTF">2016-09-23T09:11:53Z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