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77975" y="1008380"/>
            <a:ext cx="8587740" cy="131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4000">
                <a:latin typeface="华文新魏" panose="02010800040101010101" charset="-122"/>
                <a:ea typeface="华文新魏" panose="02010800040101010101" charset="-122"/>
                <a:sym typeface="+mn-ea"/>
              </a:rPr>
              <a:t>C++11</a:t>
            </a:r>
            <a:r>
              <a:rPr lang="zh-CN" altLang="zh-CN" sz="4000">
                <a:latin typeface="华文新魏" panose="02010800040101010101" charset="-122"/>
                <a:ea typeface="华文新魏" panose="02010800040101010101" charset="-122"/>
                <a:sym typeface="+mn-ea"/>
              </a:rPr>
              <a:t>新的编程思维（上）</a:t>
            </a:r>
            <a:endParaRPr lang="zh-CN" altLang="zh-CN" sz="4000"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zh-CN" altLang="en-US" sz="4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5380" y="3689985"/>
            <a:ext cx="71424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C++11"感觉像一种新的语言——各部分间配合得更好了" 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--C++之父Bjame Stroustrup 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5480" y="479425"/>
            <a:ext cx="391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2,</a:t>
            </a:r>
            <a:r>
              <a:rPr lang="zh-CN" altLang="en-US">
                <a:sym typeface="+mn-ea"/>
              </a:rPr>
              <a:t>智能指针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3740" y="1029970"/>
            <a:ext cx="1066673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/>
              <a:t>unique_ptr</a:t>
            </a:r>
            <a:endParaRPr b="1"/>
          </a:p>
          <a:p>
            <a:r>
              <a:rPr sz="1600"/>
              <a:t>    只允许基础指针的一个所有者。 除非你确信需要 shared_ptr，否则请将该指针用作 POCO 的默认选项。 可以移到新所有者，但不会复制或共享。 替换已弃用的 auto_ptr。 与 boost::scoped_ptr 比较。 unique_ptr 小巧高效；大小等同于一个指针且支持 rvalue 引用，从而可实现快速插入和对 STL 集合的检索。 头文件：&lt;memory&gt;。 </a:t>
            </a:r>
            <a:endParaRPr sz="1600"/>
          </a:p>
          <a:p>
            <a:r>
              <a:rPr b="1"/>
              <a:t>shared_ptr</a:t>
            </a:r>
            <a:endParaRPr b="1"/>
          </a:p>
          <a:p>
            <a:r>
              <a:rPr sz="1600"/>
              <a:t>    采用引用计数的智能指针。 如果你想要将一个原始指针分配给多个所有者（例如，从容器返回了指针副本又想保留原始指针时），请使用该指针。 直至所有 shared_ptr 所有者超出了范围或放弃所有权，才会删除原始指针。 大小为两个指针；一个用于对象，另一个用于包含引用计数的共享控制块。 头文件：&lt;memory&gt;。 </a:t>
            </a:r>
            <a:endParaRPr sz="1600"/>
          </a:p>
          <a:p>
            <a:r>
              <a:rPr b="1"/>
              <a:t>weak_ptr</a:t>
            </a:r>
            <a:endParaRPr b="1"/>
          </a:p>
          <a:p>
            <a:r>
              <a:rPr sz="1600"/>
              <a:t>    结合 shared_ptr 使用的特例智能指针。 weak_ptr 提供对一个或多个 shared_ptr 实例拥有的对象的访问，但不参与引用计数。 如果你想要观察某个对象但不需要其保持活动状态，请使用该实例。 在某些情况下，需要断开 shared_ptr 实例间的循环引用。 头文件：&lt;memory&gt;。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8925" y="354330"/>
            <a:ext cx="48171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使用智能指针的一些建议：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4180" y="1039495"/>
            <a:ext cx="1065720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，尽量会使用unique_ptr。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，忘掉</a:t>
            </a:r>
            <a:r>
              <a:rPr lang="en-US" altLang="zh-CN">
                <a:sym typeface="+mn-ea"/>
              </a:rPr>
              <a:t>auto_ptr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，尽量</a:t>
            </a:r>
            <a:r>
              <a:rPr lang="en-US" altLang="zh-CN">
                <a:sym typeface="+mn-ea"/>
              </a:rPr>
              <a:t>使用make_shared来初始化shared_ptr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，不要</a:t>
            </a:r>
            <a:r>
              <a:rPr lang="en-US" altLang="zh-CN">
                <a:sym typeface="+mn-ea"/>
              </a:rPr>
              <a:t>delete</a:t>
            </a:r>
            <a:r>
              <a:rPr lang="zh-CN" altLang="en-US">
                <a:sym typeface="+mn-ea"/>
              </a:rPr>
              <a:t>构造出来的</a:t>
            </a:r>
            <a:r>
              <a:rPr lang="en-US" altLang="zh-CN">
                <a:sym typeface="+mn-ea"/>
              </a:rPr>
              <a:t>ptr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，手动</a:t>
            </a:r>
            <a:r>
              <a:rPr lang="en-US" altLang="zh-CN">
                <a:sym typeface="+mn-ea"/>
              </a:rPr>
              <a:t>删除通过unique_ptr.release()返回的裸指针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在调用weak_ptr的时候检查它的有效性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335" y="335280"/>
            <a:ext cx="638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</a:t>
            </a:r>
            <a:r>
              <a:rPr lang="zh-CN" altLang="en-US" b="1"/>
              <a:t>，其他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520700" y="1019810"/>
            <a:ext cx="1085977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*** </a:t>
            </a:r>
            <a:r>
              <a:rPr lang="zh-CN" altLang="en-US"/>
              <a:t>正则式 。（</a:t>
            </a:r>
            <a:r>
              <a:rPr lang="zh-CN" altLang="en-US">
                <a:sym typeface="+mn-ea"/>
              </a:rPr>
              <a:t>std::regex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*** </a:t>
            </a:r>
            <a:r>
              <a:rPr lang="zh-CN" altLang="en-US"/>
              <a:t>哈希表。 （</a:t>
            </a:r>
            <a:r>
              <a:rPr lang="zh-CN" altLang="en-US">
                <a:sym typeface="+mn-ea"/>
              </a:rPr>
              <a:t>std::unordered_set std::unordered_map std::unordered_multiset std::unordered_multimap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*** </a:t>
            </a:r>
            <a:r>
              <a:rPr lang="zh-CN" altLang="en-US"/>
              <a:t>非成员begin/end函数： （</a:t>
            </a:r>
            <a:r>
              <a:rPr lang="zh-CN" altLang="en-US">
                <a:sym typeface="+mn-ea"/>
              </a:rPr>
              <a:t>int a[100]={1,2,3}; std::sort(std::begin(a), std::end(a))</a:t>
            </a:r>
            <a:r>
              <a:rPr lang="zh-CN" altLang="en-US"/>
              <a:t>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*** </a:t>
            </a:r>
            <a:r>
              <a:rPr lang="zh-CN" altLang="en-US"/>
              <a:t>右值引用和move语义。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*** </a:t>
            </a:r>
            <a:r>
              <a:rPr lang="zh-CN" altLang="en-US"/>
              <a:t>强枚举类型。（</a:t>
            </a:r>
            <a:r>
              <a:rPr lang="en-US" altLang="zh-CN">
                <a:sym typeface="+mn-ea"/>
              </a:rPr>
              <a:t>enum class Color {RED, GREEN, BLUE};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3080" y="437515"/>
            <a:ext cx="116211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隶书" panose="02010509060101010101" charset="-122"/>
                <a:ea typeface="隶书" panose="02010509060101010101" charset="-122"/>
              </a:rPr>
              <a:t>概述</a:t>
            </a:r>
            <a:endParaRPr lang="zh-CN" altLang="en-US" sz="400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1093470"/>
            <a:ext cx="11602085" cy="5306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C++ 算是一个用户群体比较大的语言了，从 C++98 到 C++11 经历了长达十年多之久的积累，C++14 则是作为对 C++11 的重要补充和优化，所有这些新标准中扩充的特性，给 C++ 这门语言注入了新的活力。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那些还在坚持使用传统 C++ 而未接触过 C++11/14 的 C++ 程序员在见到诸如 Lambda 表达式这类全新特性时，甚至会流露出『学的不是同一门语言』的惊叹之情。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C++1x 为传统 C++ 注入的大量特性使得整个 C++ 变得更加像一门现代化的语言。C++1x 不仅仅增强了 C++ 语言自身的可用性，auto 关键字语义的修改使得我们更加有信心来操控极度复杂的模板类型。同时还对语言运行期进行了大量的强化，Lambda 表达式的出现让 C++ 具有了『匿名函数』的『闭包』特性，而这一特性几乎在现代的编程语言（诸如 Python/Swift/... ）中已经司空见惯，右值引用的出现解决了 C++ 长期以来被人诟病的临时对象效率问题等等。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C++1x 为自身的标准库增加了非常多的工具和方法，诸如在语言层面上提供了 std::thread 支持了并发编程，在不同平台上不再依赖于系统底层的 API，实现了语言层面的跨平台支持；std::regex提供了完整的正则表达式支持等等。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C++1x</a:t>
            </a:r>
            <a:r>
              <a:rPr lang="zh-CN" altLang="en-US"/>
              <a:t>的新特性使得</a:t>
            </a:r>
            <a:r>
              <a:rPr lang="en-US" altLang="zh-CN"/>
              <a:t>c++</a:t>
            </a:r>
            <a:r>
              <a:rPr lang="zh-CN" altLang="en-US"/>
              <a:t>编程思维和模式有了全新的变化。摒弃负担，拥抱</a:t>
            </a:r>
            <a:r>
              <a:rPr lang="en-US" altLang="zh-CN"/>
              <a:t>c++1x</a:t>
            </a:r>
            <a:r>
              <a:rPr lang="zh-CN" altLang="en-US"/>
              <a:t>已经成为主流。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boost</a:t>
            </a:r>
            <a:r>
              <a:rPr lang="zh-CN" altLang="en-US"/>
              <a:t>是</a:t>
            </a:r>
            <a:r>
              <a:rPr lang="en-US" altLang="zh-CN"/>
              <a:t>c++</a:t>
            </a:r>
            <a:r>
              <a:rPr lang="zh-CN" altLang="en-US"/>
              <a:t>标准的试验田，目前的标准已经将常用的特性包含进来，所以对</a:t>
            </a:r>
            <a:r>
              <a:rPr lang="en-US" altLang="zh-CN"/>
              <a:t>boost</a:t>
            </a:r>
            <a:r>
              <a:rPr lang="zh-CN" altLang="en-US"/>
              <a:t>依赖已经很小了，只有在特定的领域中引进</a:t>
            </a:r>
            <a:r>
              <a:rPr lang="en-US" altLang="zh-CN"/>
              <a:t>boost</a:t>
            </a:r>
            <a:r>
              <a:rPr lang="zh-CN" altLang="en-US"/>
              <a:t>是明智的选择。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9510" y="295275"/>
            <a:ext cx="4450715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新关键字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（常用）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510" y="1920240"/>
            <a:ext cx="9776460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</a:rPr>
              <a:t>* </a:t>
            </a:r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</a:rPr>
              <a:t>auto </a:t>
            </a:r>
            <a:endParaRPr lang="zh-CN" altLang="en-US" sz="3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</a:rPr>
              <a:t>* </a:t>
            </a:r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</a:rPr>
              <a:t>decltype</a:t>
            </a:r>
            <a:endParaRPr lang="zh-CN" altLang="en-US" sz="3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</a:rPr>
              <a:t>* </a:t>
            </a:r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</a:rPr>
              <a:t>override ，</a:t>
            </a:r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sym typeface="+mn-ea"/>
              </a:rPr>
              <a:t>final</a:t>
            </a:r>
            <a:endParaRPr lang="zh-CN" altLang="en-US" sz="32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sym typeface="+mn-ea"/>
              </a:rPr>
              <a:t>* </a:t>
            </a:r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</a:rPr>
              <a:t>nullptr </a:t>
            </a:r>
            <a:endParaRPr lang="zh-CN" altLang="en-US" sz="32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7355" y="228600"/>
            <a:ext cx="86067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atin typeface="隶书" panose="02010509060101010101" charset="-122"/>
                <a:ea typeface="隶书" panose="02010509060101010101" charset="-122"/>
              </a:rPr>
              <a:t>std::function</a:t>
            </a:r>
            <a:endParaRPr lang="en-US" altLang="zh-CN" sz="4000" b="1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605" y="1255395"/>
            <a:ext cx="11240770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* </a:t>
            </a:r>
            <a:r>
              <a:rPr lang="zh-CN" altLang="zh-CN" sz="2400" b="1"/>
              <a:t>目的：统一回调函数的接口的实现写法。</a:t>
            </a:r>
            <a:endParaRPr lang="zh-CN" altLang="zh-CN" sz="2400" b="1"/>
          </a:p>
          <a:p>
            <a:r>
              <a:rPr lang="en-US" altLang="zh-CN" sz="2400" b="1"/>
              <a:t>* </a:t>
            </a:r>
            <a:r>
              <a:rPr lang="zh-CN" altLang="zh-CN" sz="2400" b="1"/>
              <a:t>传统的函数指针实现弊端：</a:t>
            </a:r>
            <a:endParaRPr lang="zh-CN" altLang="zh-CN" sz="2400" b="1"/>
          </a:p>
          <a:p>
            <a:r>
              <a:rPr lang="en-US" altLang="zh-CN" sz="2400"/>
              <a:t>    1</a:t>
            </a:r>
            <a:r>
              <a:rPr lang="zh-CN" altLang="en-US" sz="2400"/>
              <a:t>，不同的接口类型，用不同的类型的函数指针去承载。（普通函数，仿函数，类成员函数等等）给编程带来很大局限性。</a:t>
            </a:r>
            <a:endParaRPr lang="zh-CN" altLang="en-US" sz="2400"/>
          </a:p>
          <a:p>
            <a:r>
              <a:rPr lang="zh-CN" altLang="en-US" sz="2400"/>
              <a:t>        typedef void(*Fun)(int,int);</a:t>
            </a:r>
            <a:endParaRPr lang="zh-CN" altLang="en-US" sz="2400"/>
          </a:p>
          <a:p>
            <a:r>
              <a:rPr lang="zh-CN" altLang="en-US" sz="2400"/>
              <a:t>        typedef void (T::*B)(int x, int y, int z);</a:t>
            </a:r>
            <a:endParaRPr lang="zh-CN" altLang="en-US" sz="2400"/>
          </a:p>
          <a:p>
            <a:r>
              <a:rPr lang="en-US" altLang="zh-CN" sz="2400"/>
              <a:t>    2</a:t>
            </a:r>
            <a:r>
              <a:rPr lang="zh-CN" altLang="en-US" sz="2400"/>
              <a:t>，类成员函数只能是静态的，才能为回调函数。</a:t>
            </a:r>
            <a:endParaRPr lang="zh-CN" altLang="en-US" sz="2400"/>
          </a:p>
          <a:p>
            <a:r>
              <a:rPr lang="en-US" altLang="zh-CN" sz="2400" b="1"/>
              <a:t>* </a:t>
            </a:r>
            <a:r>
              <a:rPr lang="zh-CN" altLang="en-US" sz="2400" b="1"/>
              <a:t>万宗归一到function</a:t>
            </a:r>
            <a:r>
              <a:rPr lang="en-US" altLang="zh-CN" sz="2400" b="1"/>
              <a:t>,</a:t>
            </a:r>
            <a:r>
              <a:rPr lang="zh-CN" altLang="zh-CN" sz="2400" b="1"/>
              <a:t>具体看代码。</a:t>
            </a:r>
            <a:endParaRPr lang="zh-CN" altLang="zh-CN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680" y="247015"/>
            <a:ext cx="86067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atin typeface="隶书" panose="02010509060101010101" charset="-122"/>
                <a:ea typeface="隶书" panose="02010509060101010101" charset="-122"/>
              </a:rPr>
              <a:t>std::bind</a:t>
            </a:r>
            <a:endParaRPr lang="en-US" altLang="zh-CN" sz="4000" b="1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680" y="2976245"/>
            <a:ext cx="1145984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目的：万能适配器，适配各种回调接口的参数个数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5795" y="373380"/>
            <a:ext cx="109277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atin typeface="隶书" panose="02010509060101010101" charset="-122"/>
                <a:ea typeface="隶书" panose="02010509060101010101" charset="-122"/>
              </a:rPr>
              <a:t>lambda</a:t>
            </a:r>
            <a:r>
              <a:rPr lang="zh-CN" altLang="en-US" sz="4000" b="1">
                <a:latin typeface="隶书" panose="02010509060101010101" charset="-122"/>
                <a:ea typeface="隶书" panose="02010509060101010101" charset="-122"/>
              </a:rPr>
              <a:t>表达式</a:t>
            </a:r>
            <a:endParaRPr lang="zh-CN" altLang="en-US" sz="4000" b="1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126490"/>
            <a:ext cx="11197590" cy="420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</a:t>
            </a:r>
            <a:r>
              <a:rPr lang="zh-CN" altLang="en-US"/>
              <a:t>目的：实现匿名函数，闭包。</a:t>
            </a:r>
            <a:endParaRPr lang="zh-CN" altLang="en-US"/>
          </a:p>
          <a:p>
            <a:r>
              <a:rPr lang="en-US" altLang="zh-CN"/>
              <a:t>*  </a:t>
            </a:r>
            <a:r>
              <a:rPr lang="zh-CN" altLang="en-US"/>
              <a:t>规则。</a:t>
            </a:r>
            <a:endParaRPr lang="en-US" altLang="zh-CN"/>
          </a:p>
          <a:p>
            <a:r>
              <a:rPr lang="en-US" altLang="zh-CN"/>
              <a:t>	[ capture ] ( params ) -&gt; ret { body } </a:t>
            </a:r>
            <a:endParaRPr lang="en-US" altLang="zh-CN"/>
          </a:p>
          <a:p>
            <a:r>
              <a:rPr lang="en-US" altLang="zh-CN"/>
              <a:t>	[ capture ] ( params ) { body }	 </a:t>
            </a:r>
            <a:endParaRPr lang="en-US" altLang="zh-CN"/>
          </a:p>
          <a:p>
            <a:r>
              <a:rPr lang="en-US" altLang="zh-CN"/>
              <a:t>	[ capture ] { body } </a:t>
            </a:r>
            <a:endParaRPr lang="en-US" altLang="zh-CN"/>
          </a:p>
          <a:p>
            <a:r>
              <a:rPr lang="zh-CN" altLang="en-US"/>
              <a:t>例如：</a:t>
            </a:r>
            <a:r>
              <a:rPr lang="en-US" altLang="zh-CN"/>
              <a:t>	</a:t>
            </a:r>
            <a:r>
              <a:rPr lang="zh-CN" altLang="en-US"/>
              <a:t>auto lambda = [](int a)-&gt;int{ return a; };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auto lambda = [](int a){ return a; };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auto lambda = []{ return a; };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auto lambda = [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]{ return a; };</a:t>
            </a:r>
            <a:endParaRPr lang="zh-CN" altLang="en-US">
              <a:sym typeface="+mn-ea"/>
            </a:endParaRPr>
          </a:p>
          <a:p>
            <a:r>
              <a:rPr lang="zh-CN" altLang="zh-CN">
                <a:sym typeface="+mn-ea"/>
              </a:rPr>
              <a:t>捕获：</a:t>
            </a:r>
            <a:endParaRPr lang="zh-CN" altLang="zh-CN">
              <a:sym typeface="+mn-ea"/>
            </a:endParaRPr>
          </a:p>
          <a:p>
            <a:pPr lvl="1"/>
            <a:r>
              <a:rPr lang="zh-CN" altLang="zh-CN">
                <a:sym typeface="+mn-ea"/>
              </a:rPr>
              <a:t>[this] 以值的方式捕获 this 指针。</a:t>
            </a:r>
            <a:endParaRPr lang="zh-CN" altLang="zh-CN">
              <a:sym typeface="+mn-ea"/>
            </a:endParaRPr>
          </a:p>
          <a:p>
            <a:pPr lvl="1"/>
            <a:r>
              <a:rPr lang="zh-CN" altLang="zh-CN">
                <a:sym typeface="+mn-ea"/>
              </a:rPr>
              <a:t>[&amp;] 以引用的方式捕获所有的外部自动变量。</a:t>
            </a:r>
            <a:endParaRPr lang="zh-CN" altLang="zh-CN">
              <a:sym typeface="+mn-ea"/>
            </a:endParaRPr>
          </a:p>
          <a:p>
            <a:pPr lvl="1"/>
            <a:r>
              <a:rPr lang="zh-CN" altLang="zh-CN">
                <a:sym typeface="+mn-ea"/>
              </a:rPr>
              <a:t>[=] 以值的方式捕获所有的外部自动变量。</a:t>
            </a:r>
            <a:endParaRPr lang="zh-CN" altLang="zh-CN">
              <a:sym typeface="+mn-ea"/>
            </a:endParaRPr>
          </a:p>
          <a:p>
            <a:pPr lvl="1"/>
            <a:r>
              <a:rPr lang="zh-CN" altLang="zh-CN">
                <a:sym typeface="+mn-ea"/>
              </a:rPr>
              <a:t>[] 不捕获外部的任何变量。</a:t>
            </a:r>
            <a:endParaRPr lang="zh-CN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3775" y="276860"/>
            <a:ext cx="870712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隶书" panose="02010509060101010101" charset="-122"/>
                <a:ea typeface="隶书" panose="02010509060101010101" charset="-122"/>
              </a:rPr>
              <a:t>统一的初始化</a:t>
            </a:r>
            <a:endParaRPr lang="zh-CN" altLang="en-US" sz="400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3775" y="1048385"/>
            <a:ext cx="1033907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n-ea"/>
              </a:rPr>
              <a:t>    </a:t>
            </a:r>
            <a:r>
              <a:rPr lang="zh-CN" altLang="en-US" sz="2000">
                <a:latin typeface="+mn-ea"/>
              </a:rPr>
              <a:t>原来只有数组和结构体在初始化的时候才能用的{1,3,4,5}这样的字面量，现在会被转化成std::initializer_list类型，这使得任意函数都可以接收这样的参数，比如标准库容器的构造函数。</a:t>
            </a:r>
            <a:endParaRPr lang="zh-CN" altLang="en-US" sz="2000">
              <a:latin typeface="+mn-ea"/>
            </a:endParaRPr>
          </a:p>
          <a:p>
            <a:r>
              <a:rPr lang="zh-CN" altLang="en-US" sz="3200"/>
              <a:t>int* a = new int[3] { 1, 2, 0 }; </a:t>
            </a:r>
            <a:endParaRPr lang="zh-CN" altLang="en-US" sz="3200"/>
          </a:p>
          <a:p>
            <a:r>
              <a:rPr lang="zh-CN" altLang="en-US" sz="3200"/>
              <a:t>vector&lt;string&gt; vs={ "first", "second", "third"};</a:t>
            </a:r>
            <a:endParaRPr lang="zh-CN" altLang="en-US" sz="3200"/>
          </a:p>
          <a:p>
            <a:r>
              <a:rPr lang="zh-CN" altLang="en-US" sz="3200"/>
              <a:t>int arr[3]{1, 2, 3};</a:t>
            </a:r>
            <a:endParaRPr lang="zh-CN" altLang="en-US" sz="3200"/>
          </a:p>
          <a:p>
            <a:r>
              <a:rPr lang="zh-CN" altLang="en-US" sz="3200"/>
              <a:t>vector&lt;int&gt; iv{1, 2, 3};</a:t>
            </a:r>
            <a:endParaRPr lang="zh-CN" altLang="en-US" sz="3200"/>
          </a:p>
          <a:p>
            <a:r>
              <a:rPr lang="zh-CN" altLang="en-US" sz="3200"/>
              <a:t>map&lt;int, string&gt;{{1, "a"}, {2, "b"}};</a:t>
            </a:r>
            <a:endParaRPr lang="zh-CN" altLang="en-US" sz="3200"/>
          </a:p>
          <a:p>
            <a:r>
              <a:rPr lang="zh-CN" altLang="en-US" sz="3200"/>
              <a:t>string str{"Hello World"};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6745" y="344170"/>
            <a:ext cx="736536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隶书" panose="02010509060101010101" charset="-122"/>
                <a:ea typeface="隶书" panose="02010509060101010101" charset="-122"/>
              </a:rPr>
              <a:t>新的</a:t>
            </a:r>
            <a:r>
              <a:rPr lang="en-US" altLang="zh-CN" sz="4000">
                <a:latin typeface="隶书" panose="02010509060101010101" charset="-122"/>
                <a:ea typeface="隶书" panose="02010509060101010101" charset="-122"/>
              </a:rPr>
              <a:t>for</a:t>
            </a:r>
            <a:r>
              <a:rPr lang="zh-CN" altLang="en-US" sz="4000">
                <a:latin typeface="隶书" panose="02010509060101010101" charset="-122"/>
                <a:ea typeface="隶书" panose="02010509060101010101" charset="-122"/>
              </a:rPr>
              <a:t>循环</a:t>
            </a:r>
            <a:endParaRPr lang="zh-CN" altLang="en-US" sz="400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078230"/>
            <a:ext cx="11004550" cy="546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map&lt;string, int&gt; m{{"a", 1}, {"b", 2}, {"c", 3}};</a:t>
            </a:r>
            <a:endParaRPr lang="zh-CN" altLang="en-US" sz="3200"/>
          </a:p>
          <a:p>
            <a:r>
              <a:rPr lang="zh-CN" altLang="en-US" sz="3200"/>
              <a:t>for (auto p : m)</a:t>
            </a:r>
            <a:endParaRPr lang="zh-CN" altLang="en-US" sz="3200"/>
          </a:p>
          <a:p>
            <a:r>
              <a:rPr lang="zh-CN" altLang="en-US" sz="3200"/>
              <a:t>{</a:t>
            </a:r>
            <a:endParaRPr lang="zh-CN" altLang="en-US" sz="3200"/>
          </a:p>
          <a:p>
            <a:r>
              <a:rPr lang="zh-CN" altLang="en-US" sz="3200"/>
              <a:t>    cout&lt;&lt;p.first&lt;&lt;" : "&lt;&lt;p.second&lt;&lt;endl;</a:t>
            </a:r>
            <a:endParaRPr lang="zh-CN" altLang="en-US" sz="3200"/>
          </a:p>
          <a:p>
            <a:r>
              <a:rPr lang="zh-CN" altLang="en-US" sz="3200"/>
              <a:t>}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int arr[] = {1,2,3,4,5};</a:t>
            </a:r>
            <a:endParaRPr lang="zh-CN" altLang="en-US" sz="3200"/>
          </a:p>
          <a:p>
            <a:r>
              <a:rPr lang="zh-CN" altLang="en-US" sz="3200"/>
              <a:t>for(int&amp; e : arr) </a:t>
            </a:r>
            <a:endParaRPr lang="zh-CN" altLang="en-US" sz="3200"/>
          </a:p>
          <a:p>
            <a:r>
              <a:rPr lang="zh-CN" altLang="en-US" sz="3200"/>
              <a:t>{</a:t>
            </a:r>
            <a:endParaRPr lang="zh-CN" altLang="en-US" sz="3200"/>
          </a:p>
          <a:p>
            <a:r>
              <a:rPr lang="zh-CN" altLang="en-US" sz="3200"/>
              <a:t>  e = e*e;</a:t>
            </a:r>
            <a:endParaRPr lang="zh-CN" altLang="en-US" sz="3200"/>
          </a:p>
          <a:p>
            <a:r>
              <a:rPr lang="zh-CN" altLang="en-US" sz="3200"/>
              <a:t>}</a:t>
            </a:r>
            <a:endParaRPr lang="zh-CN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4530" y="295910"/>
            <a:ext cx="901636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隶书" panose="02010509060101010101" charset="-122"/>
                <a:ea typeface="隶书" panose="02010509060101010101" charset="-122"/>
              </a:rPr>
              <a:t>标准库中新增的</a:t>
            </a:r>
            <a:endParaRPr lang="zh-CN" altLang="en-US" sz="400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7570" y="1251585"/>
            <a:ext cx="1028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，线程库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0610" y="1946910"/>
            <a:ext cx="105511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</a:t>
            </a:r>
            <a:r>
              <a:rPr lang="zh-CN" altLang="en-US"/>
              <a:t>线程管理</a:t>
            </a:r>
            <a:endParaRPr lang="zh-CN" altLang="en-US"/>
          </a:p>
          <a:p>
            <a:r>
              <a:rPr lang="en-US" altLang="zh-CN"/>
              <a:t>* </a:t>
            </a:r>
            <a:r>
              <a:rPr lang="zh-CN" altLang="en-US"/>
              <a:t>线程操作共享数据</a:t>
            </a:r>
            <a:endParaRPr lang="zh-CN" altLang="en-US"/>
          </a:p>
          <a:p>
            <a:r>
              <a:rPr lang="en-US" altLang="zh-CN"/>
              <a:t>* </a:t>
            </a:r>
            <a:r>
              <a:rPr lang="zh-CN" altLang="en-US"/>
              <a:t>线程同步</a:t>
            </a:r>
            <a:endParaRPr lang="zh-CN" altLang="en-US"/>
          </a:p>
        </p:txBody>
      </p:sp>
      <p:pic>
        <p:nvPicPr>
          <p:cNvPr id="8" name="图片 7" descr="201732-1058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8245" y="2842895"/>
            <a:ext cx="4715510" cy="1171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67130" y="4272915"/>
            <a:ext cx="1044511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线程是有限的资源。如果让太多的线程同时运行，则会消耗很多操作系统资源，从而</a:t>
            </a:r>
            <a:endParaRPr lang="zh-CN" altLang="en-US"/>
          </a:p>
          <a:p>
            <a:r>
              <a:rPr lang="zh-CN" altLang="en-US"/>
              <a:t>使得操作系统整体上运行得更加缓慢。不仅如此，因为每个线程都需要一个独立的堆栈空</a:t>
            </a:r>
            <a:endParaRPr lang="zh-CN" altLang="en-US"/>
          </a:p>
          <a:p>
            <a:r>
              <a:rPr lang="zh-CN" altLang="en-US"/>
              <a:t>间，所以运行太多的线程也会耗尽进程的可用内存或地址空间。对于一个可用地址空间为</a:t>
            </a:r>
            <a:endParaRPr lang="zh-CN" altLang="en-US"/>
          </a:p>
          <a:p>
            <a:r>
              <a:rPr lang="zh-CN" altLang="en-US"/>
              <a:t>4GB(32bit)的平坦架构的进程来说，这的确是个问题：如果每个线程都有一个1MB的堆栈(很</a:t>
            </a:r>
            <a:endParaRPr lang="zh-CN" altLang="en-US"/>
          </a:p>
          <a:p>
            <a:r>
              <a:rPr lang="zh-CN" altLang="en-US"/>
              <a:t>多系统都会这样分配)，那么4096个线程将会用尽所有地址空间，不会给代码、静态数据或者</a:t>
            </a:r>
            <a:endParaRPr lang="zh-CN" altLang="en-US"/>
          </a:p>
          <a:p>
            <a:r>
              <a:rPr lang="zh-CN" altLang="en-US"/>
              <a:t>堆数据留有任何空间。即便64位(或者更大)的系统不存在这种直接的地址空间限制，但其他资</a:t>
            </a:r>
            <a:endParaRPr lang="zh-CN" altLang="en-US"/>
          </a:p>
          <a:p>
            <a:r>
              <a:rPr lang="zh-CN" altLang="en-US"/>
              <a:t>源有限：如果你运行了太多的线程，最终也是出会问题的。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3165</Words>
  <Application>WPS 演示</Application>
  <PresentationFormat>宽屏</PresentationFormat>
  <Paragraphs>129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华文新魏</vt:lpstr>
      <vt:lpstr>隶书</vt:lpstr>
      <vt:lpstr>华文中宋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Wolf</dc:creator>
  <cp:lastModifiedBy>admin</cp:lastModifiedBy>
  <cp:revision>34</cp:revision>
  <dcterms:created xsi:type="dcterms:W3CDTF">2015-05-05T08:02:00Z</dcterms:created>
  <dcterms:modified xsi:type="dcterms:W3CDTF">2017-03-02T12:02:42Z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