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7" r:id="rId12"/>
    <p:sldId id="266" r:id="rId13"/>
    <p:sldId id="267" r:id="rId14"/>
    <p:sldId id="28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1" r:id="rId28"/>
    <p:sldId id="280" r:id="rId29"/>
    <p:sldId id="283" r:id="rId30"/>
    <p:sldId id="282" r:id="rId31"/>
    <p:sldId id="284" r:id="rId32"/>
    <p:sldId id="285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uFeng" initials="W" lastIdx="1" clrIdx="0">
    <p:extLst>
      <p:ext uri="{19B8F6BF-5375-455C-9EA6-DF929625EA0E}">
        <p15:presenceInfo xmlns:p15="http://schemas.microsoft.com/office/powerpoint/2012/main" userId="WuFe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9E33B-8051-4C0B-B8B3-6483FD4FF8CF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B816D-8799-493A-8DF1-FF9CD8CC7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101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什么缺点？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B816D-8799-493A-8DF1-FF9CD8CC707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749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A861D-21F1-48E4-A676-0662DBC1D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4E3544-C50B-4920-9939-2B589F542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AB71A7-CF98-4A10-B03D-1CC00A99C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49DB-EF78-49A6-AF0D-C65134B1FB6B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CB36FA-1556-4C7B-81D7-EB05B3A67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7CFB-5D79-4C70-8FFA-89A06359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1397C-F365-44B4-BE77-DFDEEF324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183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3AEFC-1AF2-4F6D-9D67-4D1A6A6C8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DE33A9-E92B-42D2-B1B6-160AB8A95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833BF5-EC9B-42C2-9EAE-361436F9B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49DB-EF78-49A6-AF0D-C65134B1FB6B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1858E3-A37C-45FE-B09B-E0B6A9BC1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EBF581-4436-4E45-A4F3-6E9E312B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1397C-F365-44B4-BE77-DFDEEF324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44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03AA83-FAD6-4EE1-89E2-4934ABBAC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206926-FB2B-4D9C-AEF5-15F9C2312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FC5A11-508B-4E9B-B09B-AA50EE4E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49DB-EF78-49A6-AF0D-C65134B1FB6B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FCA8EB-B7CC-4834-B2CD-26D8AFA0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C6BF6-E80F-4B7F-A229-EB67883A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1397C-F365-44B4-BE77-DFDEEF324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36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37E9C-2986-4728-925D-545665C87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C7392B-4919-4DE2-B8F3-0D9DC4B73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3C1413-4880-4D61-9DCA-EDA6F209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49DB-EF78-49A6-AF0D-C65134B1FB6B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54811B-57DC-4CD3-922A-6737087CB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6D0C5F-D2E0-4679-A717-F020C42CC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1397C-F365-44B4-BE77-DFDEEF324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308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46CC4-729D-4663-A1E4-06EC53FDD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8C4A36-78B9-4276-97FD-F6D8D13CF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F1EDDC-48B1-492B-BF28-02A1696A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49DB-EF78-49A6-AF0D-C65134B1FB6B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7D059E-8305-4ED7-9D1E-06578671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6C1AD6-3F77-47CE-BA4C-8AB10B4A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1397C-F365-44B4-BE77-DFDEEF324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00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38B3D-ABA8-4BA9-BDE0-E317B6660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5FD4F4-FCF3-4FF6-B637-FB0575ED9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A57A92-9158-4B30-B956-303C04148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35672A-986C-4DAF-830D-F73031538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49DB-EF78-49A6-AF0D-C65134B1FB6B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34877E-DBA9-442F-B84D-2EE70AF7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773EFE-8EF2-47B8-9930-261187326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1397C-F365-44B4-BE77-DFDEEF324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42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9B408-D977-4CB0-B787-D31861729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DDF7D5-E627-46CA-859A-D5A8AAE21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C1DFE9-0490-4D43-AFA7-692BBA030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E93EC7-024B-4FBC-8E39-325035C2C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307E6C-20F7-4C1E-947A-2D8E2BD82D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A103A8-2073-45E3-8883-EF0740275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49DB-EF78-49A6-AF0D-C65134B1FB6B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E44296-090A-41E6-B089-EE284181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276A57-91A4-4E2A-883F-341F742B4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1397C-F365-44B4-BE77-DFDEEF324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37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45CFF-0E53-45C7-B8DC-3FEB171C1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559D00-699F-46FB-B798-F07BDE118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49DB-EF78-49A6-AF0D-C65134B1FB6B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986943-8129-4736-A9E8-96C24A191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D1CD2E-C54C-4221-916E-1CB7571B6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1397C-F365-44B4-BE77-DFDEEF324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96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51CFEB-9403-44C5-BC06-0D7938836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49DB-EF78-49A6-AF0D-C65134B1FB6B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B33623-7AC5-4837-8CA4-7C0032F35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A776AB-A497-4590-A0FC-5836D463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1397C-F365-44B4-BE77-DFDEEF324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30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26BDB-CF76-44FB-9067-C5E1772A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45EA68-466D-4BD8-8402-5DFD00329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F3825C-AB9B-47CC-AABA-4892463E5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3F288D-2C7A-46D6-9171-7A6CEB66F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49DB-EF78-49A6-AF0D-C65134B1FB6B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19898A-5213-4E2A-B036-9D82D75A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E7693D-5F7B-4B10-A6E3-14F66ED79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1397C-F365-44B4-BE77-DFDEEF324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65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C76BC-4B84-407F-9EB5-BB7212437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0EC570-57F9-4094-AEA4-8C52F291B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1DC63D-02A5-444C-9D41-63993C996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48A833-29B0-4E30-8C89-46FF8844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49DB-EF78-49A6-AF0D-C65134B1FB6B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FDBB39-2219-4B03-9873-6D78BCA53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E34506-EE82-45B5-93CB-8E7C10572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1397C-F365-44B4-BE77-DFDEEF324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77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95F38C-F6A2-4CA3-A749-CAF345C24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3541F8-938F-4460-A19A-EFCF4F061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DA974E-6405-4B49-B017-F9B8AB8884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B49DB-EF78-49A6-AF0D-C65134B1FB6B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E41F56-BBFB-4BF5-97DB-38559E163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76AE6D-EAA5-48B7-9809-4002F87E6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1397C-F365-44B4-BE77-DFDEEF324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80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D132F3A-59F5-421C-A91A-9A7B74A29FEE}"/>
              </a:ext>
            </a:extLst>
          </p:cNvPr>
          <p:cNvSpPr txBox="1"/>
          <p:nvPr/>
        </p:nvSpPr>
        <p:spPr>
          <a:xfrm>
            <a:off x="1251751" y="1429305"/>
            <a:ext cx="928604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华文新魏" panose="02010800040101010101" charset="-122"/>
                <a:ea typeface="华文新魏" panose="02010800040101010101" charset="-122"/>
                <a:sym typeface="+mn-ea"/>
              </a:rPr>
              <a:t>C++11</a:t>
            </a:r>
            <a:r>
              <a:rPr lang="zh-CN" altLang="zh-CN" sz="6000" dirty="0">
                <a:latin typeface="华文新魏" panose="02010800040101010101" charset="-122"/>
                <a:ea typeface="华文新魏" panose="02010800040101010101" charset="-122"/>
                <a:sym typeface="+mn-ea"/>
              </a:rPr>
              <a:t>新的编程思维（</a:t>
            </a:r>
            <a:r>
              <a:rPr lang="zh-CN" altLang="en-US" sz="6000" dirty="0">
                <a:latin typeface="华文新魏" panose="02010800040101010101" charset="-122"/>
                <a:ea typeface="华文新魏" panose="02010800040101010101" charset="-122"/>
                <a:sym typeface="+mn-ea"/>
              </a:rPr>
              <a:t>下</a:t>
            </a:r>
            <a:r>
              <a:rPr lang="zh-CN" altLang="zh-CN" sz="6000" dirty="0">
                <a:latin typeface="华文新魏" panose="02010800040101010101" charset="-122"/>
                <a:ea typeface="华文新魏" panose="02010800040101010101" charset="-122"/>
                <a:sym typeface="+mn-ea"/>
              </a:rPr>
              <a:t>）</a:t>
            </a:r>
            <a:endParaRPr lang="zh-CN" altLang="zh-CN" sz="6000" dirty="0">
              <a:latin typeface="华文新魏" panose="02010800040101010101" charset="-122"/>
              <a:ea typeface="华文新魏" panose="02010800040101010101" charset="-122"/>
            </a:endParaRPr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3A3C404-9F8D-44D2-9B22-B2BADFB05000}"/>
              </a:ext>
            </a:extLst>
          </p:cNvPr>
          <p:cNvSpPr txBox="1"/>
          <p:nvPr/>
        </p:nvSpPr>
        <p:spPr>
          <a:xfrm>
            <a:off x="6462943" y="2805344"/>
            <a:ext cx="527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----</a:t>
            </a:r>
            <a:r>
              <a:rPr lang="zh-CN" altLang="en-US" dirty="0"/>
              <a:t>线程与智能指针应用介绍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FEA42A-BFB2-4337-A43E-C59DBC801997}"/>
              </a:ext>
            </a:extLst>
          </p:cNvPr>
          <p:cNvSpPr txBox="1"/>
          <p:nvPr/>
        </p:nvSpPr>
        <p:spPr>
          <a:xfrm>
            <a:off x="8265111" y="5442012"/>
            <a:ext cx="253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23</a:t>
            </a:r>
            <a:r>
              <a:rPr lang="zh-CN" altLang="en-US" dirty="0"/>
              <a:t>日</a:t>
            </a:r>
            <a:endParaRPr lang="en-US" altLang="zh-CN" dirty="0"/>
          </a:p>
          <a:p>
            <a:r>
              <a:rPr lang="zh-CN" altLang="en-US" dirty="0"/>
              <a:t>吴锋（西安）</a:t>
            </a:r>
          </a:p>
        </p:txBody>
      </p:sp>
    </p:spTree>
    <p:extLst>
      <p:ext uri="{BB962C8B-B14F-4D97-AF65-F5344CB8AC3E}">
        <p14:creationId xmlns:p14="http://schemas.microsoft.com/office/powerpoint/2010/main" val="2346627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C7891F7-E0A5-408C-8737-90C4ED245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066800"/>
            <a:ext cx="10858500" cy="47244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A82A507-1455-45A0-982D-36F9D93399D6}"/>
              </a:ext>
            </a:extLst>
          </p:cNvPr>
          <p:cNvSpPr txBox="1"/>
          <p:nvPr/>
        </p:nvSpPr>
        <p:spPr>
          <a:xfrm>
            <a:off x="6735337" y="186994"/>
            <a:ext cx="4226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用</a:t>
            </a:r>
            <a:r>
              <a:rPr lang="en-US" altLang="zh-CN" sz="3200" dirty="0" err="1">
                <a:solidFill>
                  <a:srgbClr val="FF0000"/>
                </a:solidFill>
              </a:rPr>
              <a:t>std</a:t>
            </a:r>
            <a:r>
              <a:rPr lang="en-US" altLang="zh-CN" sz="3200" dirty="0">
                <a:solidFill>
                  <a:srgbClr val="FF0000"/>
                </a:solidFill>
              </a:rPr>
              <a:t>::ref()</a:t>
            </a:r>
            <a:r>
              <a:rPr lang="zh-CN" altLang="en-US" sz="3200" dirty="0">
                <a:solidFill>
                  <a:srgbClr val="FF0000"/>
                </a:solidFill>
              </a:rPr>
              <a:t>     *</a:t>
            </a:r>
          </a:p>
        </p:txBody>
      </p:sp>
    </p:spTree>
    <p:extLst>
      <p:ext uri="{BB962C8B-B14F-4D97-AF65-F5344CB8AC3E}">
        <p14:creationId xmlns:p14="http://schemas.microsoft.com/office/powerpoint/2010/main" val="3114359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F7B4F6E-E5C6-4716-80D6-61F7A7624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661987"/>
            <a:ext cx="10477500" cy="553402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F97DD03-80B9-431A-AD46-14DD4FFE0C61}"/>
              </a:ext>
            </a:extLst>
          </p:cNvPr>
          <p:cNvSpPr txBox="1"/>
          <p:nvPr/>
        </p:nvSpPr>
        <p:spPr>
          <a:xfrm>
            <a:off x="6735337" y="186994"/>
            <a:ext cx="4226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类成员函数    *</a:t>
            </a:r>
          </a:p>
        </p:txBody>
      </p:sp>
    </p:spTree>
    <p:extLst>
      <p:ext uri="{BB962C8B-B14F-4D97-AF65-F5344CB8AC3E}">
        <p14:creationId xmlns:p14="http://schemas.microsoft.com/office/powerpoint/2010/main" val="17957850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4FFB5B1-79E8-406C-8E44-736445644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929" y="0"/>
            <a:ext cx="7358141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2C83DB8-600F-4ADC-A6B4-B55BA3A4648C}"/>
              </a:ext>
            </a:extLst>
          </p:cNvPr>
          <p:cNvSpPr txBox="1"/>
          <p:nvPr/>
        </p:nvSpPr>
        <p:spPr>
          <a:xfrm>
            <a:off x="5787483" y="186994"/>
            <a:ext cx="5174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多线程会出现什么问题？ *</a:t>
            </a:r>
          </a:p>
        </p:txBody>
      </p:sp>
    </p:spTree>
    <p:extLst>
      <p:ext uri="{BB962C8B-B14F-4D97-AF65-F5344CB8AC3E}">
        <p14:creationId xmlns:p14="http://schemas.microsoft.com/office/powerpoint/2010/main" val="12532854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76B9DB8-9529-4C0C-8635-479AEAEDF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2614612"/>
            <a:ext cx="7848600" cy="16287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8E6EF36-D9A5-4193-AB8D-88938DA8AB29}"/>
              </a:ext>
            </a:extLst>
          </p:cNvPr>
          <p:cNvSpPr txBox="1"/>
          <p:nvPr/>
        </p:nvSpPr>
        <p:spPr>
          <a:xfrm>
            <a:off x="6735337" y="186994"/>
            <a:ext cx="4226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究其根本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4CC911-9360-4709-ADDE-665FD93F0BE9}"/>
              </a:ext>
            </a:extLst>
          </p:cNvPr>
          <p:cNvSpPr txBox="1"/>
          <p:nvPr/>
        </p:nvSpPr>
        <p:spPr>
          <a:xfrm>
            <a:off x="6096000" y="5501455"/>
            <a:ext cx="4783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题外：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C++11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原子变量的引入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269324-532C-435C-9D32-8EB7DD035436}"/>
              </a:ext>
            </a:extLst>
          </p:cNvPr>
          <p:cNvSpPr txBox="1"/>
          <p:nvPr/>
        </p:nvSpPr>
        <p:spPr>
          <a:xfrm>
            <a:off x="6820830" y="1108416"/>
            <a:ext cx="4226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加锁解决</a:t>
            </a:r>
          </a:p>
        </p:txBody>
      </p:sp>
    </p:spTree>
    <p:extLst>
      <p:ext uri="{BB962C8B-B14F-4D97-AF65-F5344CB8AC3E}">
        <p14:creationId xmlns:p14="http://schemas.microsoft.com/office/powerpoint/2010/main" val="1125714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1C28C96-AF92-404D-9FFF-108FC8077131}"/>
              </a:ext>
            </a:extLst>
          </p:cNvPr>
          <p:cNvSpPr txBox="1"/>
          <p:nvPr/>
        </p:nvSpPr>
        <p:spPr>
          <a:xfrm>
            <a:off x="6735337" y="186994"/>
            <a:ext cx="4226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线程间同步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5A9D6C-979D-4912-93DA-8281898675BF}"/>
              </a:ext>
            </a:extLst>
          </p:cNvPr>
          <p:cNvSpPr txBox="1"/>
          <p:nvPr/>
        </p:nvSpPr>
        <p:spPr>
          <a:xfrm>
            <a:off x="846253" y="1305932"/>
            <a:ext cx="96135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加入现在我们需要实现一个网络编程的客户端程序，这个程序的任务如下：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，连接服务器。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，从</a:t>
            </a:r>
            <a:r>
              <a:rPr lang="en-US" altLang="zh-CN" dirty="0"/>
              <a:t>XML</a:t>
            </a:r>
            <a:r>
              <a:rPr lang="zh-CN" altLang="en-US" dirty="0"/>
              <a:t>文件加载数据。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，发送加载的数据。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主线程处理网络连接等业务（</a:t>
            </a:r>
            <a:r>
              <a:rPr lang="en-US" altLang="zh-CN" dirty="0"/>
              <a:t>Thread1</a:t>
            </a:r>
            <a:r>
              <a:rPr lang="zh-CN" altLang="en-US" dirty="0"/>
              <a:t>），子线程加载</a:t>
            </a:r>
            <a:r>
              <a:rPr lang="en-US" altLang="zh-CN" dirty="0"/>
              <a:t>XML</a:t>
            </a:r>
            <a:r>
              <a:rPr lang="zh-CN" altLang="en-US" dirty="0"/>
              <a:t>配置文件（</a:t>
            </a:r>
            <a:r>
              <a:rPr lang="en-US" altLang="zh-CN" dirty="0"/>
              <a:t>Thread2</a:t>
            </a:r>
            <a:r>
              <a:rPr lang="zh-CN" altLang="en-US" dirty="0"/>
              <a:t>），加载好配置后通知主线程，主线程被唤醒后才发送数据。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003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F94C61A-8858-46C7-92DA-E25EBB326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1176337"/>
            <a:ext cx="84677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5144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77C7FA8-6B0E-43BD-A824-03F8992AC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110" y="0"/>
            <a:ext cx="550378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2A8713B-28E1-43B3-9705-4194D342019E}"/>
              </a:ext>
            </a:extLst>
          </p:cNvPr>
          <p:cNvSpPr txBox="1"/>
          <p:nvPr/>
        </p:nvSpPr>
        <p:spPr>
          <a:xfrm>
            <a:off x="9170020" y="264100"/>
            <a:ext cx="3021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一种同步实现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460EEF-28CE-4611-A971-CD18CF421232}"/>
              </a:ext>
            </a:extLst>
          </p:cNvPr>
          <p:cNvSpPr txBox="1"/>
          <p:nvPr/>
        </p:nvSpPr>
        <p:spPr>
          <a:xfrm>
            <a:off x="9170020" y="5379745"/>
            <a:ext cx="2277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哪里不好？</a:t>
            </a:r>
          </a:p>
        </p:txBody>
      </p:sp>
    </p:spTree>
    <p:extLst>
      <p:ext uri="{BB962C8B-B14F-4D97-AF65-F5344CB8AC3E}">
        <p14:creationId xmlns:p14="http://schemas.microsoft.com/office/powerpoint/2010/main" val="1544016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A1CA889-CC08-4DBC-8EFA-317DEED33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031" y="0"/>
            <a:ext cx="5743937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BD3E047-8FC4-4ED1-B84C-1ED0F9C1B915}"/>
              </a:ext>
            </a:extLst>
          </p:cNvPr>
          <p:cNvSpPr txBox="1"/>
          <p:nvPr/>
        </p:nvSpPr>
        <p:spPr>
          <a:xfrm>
            <a:off x="8519533" y="309658"/>
            <a:ext cx="3672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C++11</a:t>
            </a:r>
            <a:r>
              <a:rPr lang="zh-CN" altLang="en-US" sz="3200" dirty="0">
                <a:solidFill>
                  <a:srgbClr val="FF0000"/>
                </a:solidFill>
              </a:rPr>
              <a:t>条件变量！*</a:t>
            </a:r>
          </a:p>
        </p:txBody>
      </p:sp>
    </p:spTree>
    <p:extLst>
      <p:ext uri="{BB962C8B-B14F-4D97-AF65-F5344CB8AC3E}">
        <p14:creationId xmlns:p14="http://schemas.microsoft.com/office/powerpoint/2010/main" val="35445607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6C8A673-E7C0-4376-A4DE-D59813150079}"/>
              </a:ext>
            </a:extLst>
          </p:cNvPr>
          <p:cNvSpPr txBox="1"/>
          <p:nvPr/>
        </p:nvSpPr>
        <p:spPr>
          <a:xfrm>
            <a:off x="1727200" y="1930400"/>
            <a:ext cx="9051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+mn-ea"/>
              </a:rPr>
              <a:t>1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，假设需要主线程处理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GUI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业务（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Thread1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），子线程加载磁盘大数据（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Thread2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），怎     样在不卡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UI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流程的情况下获取显示结果呢？</a:t>
            </a:r>
            <a:endParaRPr lang="en-US" altLang="zh-CN" dirty="0">
              <a:solidFill>
                <a:schemeClr val="accent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+mn-ea"/>
              </a:rPr>
              <a:t>2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，根据之前的做法，需要一个条件变量，一个互斥量，一个共享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buffer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。</a:t>
            </a:r>
            <a:endParaRPr lang="en-US" altLang="zh-CN" dirty="0">
              <a:solidFill>
                <a:schemeClr val="accent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+mn-ea"/>
              </a:rPr>
              <a:t>3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，如果要获取多个结果呢？</a:t>
            </a:r>
          </a:p>
        </p:txBody>
      </p:sp>
    </p:spTree>
    <p:extLst>
      <p:ext uri="{BB962C8B-B14F-4D97-AF65-F5344CB8AC3E}">
        <p14:creationId xmlns:p14="http://schemas.microsoft.com/office/powerpoint/2010/main" val="293407818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93305BB-ADD4-4466-A07B-892DF6DCF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6043"/>
            <a:ext cx="12192000" cy="568591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586D63C-67BE-4A45-B420-1BDD757A479C}"/>
              </a:ext>
            </a:extLst>
          </p:cNvPr>
          <p:cNvSpPr txBox="1"/>
          <p:nvPr/>
        </p:nvSpPr>
        <p:spPr>
          <a:xfrm>
            <a:off x="7426713" y="833765"/>
            <a:ext cx="4226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Promise</a:t>
            </a:r>
            <a:r>
              <a:rPr lang="zh-CN" altLang="en-US" sz="3200" dirty="0">
                <a:solidFill>
                  <a:srgbClr val="FF0000"/>
                </a:solidFill>
              </a:rPr>
              <a:t>和</a:t>
            </a:r>
            <a:r>
              <a:rPr lang="en-US" altLang="zh-CN" sz="3200" dirty="0">
                <a:solidFill>
                  <a:srgbClr val="FF0000"/>
                </a:solidFill>
              </a:rPr>
              <a:t>future</a:t>
            </a:r>
            <a:r>
              <a:rPr lang="zh-CN" altLang="en-US" sz="3200" dirty="0">
                <a:solidFill>
                  <a:srgbClr val="FF0000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5026925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74FC500-B2AC-4698-8FBC-D6C1DB17FE56}"/>
              </a:ext>
            </a:extLst>
          </p:cNvPr>
          <p:cNvSpPr txBox="1"/>
          <p:nvPr/>
        </p:nvSpPr>
        <p:spPr>
          <a:xfrm>
            <a:off x="1287262" y="932155"/>
            <a:ext cx="7013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华文隶书" panose="02010800040101010101" pitchFamily="2" charset="-122"/>
                <a:ea typeface="华文隶书" panose="02010800040101010101" pitchFamily="2" charset="-122"/>
              </a:rPr>
              <a:t>线程的过去，现在，未来？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4FA792-FC4E-4081-AC0C-A033D06C4AB4}"/>
              </a:ext>
            </a:extLst>
          </p:cNvPr>
          <p:cNvSpPr txBox="1"/>
          <p:nvPr/>
        </p:nvSpPr>
        <p:spPr>
          <a:xfrm>
            <a:off x="1890944" y="2610035"/>
            <a:ext cx="8841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+mn-ea"/>
              </a:rPr>
              <a:t>1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，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Window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下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MFC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线程，</a:t>
            </a:r>
            <a:r>
              <a:rPr lang="en-US" altLang="zh-CN" dirty="0" err="1">
                <a:solidFill>
                  <a:schemeClr val="accent1"/>
                </a:solidFill>
                <a:latin typeface="+mn-ea"/>
              </a:rPr>
              <a:t>CreateThread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（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…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）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,</a:t>
            </a:r>
            <a:r>
              <a:rPr lang="en-US" altLang="zh-CN" dirty="0" err="1">
                <a:solidFill>
                  <a:schemeClr val="accent1"/>
                </a:solidFill>
                <a:latin typeface="+mn-ea"/>
              </a:rPr>
              <a:t>Mutext,WaitForSigalObject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(…),</a:t>
            </a:r>
            <a:r>
              <a:rPr lang="en-US" altLang="zh-CN" dirty="0" err="1">
                <a:solidFill>
                  <a:schemeClr val="accent1"/>
                </a:solidFill>
                <a:latin typeface="+mn-ea"/>
              </a:rPr>
              <a:t>SetEvent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()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。</a:t>
            </a:r>
            <a:endParaRPr lang="en-US" altLang="zh-CN" dirty="0">
              <a:solidFill>
                <a:schemeClr val="accent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+mn-ea"/>
              </a:rPr>
              <a:t>2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，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Linux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下</a:t>
            </a:r>
            <a:r>
              <a:rPr lang="en-US" altLang="zh-CN" dirty="0" err="1">
                <a:solidFill>
                  <a:schemeClr val="accent1"/>
                </a:solidFill>
                <a:latin typeface="+mn-ea"/>
              </a:rPr>
              <a:t>pthread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, </a:t>
            </a:r>
            <a:r>
              <a:rPr lang="en-US" altLang="zh-CN" dirty="0" err="1">
                <a:solidFill>
                  <a:schemeClr val="accent1"/>
                </a:solidFill>
                <a:latin typeface="+mn-ea"/>
              </a:rPr>
              <a:t>pthread_create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(…), </a:t>
            </a:r>
            <a:r>
              <a:rPr lang="en-US" altLang="zh-CN" dirty="0" err="1">
                <a:solidFill>
                  <a:schemeClr val="accent1"/>
                </a:solidFill>
                <a:latin typeface="+mn-ea"/>
              </a:rPr>
              <a:t>pthread_join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(…).</a:t>
            </a:r>
            <a:r>
              <a:rPr lang="en-US" altLang="zh-CN" dirty="0" err="1">
                <a:solidFill>
                  <a:schemeClr val="accent1"/>
                </a:solidFill>
                <a:latin typeface="+mn-ea"/>
              </a:rPr>
              <a:t>pthread_exit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(…)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。</a:t>
            </a:r>
            <a:endParaRPr lang="en-US" altLang="zh-CN" dirty="0">
              <a:solidFill>
                <a:schemeClr val="accent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+mn-ea"/>
              </a:rPr>
              <a:t>3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，第三方库，支持跨平台（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Boost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，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ACE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）。</a:t>
            </a:r>
            <a:endParaRPr lang="en-US" altLang="zh-CN" dirty="0">
              <a:solidFill>
                <a:schemeClr val="accent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+mn-ea"/>
              </a:rPr>
              <a:t>4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，</a:t>
            </a:r>
            <a:r>
              <a:rPr lang="en-US" altLang="zh-CN" dirty="0" err="1">
                <a:solidFill>
                  <a:schemeClr val="accent1"/>
                </a:solidFill>
                <a:latin typeface="+mn-ea"/>
              </a:rPr>
              <a:t>c++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11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新标准，</a:t>
            </a:r>
            <a:r>
              <a:rPr lang="en-US" altLang="zh-CN" dirty="0" err="1">
                <a:solidFill>
                  <a:schemeClr val="accent1"/>
                </a:solidFill>
                <a:latin typeface="+mn-ea"/>
              </a:rPr>
              <a:t>std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::thread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3159F8-45EA-4493-9C20-BEAFE6ECEE1C}"/>
              </a:ext>
            </a:extLst>
          </p:cNvPr>
          <p:cNvSpPr txBox="1"/>
          <p:nvPr/>
        </p:nvSpPr>
        <p:spPr>
          <a:xfrm>
            <a:off x="2043344" y="4472581"/>
            <a:ext cx="810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+mn-ea"/>
              </a:rPr>
              <a:t>优点：跨平台，效率高，</a:t>
            </a:r>
            <a:r>
              <a:rPr lang="en-US" altLang="zh-CN" dirty="0">
                <a:solidFill>
                  <a:srgbClr val="00B050"/>
                </a:solidFill>
                <a:latin typeface="+mn-ea"/>
              </a:rPr>
              <a:t>windows</a:t>
            </a:r>
            <a:r>
              <a:rPr lang="zh-CN" altLang="en-US" dirty="0">
                <a:solidFill>
                  <a:srgbClr val="00B050"/>
                </a:solidFill>
                <a:latin typeface="+mn-ea"/>
              </a:rPr>
              <a:t>，</a:t>
            </a:r>
            <a:r>
              <a:rPr lang="en-US" altLang="zh-CN" dirty="0" err="1">
                <a:solidFill>
                  <a:srgbClr val="00B050"/>
                </a:solidFill>
                <a:latin typeface="+mn-ea"/>
              </a:rPr>
              <a:t>linux</a:t>
            </a:r>
            <a:r>
              <a:rPr lang="zh-CN" altLang="en-US" dirty="0">
                <a:solidFill>
                  <a:srgbClr val="00B050"/>
                </a:solidFill>
                <a:latin typeface="+mn-ea"/>
              </a:rPr>
              <a:t>最新版本原生支持。</a:t>
            </a:r>
          </a:p>
        </p:txBody>
      </p:sp>
    </p:spTree>
    <p:extLst>
      <p:ext uri="{BB962C8B-B14F-4D97-AF65-F5344CB8AC3E}">
        <p14:creationId xmlns:p14="http://schemas.microsoft.com/office/powerpoint/2010/main" val="3013487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BED1394-9605-4715-B0B6-EE4084DA6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809" y="0"/>
            <a:ext cx="4788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73870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6C7D26D-D849-4774-BAA0-130E3ADCBDA1}"/>
              </a:ext>
            </a:extLst>
          </p:cNvPr>
          <p:cNvSpPr txBox="1"/>
          <p:nvPr/>
        </p:nvSpPr>
        <p:spPr>
          <a:xfrm>
            <a:off x="1736437" y="2327563"/>
            <a:ext cx="71858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条件变量</a:t>
            </a:r>
            <a:endParaRPr lang="en-US" altLang="zh-CN" b="1" dirty="0"/>
          </a:p>
          <a:p>
            <a:r>
              <a:rPr lang="en-US" altLang="zh-CN" b="1" dirty="0" err="1"/>
              <a:t>std</a:t>
            </a:r>
            <a:r>
              <a:rPr lang="en-US" altLang="zh-CN" b="1" dirty="0"/>
              <a:t>::future</a:t>
            </a:r>
          </a:p>
          <a:p>
            <a:r>
              <a:rPr lang="en-US" altLang="zh-CN" b="1" dirty="0" err="1"/>
              <a:t>std</a:t>
            </a:r>
            <a:r>
              <a:rPr lang="en-US" altLang="zh-CN" b="1" dirty="0"/>
              <a:t>::promise</a:t>
            </a:r>
          </a:p>
          <a:p>
            <a:r>
              <a:rPr lang="en-US" altLang="zh-CN" b="1" dirty="0" err="1"/>
              <a:t>std</a:t>
            </a:r>
            <a:r>
              <a:rPr lang="en-US" altLang="zh-CN" b="1" dirty="0"/>
              <a:t>::</a:t>
            </a:r>
            <a:r>
              <a:rPr lang="en-US" altLang="zh-CN" b="1" dirty="0" err="1"/>
              <a:t>packaged_task</a:t>
            </a:r>
            <a:endParaRPr lang="en-US" altLang="zh-CN" b="1" dirty="0"/>
          </a:p>
          <a:p>
            <a:r>
              <a:rPr lang="en-US" altLang="zh-CN" b="1" dirty="0" err="1"/>
              <a:t>std</a:t>
            </a:r>
            <a:r>
              <a:rPr lang="en-US" altLang="zh-CN" b="1" dirty="0"/>
              <a:t>::</a:t>
            </a:r>
            <a:r>
              <a:rPr lang="en-US" altLang="zh-CN" b="1" dirty="0" err="1"/>
              <a:t>async</a:t>
            </a:r>
            <a:endParaRPr lang="en-US" altLang="zh-CN" b="1" dirty="0"/>
          </a:p>
          <a:p>
            <a:endParaRPr lang="en-US" altLang="zh-CN" b="1" dirty="0"/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91A72FBE-2C56-4D12-9EBC-12E7E9C57286}"/>
              </a:ext>
            </a:extLst>
          </p:cNvPr>
          <p:cNvSpPr/>
          <p:nvPr/>
        </p:nvSpPr>
        <p:spPr>
          <a:xfrm>
            <a:off x="4304145" y="2327563"/>
            <a:ext cx="350982" cy="14685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BD7FAC-AB62-4ECB-BE19-F94CE672FD02}"/>
              </a:ext>
            </a:extLst>
          </p:cNvPr>
          <p:cNvSpPr txBox="1"/>
          <p:nvPr/>
        </p:nvSpPr>
        <p:spPr>
          <a:xfrm>
            <a:off x="6735337" y="186994"/>
            <a:ext cx="4226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低级到高级的封装！</a:t>
            </a:r>
          </a:p>
        </p:txBody>
      </p:sp>
    </p:spTree>
    <p:extLst>
      <p:ext uri="{BB962C8B-B14F-4D97-AF65-F5344CB8AC3E}">
        <p14:creationId xmlns:p14="http://schemas.microsoft.com/office/powerpoint/2010/main" val="22655879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FB49CDE-1E2E-4846-BAEB-8ED041858FB7}"/>
              </a:ext>
            </a:extLst>
          </p:cNvPr>
          <p:cNvSpPr txBox="1"/>
          <p:nvPr/>
        </p:nvSpPr>
        <p:spPr>
          <a:xfrm>
            <a:off x="1385454" y="895928"/>
            <a:ext cx="9070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华文隶书" panose="02010800040101010101" pitchFamily="2" charset="-122"/>
                <a:ea typeface="华文隶书" panose="02010800040101010101" pitchFamily="2" charset="-122"/>
              </a:rPr>
              <a:t>智能指针介绍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B87B6F-62DA-4A31-B097-58BC10933958}"/>
              </a:ext>
            </a:extLst>
          </p:cNvPr>
          <p:cNvSpPr txBox="1"/>
          <p:nvPr/>
        </p:nvSpPr>
        <p:spPr>
          <a:xfrm>
            <a:off x="1856509" y="3149600"/>
            <a:ext cx="93564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n-ea"/>
              </a:rPr>
              <a:t>1</a:t>
            </a:r>
            <a:r>
              <a:rPr lang="zh-CN" altLang="en-US" sz="3200" dirty="0">
                <a:latin typeface="+mn-ea"/>
              </a:rPr>
              <a:t>，包含头文件 </a:t>
            </a:r>
            <a:r>
              <a:rPr lang="en-US" altLang="zh-CN" sz="3200" dirty="0">
                <a:latin typeface="+mn-ea"/>
              </a:rPr>
              <a:t>&lt;memory&gt;</a:t>
            </a:r>
            <a:r>
              <a:rPr lang="zh-CN" altLang="en-US" sz="3200" dirty="0">
                <a:latin typeface="+mn-ea"/>
              </a:rPr>
              <a:t>。</a:t>
            </a:r>
            <a:endParaRPr lang="en-US" altLang="zh-CN" sz="3200" dirty="0">
              <a:latin typeface="+mn-ea"/>
            </a:endParaRPr>
          </a:p>
          <a:p>
            <a:r>
              <a:rPr lang="en-US" altLang="zh-CN" sz="3200" dirty="0">
                <a:latin typeface="+mn-ea"/>
              </a:rPr>
              <a:t>2</a:t>
            </a:r>
            <a:r>
              <a:rPr lang="zh-CN" altLang="en-US" sz="3200" dirty="0">
                <a:latin typeface="+mn-ea"/>
              </a:rPr>
              <a:t>，</a:t>
            </a:r>
            <a:r>
              <a:rPr lang="en-US" altLang="zh-CN" sz="3200" dirty="0" err="1">
                <a:latin typeface="+mn-ea"/>
              </a:rPr>
              <a:t>std</a:t>
            </a:r>
            <a:r>
              <a:rPr lang="en-US" altLang="zh-CN" sz="3200" dirty="0">
                <a:latin typeface="+mn-ea"/>
              </a:rPr>
              <a:t>::</a:t>
            </a:r>
            <a:r>
              <a:rPr lang="en-US" altLang="zh-CN" sz="3200" dirty="0" err="1">
                <a:latin typeface="+mn-ea"/>
              </a:rPr>
              <a:t>shared_ptr</a:t>
            </a:r>
            <a:endParaRPr lang="en-US" altLang="zh-CN" sz="3200" dirty="0">
              <a:latin typeface="+mn-ea"/>
            </a:endParaRPr>
          </a:p>
          <a:p>
            <a:r>
              <a:rPr lang="en-US" altLang="zh-CN" sz="3200" dirty="0">
                <a:latin typeface="+mn-ea"/>
              </a:rPr>
              <a:t>      </a:t>
            </a:r>
            <a:r>
              <a:rPr lang="en-US" altLang="zh-CN" sz="3200" dirty="0" err="1">
                <a:latin typeface="+mn-ea"/>
              </a:rPr>
              <a:t>std</a:t>
            </a:r>
            <a:r>
              <a:rPr lang="en-US" altLang="zh-CN" sz="3200" dirty="0">
                <a:latin typeface="+mn-ea"/>
              </a:rPr>
              <a:t>::</a:t>
            </a:r>
            <a:r>
              <a:rPr lang="en-US" altLang="zh-CN" sz="3200" dirty="0" err="1">
                <a:latin typeface="+mn-ea"/>
              </a:rPr>
              <a:t>unique_ptr</a:t>
            </a:r>
            <a:endParaRPr lang="en-US" altLang="zh-CN" sz="3200" dirty="0">
              <a:latin typeface="+mn-ea"/>
            </a:endParaRPr>
          </a:p>
          <a:p>
            <a:r>
              <a:rPr lang="en-US" altLang="zh-CN" sz="3200" dirty="0">
                <a:latin typeface="+mn-ea"/>
              </a:rPr>
              <a:t>      </a:t>
            </a:r>
            <a:r>
              <a:rPr lang="en-US" altLang="zh-CN" sz="3200" dirty="0" err="1">
                <a:latin typeface="+mn-ea"/>
              </a:rPr>
              <a:t>std</a:t>
            </a:r>
            <a:r>
              <a:rPr lang="en-US" altLang="zh-CN" sz="3200" dirty="0">
                <a:latin typeface="+mn-ea"/>
              </a:rPr>
              <a:t>::</a:t>
            </a:r>
            <a:r>
              <a:rPr lang="en-US" altLang="zh-CN" sz="3200" dirty="0" err="1">
                <a:latin typeface="+mn-ea"/>
              </a:rPr>
              <a:t>weak_ptr</a:t>
            </a:r>
            <a:endParaRPr lang="zh-CN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10962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55359E-470A-492B-A214-C80C50143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671512"/>
            <a:ext cx="10448925" cy="55149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3D44964-175E-46F5-BB3D-15B820E9A0EF}"/>
              </a:ext>
            </a:extLst>
          </p:cNvPr>
          <p:cNvSpPr txBox="1"/>
          <p:nvPr/>
        </p:nvSpPr>
        <p:spPr>
          <a:xfrm>
            <a:off x="8173844" y="86737"/>
            <a:ext cx="4226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rgbClr val="FF0000"/>
                </a:solidFill>
              </a:rPr>
              <a:t>Std</a:t>
            </a:r>
            <a:r>
              <a:rPr lang="en-US" altLang="zh-CN" sz="3200" dirty="0">
                <a:solidFill>
                  <a:srgbClr val="FF0000"/>
                </a:solidFill>
              </a:rPr>
              <a:t>::</a:t>
            </a:r>
            <a:r>
              <a:rPr lang="en-US" altLang="zh-CN" sz="3200" dirty="0" err="1">
                <a:solidFill>
                  <a:srgbClr val="FF0000"/>
                </a:solidFill>
              </a:rPr>
              <a:t>shared_ptr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087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0B0B653-731D-447C-99B3-CF5C8BC25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64" y="0"/>
            <a:ext cx="10486471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F51BA7A-1FDA-4C2C-A4C7-A50EC198FE2E}"/>
              </a:ext>
            </a:extLst>
          </p:cNvPr>
          <p:cNvSpPr txBox="1"/>
          <p:nvPr/>
        </p:nvSpPr>
        <p:spPr>
          <a:xfrm>
            <a:off x="6735337" y="186994"/>
            <a:ext cx="4226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引用计数的变化！</a:t>
            </a:r>
          </a:p>
        </p:txBody>
      </p:sp>
    </p:spTree>
    <p:extLst>
      <p:ext uri="{BB962C8B-B14F-4D97-AF65-F5344CB8AC3E}">
        <p14:creationId xmlns:p14="http://schemas.microsoft.com/office/powerpoint/2010/main" val="37130532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5B1956A-DEFD-4B30-B6C9-447DDA2CE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2857500"/>
            <a:ext cx="10458450" cy="1143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36C8F66-636D-4895-9C7B-A3CBDB9C996E}"/>
              </a:ext>
            </a:extLst>
          </p:cNvPr>
          <p:cNvSpPr txBox="1"/>
          <p:nvPr/>
        </p:nvSpPr>
        <p:spPr>
          <a:xfrm>
            <a:off x="6735337" y="186994"/>
            <a:ext cx="4226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rgbClr val="FF0000"/>
                </a:solidFill>
              </a:rPr>
              <a:t>Std</a:t>
            </a:r>
            <a:r>
              <a:rPr lang="en-US" altLang="zh-CN" sz="3200" dirty="0">
                <a:solidFill>
                  <a:srgbClr val="FF0000"/>
                </a:solidFill>
              </a:rPr>
              <a:t>::</a:t>
            </a:r>
            <a:r>
              <a:rPr lang="en-US" altLang="zh-CN" sz="3200" dirty="0" err="1">
                <a:solidFill>
                  <a:srgbClr val="FF0000"/>
                </a:solidFill>
              </a:rPr>
              <a:t>unique_ptr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5634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535DD22-099F-4130-93F0-1EFD7233B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468" y="0"/>
            <a:ext cx="6215063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62A4E30-B5B1-4800-8BBF-DF81D28CADF6}"/>
              </a:ext>
            </a:extLst>
          </p:cNvPr>
          <p:cNvSpPr txBox="1"/>
          <p:nvPr/>
        </p:nvSpPr>
        <p:spPr>
          <a:xfrm>
            <a:off x="9203531" y="331960"/>
            <a:ext cx="27543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独占或者转移，</a:t>
            </a:r>
            <a:endParaRPr lang="en-US" altLang="zh-CN" sz="3200" dirty="0">
              <a:solidFill>
                <a:srgbClr val="FF0000"/>
              </a:solidFill>
            </a:endParaRPr>
          </a:p>
          <a:p>
            <a:r>
              <a:rPr lang="zh-CN" altLang="en-US" sz="3200" dirty="0">
                <a:solidFill>
                  <a:srgbClr val="FF0000"/>
                </a:solidFill>
              </a:rPr>
              <a:t>不能复制</a:t>
            </a:r>
          </a:p>
        </p:txBody>
      </p:sp>
    </p:spTree>
    <p:extLst>
      <p:ext uri="{BB962C8B-B14F-4D97-AF65-F5344CB8AC3E}">
        <p14:creationId xmlns:p14="http://schemas.microsoft.com/office/powerpoint/2010/main" val="2524046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297CB8D-9FB1-4D3A-9625-C7D429281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687" y="0"/>
            <a:ext cx="8556625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E77F041-25FB-4A90-8DEA-94D762D1870F}"/>
              </a:ext>
            </a:extLst>
          </p:cNvPr>
          <p:cNvSpPr txBox="1"/>
          <p:nvPr/>
        </p:nvSpPr>
        <p:spPr>
          <a:xfrm>
            <a:off x="6095999" y="186994"/>
            <a:ext cx="4226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互相引用带来的问题</a:t>
            </a:r>
          </a:p>
        </p:txBody>
      </p:sp>
    </p:spTree>
    <p:extLst>
      <p:ext uri="{BB962C8B-B14F-4D97-AF65-F5344CB8AC3E}">
        <p14:creationId xmlns:p14="http://schemas.microsoft.com/office/powerpoint/2010/main" val="2492931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8E7ACBA-EAF7-4CE1-96EC-7C89F25FD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1847850"/>
            <a:ext cx="85058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16729"/>
      </p:ext>
    </p:extLst>
  </p:cSld>
  <p:clrMapOvr>
    <a:masterClrMapping/>
  </p:clrMapOvr>
  <p:transition spd="slow"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8B5256D-9145-4AB5-A0AE-FFFFFA9EA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343" y="0"/>
            <a:ext cx="8469313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A541CD2-80CC-4544-BB3B-900C5F791AFB}"/>
              </a:ext>
            </a:extLst>
          </p:cNvPr>
          <p:cNvSpPr txBox="1"/>
          <p:nvPr/>
        </p:nvSpPr>
        <p:spPr>
          <a:xfrm>
            <a:off x="5977054" y="198146"/>
            <a:ext cx="4226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rgbClr val="FF0000"/>
                </a:solidFill>
              </a:rPr>
              <a:t>Std</a:t>
            </a:r>
            <a:r>
              <a:rPr lang="en-US" altLang="zh-CN" sz="3200" dirty="0">
                <a:solidFill>
                  <a:srgbClr val="FF0000"/>
                </a:solidFill>
              </a:rPr>
              <a:t>::</a:t>
            </a:r>
            <a:r>
              <a:rPr lang="en-US" altLang="zh-CN" sz="3200" dirty="0" err="1">
                <a:solidFill>
                  <a:srgbClr val="FF0000"/>
                </a:solidFill>
              </a:rPr>
              <a:t>weak_ptr</a:t>
            </a:r>
            <a:r>
              <a:rPr lang="zh-CN" altLang="en-US" sz="3200" dirty="0">
                <a:solidFill>
                  <a:srgbClr val="FF0000"/>
                </a:solidFill>
              </a:rPr>
              <a:t>闪亮登场！</a:t>
            </a:r>
          </a:p>
        </p:txBody>
      </p:sp>
    </p:spTree>
    <p:extLst>
      <p:ext uri="{BB962C8B-B14F-4D97-AF65-F5344CB8AC3E}">
        <p14:creationId xmlns:p14="http://schemas.microsoft.com/office/powerpoint/2010/main" val="1147939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B1A2803-A5BE-4ADB-BA0E-FCC418543C3C}"/>
              </a:ext>
            </a:extLst>
          </p:cNvPr>
          <p:cNvSpPr txBox="1"/>
          <p:nvPr/>
        </p:nvSpPr>
        <p:spPr>
          <a:xfrm>
            <a:off x="2166151" y="1260629"/>
            <a:ext cx="7590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隶书" panose="02010800040101010101" pitchFamily="2" charset="-122"/>
                <a:ea typeface="华文隶书" panose="02010800040101010101" pitchFamily="2" charset="-122"/>
              </a:rPr>
              <a:t>需要配置什么，怎样开始？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08278C-1D6B-432D-BDC5-0F8A458BA7E3}"/>
              </a:ext>
            </a:extLst>
          </p:cNvPr>
          <p:cNvSpPr txBox="1"/>
          <p:nvPr/>
        </p:nvSpPr>
        <p:spPr>
          <a:xfrm>
            <a:off x="2272683" y="2849732"/>
            <a:ext cx="8566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+mn-ea"/>
              </a:rPr>
              <a:t>1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，</a:t>
            </a:r>
            <a:r>
              <a:rPr lang="en-US" altLang="zh-CN" dirty="0" err="1">
                <a:solidFill>
                  <a:schemeClr val="accent1"/>
                </a:solidFill>
                <a:latin typeface="+mn-ea"/>
              </a:rPr>
              <a:t>linux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下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gcc4.8+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（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-</a:t>
            </a:r>
            <a:r>
              <a:rPr lang="en-US" altLang="zh-CN" dirty="0" err="1">
                <a:solidFill>
                  <a:schemeClr val="accent1"/>
                </a:solidFill>
                <a:latin typeface="+mn-ea"/>
              </a:rPr>
              <a:t>std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=</a:t>
            </a:r>
            <a:r>
              <a:rPr lang="en-US" altLang="zh-CN" dirty="0" err="1">
                <a:solidFill>
                  <a:schemeClr val="accent1"/>
                </a:solidFill>
                <a:latin typeface="+mn-ea"/>
              </a:rPr>
              <a:t>c++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11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），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windows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下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VS2013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以上。</a:t>
            </a:r>
            <a:endParaRPr lang="en-US" altLang="zh-CN" dirty="0">
              <a:solidFill>
                <a:schemeClr val="accent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+mn-ea"/>
              </a:rPr>
              <a:t>2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，包含头文件：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&lt;thread&gt;,&lt;mutex&gt; ,&lt;future&gt;, &lt;</a:t>
            </a:r>
            <a:r>
              <a:rPr lang="en-US" altLang="zh-CN" dirty="0" err="1">
                <a:solidFill>
                  <a:schemeClr val="accent1"/>
                </a:solidFill>
                <a:latin typeface="+mn-ea"/>
              </a:rPr>
              <a:t>condition_variable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&gt;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。</a:t>
            </a:r>
            <a:endParaRPr lang="en-US" altLang="zh-CN" dirty="0">
              <a:solidFill>
                <a:schemeClr val="accent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+mn-ea"/>
              </a:rPr>
              <a:t>3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，开始写代码。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 </a:t>
            </a:r>
            <a:endParaRPr lang="zh-CN" altLang="en-US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726027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2735EC7-45D1-4FE6-810F-2F8AE2492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709" y="0"/>
            <a:ext cx="90505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15091"/>
      </p:ext>
    </p:extLst>
  </p:cSld>
  <p:clrMapOvr>
    <a:masterClrMapping/>
  </p:clrMapOvr>
  <p:transition spd="slow">
    <p:randomBar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8F5F5D4-2909-48EF-A72C-5195DB94AFD5}"/>
              </a:ext>
            </a:extLst>
          </p:cNvPr>
          <p:cNvSpPr txBox="1"/>
          <p:nvPr/>
        </p:nvSpPr>
        <p:spPr>
          <a:xfrm>
            <a:off x="1782619" y="2272146"/>
            <a:ext cx="8072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accent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提问与总结</a:t>
            </a:r>
          </a:p>
        </p:txBody>
      </p:sp>
    </p:spTree>
    <p:extLst>
      <p:ext uri="{BB962C8B-B14F-4D97-AF65-F5344CB8AC3E}">
        <p14:creationId xmlns:p14="http://schemas.microsoft.com/office/powerpoint/2010/main" val="33918592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0717514-3ACE-45F8-882C-C12328D7F957}"/>
              </a:ext>
            </a:extLst>
          </p:cNvPr>
          <p:cNvSpPr txBox="1"/>
          <p:nvPr/>
        </p:nvSpPr>
        <p:spPr>
          <a:xfrm>
            <a:off x="1782619" y="2272146"/>
            <a:ext cx="8072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00B05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1716681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286BCD-4897-44AD-A49B-4058E6397D00}"/>
              </a:ext>
            </a:extLst>
          </p:cNvPr>
          <p:cNvSpPr txBox="1"/>
          <p:nvPr/>
        </p:nvSpPr>
        <p:spPr>
          <a:xfrm>
            <a:off x="266330" y="346229"/>
            <a:ext cx="983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00B050"/>
                </a:solidFill>
              </a:rPr>
              <a:t>std</a:t>
            </a:r>
            <a:r>
              <a:rPr lang="en-US" altLang="zh-CN" b="1" dirty="0">
                <a:solidFill>
                  <a:srgbClr val="00B050"/>
                </a:solidFill>
              </a:rPr>
              <a:t>::thread </a:t>
            </a:r>
            <a:r>
              <a:rPr lang="en-US" altLang="zh-CN" b="1" dirty="0" err="1">
                <a:solidFill>
                  <a:srgbClr val="00B050"/>
                </a:solidFill>
              </a:rPr>
              <a:t>Obj</a:t>
            </a:r>
            <a:r>
              <a:rPr lang="en-US" altLang="zh-CN" b="1" dirty="0">
                <a:solidFill>
                  <a:srgbClr val="00B050"/>
                </a:solidFill>
              </a:rPr>
              <a:t>(&lt;CALLBACK&gt;);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EB7616-4E83-485F-BE3F-312A5A071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29" y="1185142"/>
            <a:ext cx="10670959" cy="5553036"/>
          </a:xfrm>
          <a:prstGeom prst="rect">
            <a:avLst/>
          </a:prstGeom>
          <a:ln>
            <a:noFill/>
          </a:ln>
          <a:effectLst/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5FEC070-81A8-4339-B983-28154403B7FE}"/>
              </a:ext>
            </a:extLst>
          </p:cNvPr>
          <p:cNvSpPr txBox="1"/>
          <p:nvPr/>
        </p:nvSpPr>
        <p:spPr>
          <a:xfrm>
            <a:off x="6445405" y="396353"/>
            <a:ext cx="4226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普通函数*</a:t>
            </a:r>
          </a:p>
        </p:txBody>
      </p:sp>
    </p:spTree>
    <p:extLst>
      <p:ext uri="{BB962C8B-B14F-4D97-AF65-F5344CB8AC3E}">
        <p14:creationId xmlns:p14="http://schemas.microsoft.com/office/powerpoint/2010/main" val="3404341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63FF4C0-1156-4CE9-ADDC-9DD4A7E66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1769"/>
            <a:ext cx="12192000" cy="531446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4E15D10-6ADF-4DA5-8CBC-83DE2AF56FA6}"/>
              </a:ext>
            </a:extLst>
          </p:cNvPr>
          <p:cNvSpPr txBox="1"/>
          <p:nvPr/>
        </p:nvSpPr>
        <p:spPr>
          <a:xfrm>
            <a:off x="6735337" y="186994"/>
            <a:ext cx="4226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function</a:t>
            </a:r>
            <a:r>
              <a:rPr lang="zh-CN" altLang="en-US" sz="3200" dirty="0">
                <a:solidFill>
                  <a:srgbClr val="FF0000"/>
                </a:solidFill>
              </a:rPr>
              <a:t>类型函数*</a:t>
            </a:r>
          </a:p>
        </p:txBody>
      </p:sp>
    </p:spTree>
    <p:extLst>
      <p:ext uri="{BB962C8B-B14F-4D97-AF65-F5344CB8AC3E}">
        <p14:creationId xmlns:p14="http://schemas.microsoft.com/office/powerpoint/2010/main" val="35095079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0B493EE-E459-4DF4-89B6-BC7B91E78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7280"/>
            <a:ext cx="12192000" cy="506343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274CEF2-D05A-4B6B-89E1-E4A71BEB8860}"/>
              </a:ext>
            </a:extLst>
          </p:cNvPr>
          <p:cNvSpPr txBox="1"/>
          <p:nvPr/>
        </p:nvSpPr>
        <p:spPr>
          <a:xfrm>
            <a:off x="6735337" y="186994"/>
            <a:ext cx="4226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获取线程唯一标记</a:t>
            </a:r>
          </a:p>
        </p:txBody>
      </p:sp>
    </p:spTree>
    <p:extLst>
      <p:ext uri="{BB962C8B-B14F-4D97-AF65-F5344CB8AC3E}">
        <p14:creationId xmlns:p14="http://schemas.microsoft.com/office/powerpoint/2010/main" val="15826160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9104FED-B4A3-4382-8632-6361FAA88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2262187"/>
            <a:ext cx="10782300" cy="233362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10DFD5E-D085-4060-9B1B-5910ED6F2777}"/>
              </a:ext>
            </a:extLst>
          </p:cNvPr>
          <p:cNvSpPr txBox="1"/>
          <p:nvPr/>
        </p:nvSpPr>
        <p:spPr>
          <a:xfrm>
            <a:off x="6735337" y="186994"/>
            <a:ext cx="4226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Join</a:t>
            </a:r>
            <a:r>
              <a:rPr lang="zh-CN" altLang="en-US" sz="3200" dirty="0">
                <a:solidFill>
                  <a:srgbClr val="FF0000"/>
                </a:solidFill>
              </a:rPr>
              <a:t>和</a:t>
            </a:r>
            <a:r>
              <a:rPr lang="en-US" altLang="zh-CN" sz="3200" dirty="0">
                <a:solidFill>
                  <a:srgbClr val="FF0000"/>
                </a:solidFill>
              </a:rPr>
              <a:t>detach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8810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13A405C-863D-4A0E-A7CE-64AE6A433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273" y="0"/>
            <a:ext cx="8505453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A1CA51D-9F02-4389-AA9A-0703019C8A55}"/>
              </a:ext>
            </a:extLst>
          </p:cNvPr>
          <p:cNvSpPr txBox="1"/>
          <p:nvPr/>
        </p:nvSpPr>
        <p:spPr>
          <a:xfrm>
            <a:off x="6735337" y="186994"/>
            <a:ext cx="4226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注意条件判断和</a:t>
            </a:r>
            <a:r>
              <a:rPr lang="en-US" altLang="zh-CN" sz="3200" dirty="0">
                <a:solidFill>
                  <a:srgbClr val="FF0000"/>
                </a:solidFill>
              </a:rPr>
              <a:t>RAII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1972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51E182-5580-4F1D-9143-A620FCB1C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1081087"/>
            <a:ext cx="10772775" cy="469582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01CB1F1-8298-4E7D-A764-BCA922ED8D84}"/>
              </a:ext>
            </a:extLst>
          </p:cNvPr>
          <p:cNvSpPr txBox="1"/>
          <p:nvPr/>
        </p:nvSpPr>
        <p:spPr>
          <a:xfrm>
            <a:off x="4962294" y="186994"/>
            <a:ext cx="5999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怎样传递参数，结果是什么？ *</a:t>
            </a:r>
          </a:p>
        </p:txBody>
      </p:sp>
    </p:spTree>
    <p:extLst>
      <p:ext uri="{BB962C8B-B14F-4D97-AF65-F5344CB8AC3E}">
        <p14:creationId xmlns:p14="http://schemas.microsoft.com/office/powerpoint/2010/main" val="27266999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</TotalTime>
  <Words>495</Words>
  <Application>Microsoft Office PowerPoint</Application>
  <PresentationFormat>宽屏</PresentationFormat>
  <Paragraphs>63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等线</vt:lpstr>
      <vt:lpstr>等线 Light</vt:lpstr>
      <vt:lpstr>华文隶书</vt:lpstr>
      <vt:lpstr>华文新魏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WuFeng</dc:creator>
  <cp:lastModifiedBy>WuFeng</cp:lastModifiedBy>
  <cp:revision>62</cp:revision>
  <dcterms:created xsi:type="dcterms:W3CDTF">2018-04-23T11:53:51Z</dcterms:created>
  <dcterms:modified xsi:type="dcterms:W3CDTF">2018-04-24T09:27:32Z</dcterms:modified>
</cp:coreProperties>
</file>