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Fira Sans Extra Condensed Medium"/>
      <p:regular r:id="rId12"/>
      <p:bold r:id="rId13"/>
      <p:italic r:id="rId14"/>
      <p:boldItalic r:id="rId15"/>
    </p:embeddedFont>
    <p:embeddedFont>
      <p:font typeface="Squada One"/>
      <p:regular r:id="rId16"/>
    </p:embeddedFont>
    <p:embeddedFont>
      <p:font typeface="Roboto Condensed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Relationship Id="rId20" Type="http://schemas.openxmlformats.org/officeDocument/2006/relationships/font" Target="fonts/RobotoCondensedLight-boldItalic.fntdata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RobotoCondensedLight-regular.fntdata"/><Relationship Id="rId16" Type="http://schemas.openxmlformats.org/officeDocument/2006/relationships/font" Target="fonts/SquadaOne-regular.fntdata"/><Relationship Id="rId19" Type="http://schemas.openxmlformats.org/officeDocument/2006/relationships/font" Target="fonts/RobotoCondensedLight-italic.fntdata"/><Relationship Id="rId18" Type="http://schemas.openxmlformats.org/officeDocument/2006/relationships/font" Target="fonts/RobotoCondense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555f6d730f1d2774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555f6d730f1d2774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39e4857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39e4857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39e4857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39e4857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2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1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idx="1" type="subTitle"/>
          </p:nvPr>
        </p:nvSpPr>
        <p:spPr>
          <a:xfrm>
            <a:off x="0" y="2584825"/>
            <a:ext cx="8884200" cy="26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Merge Sort alqoritmi bir massivi əvvəlcə daha kiçik massivlərə bölməklə çeşidləyən və sonra sıralanması üçün massivi yenidən düzgün şəkildə birləşdirən böl və fəth alqoritmidir.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Devide: Alqoritm, massiv yalnız bir elementdən ibarət olana qədər daha kiçik və daha kiçik parçalara ayırmaqla başlayır.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Conquer: Alqoritm ən aşağı dəyərləri birinci yerə qoyaraq massivin kiçik hissələrini yenidən birləşdirir, nəticədə sıralanmış massiv yaranır.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Massivi çeşidləmək üçün massivin parçalanması və qurulması rekursiv şəkildə həyata keçirilir.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2" name="Google Shape;572;p65"/>
          <p:cNvSpPr txBox="1"/>
          <p:nvPr/>
        </p:nvSpPr>
        <p:spPr>
          <a:xfrm>
            <a:off x="2587675" y="0"/>
            <a:ext cx="33876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>
                <a:solidFill>
                  <a:schemeClr val="lt1"/>
                </a:solidFill>
              </a:rPr>
              <a:t>MargeShort     Algorithm</a:t>
            </a:r>
            <a:endParaRPr sz="5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idx="8" type="ctrTitle"/>
          </p:nvPr>
        </p:nvSpPr>
        <p:spPr>
          <a:xfrm>
            <a:off x="3" y="39425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Nec</a:t>
            </a:r>
            <a:r>
              <a:rPr lang="en"/>
              <a:t>ə İşlə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yir</a:t>
            </a:r>
            <a:r>
              <a:rPr lang="en"/>
              <a:t>:</a:t>
            </a:r>
            <a:endParaRPr/>
          </a:p>
        </p:txBody>
      </p:sp>
      <p:sp>
        <p:nvSpPr>
          <p:cNvPr id="578" name="Google Shape;578;p66"/>
          <p:cNvSpPr txBox="1"/>
          <p:nvPr>
            <p:ph idx="9" type="title"/>
          </p:nvPr>
        </p:nvSpPr>
        <p:spPr>
          <a:xfrm>
            <a:off x="123625" y="929125"/>
            <a:ext cx="3628800" cy="3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Çeşidlənməmiş massivi orijinalın yarısı qədər iki alt massivə bölünür.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Massivin cari parçası birdən çox elementə malik olduğu müddətdə alt massivləri bölməyə davam edirik.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Həmişə ən aşağı dəyəri birinci yerə qoyaraq iki alt massivi birləşdirin.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Heç bir alt massiv qalmayana qədər birləşməyə davam edin.</a:t>
            </a:r>
            <a:endParaRPr sz="1400"/>
          </a:p>
        </p:txBody>
      </p:sp>
      <p:pic>
        <p:nvPicPr>
          <p:cNvPr id="579" name="Google Shape;57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875" y="985625"/>
            <a:ext cx="3129500" cy="35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/>
          <p:nvPr>
            <p:ph idx="1" type="subTitle"/>
          </p:nvPr>
        </p:nvSpPr>
        <p:spPr>
          <a:xfrm>
            <a:off x="0" y="2087025"/>
            <a:ext cx="86547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İşləmə zamanı (Running Time) </a:t>
            </a:r>
            <a:r>
              <a:rPr i="1" lang="en">
                <a:solidFill>
                  <a:srgbClr val="1D262D"/>
                </a:solidFill>
              </a:rPr>
              <a:t>T(n)</a:t>
            </a:r>
            <a:endParaRPr i="1">
              <a:solidFill>
                <a:srgbClr val="1D26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Devide: Orta nöqrənin tapılması: </a:t>
            </a:r>
            <a:r>
              <a:rPr i="1" lang="en">
                <a:solidFill>
                  <a:schemeClr val="dk1"/>
                </a:solidFill>
              </a:rPr>
              <a:t>O(1)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Conquer: Hər iki alt parçanın sıralanması: 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i="1" lang="en">
                <a:solidFill>
                  <a:srgbClr val="1D262D"/>
                </a:solidFill>
              </a:rPr>
              <a:t>T(n/2)</a:t>
            </a:r>
            <a:endParaRPr i="1">
              <a:solidFill>
                <a:srgbClr val="1D26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D262D"/>
                </a:solidFill>
              </a:rPr>
              <a:t> </a:t>
            </a:r>
            <a:r>
              <a:rPr lang="en"/>
              <a:t> Combine: n ədəd vahidin birləşdirilməsi </a:t>
            </a:r>
            <a:r>
              <a:rPr i="1" lang="en">
                <a:solidFill>
                  <a:schemeClr val="dk1"/>
                </a:solidFill>
              </a:rPr>
              <a:t>O(n)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Toplam zaman: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</a:t>
            </a:r>
            <a:r>
              <a:rPr i="1" lang="en">
                <a:solidFill>
                  <a:schemeClr val="dk1"/>
                </a:solidFill>
              </a:rPr>
              <a:t>T(n)=O(1)                     if n=1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                             T(n)=2T(n/2)+O(n)     if n&gt;1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             T(n)=O(n lg n)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 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585" name="Google Shape;585;p67"/>
          <p:cNvSpPr txBox="1"/>
          <p:nvPr>
            <p:ph type="ctrTitle"/>
          </p:nvPr>
        </p:nvSpPr>
        <p:spPr>
          <a:xfrm>
            <a:off x="364850" y="537050"/>
            <a:ext cx="84594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4300"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en" sz="4300">
                <a:latin typeface="Arial"/>
                <a:ea typeface="Arial"/>
                <a:cs typeface="Arial"/>
                <a:sym typeface="Arial"/>
              </a:rPr>
              <a:t> Big O notation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6" name="Google Shape;586;p67"/>
          <p:cNvCxnSpPr/>
          <p:nvPr/>
        </p:nvCxnSpPr>
        <p:spPr>
          <a:xfrm>
            <a:off x="197650" y="4018300"/>
            <a:ext cx="436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