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59" r:id="rId5"/>
    <p:sldId id="295" r:id="rId6"/>
    <p:sldId id="308" r:id="rId7"/>
    <p:sldId id="306" r:id="rId8"/>
    <p:sldId id="307" r:id="rId9"/>
    <p:sldId id="309" r:id="rId10"/>
    <p:sldId id="310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749595"/>
            <a:ext cx="6451083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46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6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600" b="1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cap="all" spc="300" dirty="0"/>
              <a:t>- Sandeep Chandy</a:t>
            </a:r>
          </a:p>
        </p:txBody>
      </p:sp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118" r="-2" b="-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6193466" cy="1625731"/>
          </a:xfrm>
        </p:spPr>
        <p:txBody>
          <a:bodyPr/>
          <a:lstStyle/>
          <a:p>
            <a:pPr algn="ctr"/>
            <a:r>
              <a:rPr lang="en-US" b="1" dirty="0"/>
              <a:t>Business Problem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211" y="801910"/>
            <a:ext cx="5355266" cy="4121845"/>
          </a:xfrm>
        </p:spPr>
        <p:txBody>
          <a:bodyPr/>
          <a:lstStyle/>
          <a:p>
            <a:pPr algn="ctr"/>
            <a:r>
              <a:rPr lang="en-US" dirty="0"/>
              <a:t>A chain of coffee shops wants to find suitable locations in downtown Toronto to set up its first outlet.</a:t>
            </a:r>
          </a:p>
        </p:txBody>
      </p:sp>
      <p:sp>
        <p:nvSpPr>
          <p:cNvPr id="183" name="Slide Number Placeholder 182">
            <a:extLst>
              <a:ext uri="{FF2B5EF4-FFF2-40B4-BE49-F238E27FC236}">
                <a16:creationId xmlns:a16="http://schemas.microsoft.com/office/drawing/2014/main" id="{29707739-DA1E-4E29-A977-FC44841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POSSIBLE SOLUTION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4"/>
            <a:ext cx="9906000" cy="42386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Leverage location intelligence </a:t>
            </a:r>
            <a:r>
              <a:rPr lang="en-US" dirty="0"/>
              <a:t>to identify groups of neighborhoods that are similar in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 location information from a location data provider such as </a:t>
            </a:r>
            <a:r>
              <a:rPr lang="en-US" b="1" dirty="0"/>
              <a:t>Foursquare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Explore and clean </a:t>
            </a:r>
            <a:r>
              <a:rPr lang="en-US" dirty="0"/>
              <a:t>the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b="1" dirty="0"/>
              <a:t>K-Means clustering </a:t>
            </a:r>
            <a:r>
              <a:rPr lang="en-US" dirty="0"/>
              <a:t>to segment neighborhoods based on concentration of venues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resulting </a:t>
            </a:r>
            <a:r>
              <a:rPr lang="en-US" b="1" dirty="0"/>
              <a:t>well separated segments </a:t>
            </a:r>
            <a:r>
              <a:rPr lang="en-US" dirty="0"/>
              <a:t>will help the coffee business pick the best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533401"/>
            <a:ext cx="10459477" cy="1382156"/>
          </a:xfrm>
        </p:spPr>
        <p:txBody>
          <a:bodyPr/>
          <a:lstStyle/>
          <a:p>
            <a:r>
              <a:rPr lang="en-US" b="1" dirty="0"/>
              <a:t>Data DESCRIPTION &amp;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3566"/>
            <a:ext cx="9906000" cy="253365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Extracted information regarding postal code, boroughs and neighborhoods for Toronto from 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and fit the text data into a dataframe with 3 columns – </a:t>
            </a:r>
            <a:r>
              <a:rPr lang="en-US" b="1" dirty="0"/>
              <a:t>PostalCode, Borough and Neighborhood.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smaller dataset focusing on Toronto was filtered from this data which contained the string ‘Toronto’ in the Borough field.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70742D0-716F-4003-8E37-27722204EB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41674" y="4343400"/>
            <a:ext cx="6264276" cy="20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53" y="374532"/>
            <a:ext cx="5867399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Data DESCRIPTION &amp; preparation</a:t>
            </a:r>
            <a:endParaRPr lang="en-US" sz="3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new dataframe containing information (name and category) for all venues within 500m of each neighborhood was generated and added to the original data frame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Encoded the venue categories and calculated the frequency of venues for each neighborhood.</a:t>
            </a:r>
          </a:p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Built a data frame containing neighborhood and top 10 most common venues using this data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C2384C37-565D-40DD-A082-FE01AA411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5068" y="2342947"/>
            <a:ext cx="6145031" cy="297870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50D67-185E-4BF6-83AA-C2CCCEC6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97" y="144387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MODELLING : KMeans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0AED-27D8-4027-80E4-B44C29FE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81175"/>
            <a:ext cx="5936024" cy="4523705"/>
          </a:xfrm>
        </p:spPr>
        <p:txBody>
          <a:bodyPr vert="horz" lIns="91440" tIns="45720" rIns="91440" bIns="45720" rtlCol="0">
            <a:noAutofit/>
          </a:bodyPr>
          <a:lstStyle/>
          <a:p>
            <a:pPr marL="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Used </a:t>
            </a:r>
            <a:r>
              <a:rPr lang="en-US" sz="2200" b="1" dirty="0"/>
              <a:t>K-Means clustering </a:t>
            </a:r>
            <a:r>
              <a:rPr lang="en-US" sz="2200" dirty="0"/>
              <a:t>which divides the data into K non-overlapping groups. </a:t>
            </a:r>
          </a:p>
          <a:p>
            <a:pPr marL="6858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Using elbow method 3 was chosen as the value of K. </a:t>
            </a:r>
          </a:p>
          <a:p>
            <a:pPr marL="6858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Using kmeans method of Scikit Learn library a model is fit on the input data frame. </a:t>
            </a:r>
          </a:p>
          <a:p>
            <a:pPr marL="6858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Cluster labels for each observation were then extracted from the model and appended to each observation. </a:t>
            </a:r>
          </a:p>
          <a:p>
            <a:pPr marL="6858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Having this information each cluster was then analyzed to study neighborhoods and the common venues surrounding them.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34FF21-0B3F-4028-973C-6486531D0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8437" y="2354366"/>
            <a:ext cx="5110163" cy="37304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9377-4561-4B59-99AA-367D9DBE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B5A86B84-6C43-433B-A50E-B77220476DC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32518" r="25927" b="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3ED7B7-DEA9-4BF3-B797-29A493D7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OBSERVATIONS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E27D-38DD-4BC9-9C43-35D6A8A0D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342900">
              <a:lnSpc>
                <a:spcPct val="90000"/>
              </a:lnSpc>
            </a:pPr>
            <a:r>
              <a:rPr lang="en-US" dirty="0"/>
              <a:t>Out of the 3 clusters , cluster 0 has 3 neighborhoods, cluster 1 has 1 neighborhood and cluster 2 has the remaining neighborhoods. </a:t>
            </a:r>
          </a:p>
          <a:p>
            <a:pPr marL="342900">
              <a:lnSpc>
                <a:spcPct val="90000"/>
              </a:lnSpc>
            </a:pPr>
            <a:r>
              <a:rPr lang="en-US" dirty="0"/>
              <a:t>From the analysis, it is evident that cluster 2 has neighborhoods with a high concentration of coffee shops , restaurants , bakeries, and other beverage shops which would mean high competition to the coffee business</a:t>
            </a:r>
          </a:p>
          <a:p>
            <a:pPr marL="342900">
              <a:lnSpc>
                <a:spcPct val="90000"/>
              </a:lnSpc>
            </a:pPr>
            <a:r>
              <a:rPr lang="en-US" dirty="0"/>
              <a:t>Whereas clusters 0 and 1 have neighborhoods with lesser number of food business which means lower competition to the coffee business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0EB9-AD20-4C4E-95BE-E7C63DB5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86E2-13E6-45FA-A071-1CC10B08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7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914526"/>
            <a:ext cx="6467475" cy="414609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‘High Park’ , ‘Roselawn’, ‘Lawrence Park’ </a:t>
            </a:r>
            <a:r>
              <a:rPr lang="en-US" dirty="0"/>
              <a:t> and </a:t>
            </a:r>
            <a:r>
              <a:rPr lang="en-US" b="1" dirty="0"/>
              <a:t>‘Danforth East’ </a:t>
            </a:r>
            <a:r>
              <a:rPr lang="en-US" dirty="0"/>
              <a:t>were identified as best target neighborhoods for the coffee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factors including proximity to public transit, commercial spaces, rental cost need to be considered for a holistic decision.</a:t>
            </a:r>
          </a:p>
        </p:txBody>
      </p:sp>
      <p:pic>
        <p:nvPicPr>
          <p:cNvPr id="68" name="Picture Placeholder 67" descr="View of city buildings over the water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Picture Placeholder 71" descr="A picture containing blue glass buildings with reflection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Picture Placeholder 73" descr="Aerial view of city buildings at sunset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Picture Placeholder 77" descr="View of city buildings over the water from a track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/>
              <a:t>Sandeep Chandy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 Address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b6ccb59-5379-45c8-b33a-c73b22fcf5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85495EDC2E3438B6A338159456B79" ma:contentTypeVersion="7" ma:contentTypeDescription="Create a new document." ma:contentTypeScope="" ma:versionID="49b33e465f47d171016597f64398f926">
  <xsd:schema xmlns:xsd="http://www.w3.org/2001/XMLSchema" xmlns:xs="http://www.w3.org/2001/XMLSchema" xmlns:p="http://schemas.microsoft.com/office/2006/metadata/properties" xmlns:ns3="fb6ccb59-5379-45c8-b33a-c73b22fcf5ad" xmlns:ns4="7d6ccee7-b53c-406a-8ac4-9ea488fa736d" targetNamespace="http://schemas.microsoft.com/office/2006/metadata/properties" ma:root="true" ma:fieldsID="8c794e10d4ed6af43e654c4f23141649" ns3:_="" ns4:_="">
    <xsd:import namespace="fb6ccb59-5379-45c8-b33a-c73b22fcf5ad"/>
    <xsd:import namespace="7d6ccee7-b53c-406a-8ac4-9ea488fa73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ccb59-5379-45c8-b33a-c73b22fcf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ccee7-b53c-406a-8ac4-9ea488fa73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fb6ccb59-5379-45c8-b33a-c73b22fcf5ad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d6ccee7-b53c-406a-8ac4-9ea488fa736d"/>
  </ds:schemaRefs>
</ds:datastoreItem>
</file>

<file path=customXml/itemProps3.xml><?xml version="1.0" encoding="utf-8"?>
<ds:datastoreItem xmlns:ds="http://schemas.openxmlformats.org/officeDocument/2006/customXml" ds:itemID="{F198A569-E955-457B-957D-040B3D0FF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ccb59-5379-45c8-b33a-c73b22fcf5ad"/>
    <ds:schemaRef ds:uri="7d6ccee7-b53c-406a-8ac4-9ea488fa73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71</TotalTime>
  <Words>459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  Battle of neighborhoods</vt:lpstr>
      <vt:lpstr>Business Problem</vt:lpstr>
      <vt:lpstr>POSSIBLE SOLUTION</vt:lpstr>
      <vt:lpstr>Data DESCRIPTION &amp; preparation</vt:lpstr>
      <vt:lpstr>Data DESCRIPTION &amp; preparation</vt:lpstr>
      <vt:lpstr>MODELLING : KMeans</vt:lpstr>
      <vt:lpstr>OBSERVATIONS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sandeep chandy</dc:creator>
  <cp:lastModifiedBy>sandeep chandy</cp:lastModifiedBy>
  <cp:revision>11</cp:revision>
  <dcterms:created xsi:type="dcterms:W3CDTF">2021-04-04T04:02:17Z</dcterms:created>
  <dcterms:modified xsi:type="dcterms:W3CDTF">2021-04-04T16:26:28Z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0x010100D4685495EDC2E3438B6A338159456B79</vt:lpwstr>
  </property>
</Properties>
</file>