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4" r:id="rId5"/>
    <p:sldId id="283" r:id="rId6"/>
    <p:sldId id="285" r:id="rId7"/>
    <p:sldId id="286" r:id="rId8"/>
    <p:sldId id="288" r:id="rId9"/>
    <p:sldId id="289" r:id="rId10"/>
    <p:sldId id="291" r:id="rId11"/>
    <p:sldId id="290" r:id="rId12"/>
    <p:sldId id="292" r:id="rId13"/>
    <p:sldId id="293" r:id="rId14"/>
    <p:sldId id="294" r:id="rId15"/>
    <p:sldId id="295" r:id="rId16"/>
    <p:sldId id="296" r:id="rId17"/>
    <p:sldId id="297" r:id="rId18"/>
    <p:sldId id="345" r:id="rId19"/>
    <p:sldId id="298" r:id="rId20"/>
    <p:sldId id="299" r:id="rId21"/>
    <p:sldId id="300" r:id="rId22"/>
    <p:sldId id="301" r:id="rId23"/>
    <p:sldId id="346" r:id="rId24"/>
    <p:sldId id="302" r:id="rId25"/>
    <p:sldId id="303" r:id="rId26"/>
    <p:sldId id="348" r:id="rId27"/>
    <p:sldId id="347" r:id="rId28"/>
    <p:sldId id="349" r:id="rId29"/>
    <p:sldId id="304" r:id="rId30"/>
    <p:sldId id="305" r:id="rId31"/>
    <p:sldId id="306" r:id="rId32"/>
    <p:sldId id="350" r:id="rId33"/>
    <p:sldId id="307" r:id="rId34"/>
    <p:sldId id="308" r:id="rId35"/>
    <p:sldId id="351" r:id="rId36"/>
    <p:sldId id="309" r:id="rId37"/>
    <p:sldId id="310" r:id="rId38"/>
    <p:sldId id="312" r:id="rId39"/>
    <p:sldId id="352" r:id="rId40"/>
    <p:sldId id="311" r:id="rId41"/>
    <p:sldId id="313" r:id="rId42"/>
    <p:sldId id="314" r:id="rId43"/>
    <p:sldId id="315" r:id="rId44"/>
    <p:sldId id="316" r:id="rId45"/>
    <p:sldId id="317" r:id="rId46"/>
    <p:sldId id="318" r:id="rId47"/>
    <p:sldId id="319" r:id="rId48"/>
    <p:sldId id="320" r:id="rId49"/>
    <p:sldId id="321" r:id="rId50"/>
    <p:sldId id="322" r:id="rId51"/>
    <p:sldId id="323" r:id="rId52"/>
    <p:sldId id="353" r:id="rId53"/>
    <p:sldId id="324" r:id="rId54"/>
    <p:sldId id="354" r:id="rId55"/>
    <p:sldId id="358" r:id="rId56"/>
    <p:sldId id="359" r:id="rId57"/>
    <p:sldId id="325" r:id="rId58"/>
    <p:sldId id="326" r:id="rId59"/>
    <p:sldId id="355" r:id="rId60"/>
    <p:sldId id="356" r:id="rId61"/>
    <p:sldId id="327" r:id="rId62"/>
    <p:sldId id="357" r:id="rId63"/>
    <p:sldId id="328" r:id="rId64"/>
    <p:sldId id="329" r:id="rId65"/>
    <p:sldId id="330" r:id="rId66"/>
    <p:sldId id="331" r:id="rId67"/>
    <p:sldId id="332" r:id="rId68"/>
    <p:sldId id="333" r:id="rId69"/>
    <p:sldId id="334" r:id="rId70"/>
    <p:sldId id="335" r:id="rId71"/>
    <p:sldId id="336" r:id="rId72"/>
    <p:sldId id="337" r:id="rId73"/>
    <p:sldId id="272" r:id="rId74"/>
    <p:sldId id="338" r:id="rId75"/>
    <p:sldId id="339" r:id="rId76"/>
    <p:sldId id="340" r:id="rId77"/>
    <p:sldId id="341" r:id="rId78"/>
    <p:sldId id="342" r:id="rId79"/>
    <p:sldId id="343" r:id="rId80"/>
    <p:sldId id="282" r:id="rId81"/>
    <p:sldId id="257" r:id="rId82"/>
    <p:sldId id="259" r:id="rId83"/>
    <p:sldId id="258" r:id="rId84"/>
    <p:sldId id="260" r:id="rId85"/>
    <p:sldId id="261" r:id="rId86"/>
    <p:sldId id="262" r:id="rId87"/>
    <p:sldId id="263" r:id="rId88"/>
    <p:sldId id="264" r:id="rId89"/>
    <p:sldId id="265" r:id="rId90"/>
    <p:sldId id="266" r:id="rId91"/>
    <p:sldId id="267" r:id="rId92"/>
    <p:sldId id="268" r:id="rId93"/>
    <p:sldId id="270" r:id="rId94"/>
    <p:sldId id="271" r:id="rId95"/>
    <p:sldId id="344" r:id="rId96"/>
    <p:sldId id="269" r:id="rId9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619B0A-CC7E-4D13-9146-9C3247F77D01}">
          <p14:sldIdLst>
            <p14:sldId id="256"/>
            <p14:sldId id="280"/>
            <p14:sldId id="281"/>
            <p14:sldId id="284"/>
            <p14:sldId id="283"/>
            <p14:sldId id="285"/>
            <p14:sldId id="286"/>
            <p14:sldId id="288"/>
            <p14:sldId id="289"/>
            <p14:sldId id="291"/>
            <p14:sldId id="290"/>
            <p14:sldId id="292"/>
            <p14:sldId id="293"/>
            <p14:sldId id="294"/>
            <p14:sldId id="295"/>
            <p14:sldId id="296"/>
            <p14:sldId id="297"/>
            <p14:sldId id="345"/>
            <p14:sldId id="298"/>
            <p14:sldId id="299"/>
            <p14:sldId id="300"/>
            <p14:sldId id="301"/>
            <p14:sldId id="346"/>
            <p14:sldId id="302"/>
            <p14:sldId id="303"/>
            <p14:sldId id="348"/>
            <p14:sldId id="347"/>
            <p14:sldId id="349"/>
            <p14:sldId id="304"/>
            <p14:sldId id="305"/>
            <p14:sldId id="306"/>
            <p14:sldId id="350"/>
            <p14:sldId id="307"/>
            <p14:sldId id="308"/>
            <p14:sldId id="351"/>
            <p14:sldId id="309"/>
            <p14:sldId id="310"/>
            <p14:sldId id="312"/>
            <p14:sldId id="352"/>
            <p14:sldId id="311"/>
            <p14:sldId id="313"/>
            <p14:sldId id="314"/>
            <p14:sldId id="315"/>
            <p14:sldId id="316"/>
            <p14:sldId id="317"/>
            <p14:sldId id="318"/>
            <p14:sldId id="319"/>
            <p14:sldId id="320"/>
            <p14:sldId id="321"/>
            <p14:sldId id="322"/>
            <p14:sldId id="323"/>
            <p14:sldId id="353"/>
            <p14:sldId id="324"/>
            <p14:sldId id="354"/>
            <p14:sldId id="358"/>
            <p14:sldId id="359"/>
            <p14:sldId id="325"/>
            <p14:sldId id="326"/>
            <p14:sldId id="355"/>
            <p14:sldId id="356"/>
            <p14:sldId id="327"/>
            <p14:sldId id="357"/>
            <p14:sldId id="328"/>
            <p14:sldId id="329"/>
            <p14:sldId id="330"/>
            <p14:sldId id="331"/>
            <p14:sldId id="332"/>
            <p14:sldId id="333"/>
            <p14:sldId id="334"/>
            <p14:sldId id="335"/>
            <p14:sldId id="336"/>
            <p14:sldId id="337"/>
            <p14:sldId id="272"/>
            <p14:sldId id="338"/>
            <p14:sldId id="339"/>
            <p14:sldId id="340"/>
            <p14:sldId id="341"/>
            <p14:sldId id="342"/>
            <p14:sldId id="343"/>
            <p14:sldId id="282"/>
            <p14:sldId id="257"/>
            <p14:sldId id="259"/>
            <p14:sldId id="258"/>
            <p14:sldId id="260"/>
            <p14:sldId id="261"/>
            <p14:sldId id="262"/>
            <p14:sldId id="263"/>
            <p14:sldId id="264"/>
            <p14:sldId id="265"/>
            <p14:sldId id="266"/>
            <p14:sldId id="267"/>
            <p14:sldId id="268"/>
            <p14:sldId id="270"/>
            <p14:sldId id="271"/>
            <p14:sldId id="344"/>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C38566A-F939-4556-A19D-3CD11D0FF714}"/>
              </a:ext>
            </a:extLst>
          </p:cNvPr>
          <p:cNvGrpSpPr/>
          <p:nvPr userDrawn="1"/>
        </p:nvGrpSpPr>
        <p:grpSpPr>
          <a:xfrm>
            <a:off x="0" y="0"/>
            <a:ext cx="12192000" cy="6858000"/>
            <a:chOff x="92765" y="530087"/>
            <a:chExt cx="12192000" cy="6858001"/>
          </a:xfrm>
        </p:grpSpPr>
        <p:pic>
          <p:nvPicPr>
            <p:cNvPr id="8" name="Picture 7">
              <a:extLst>
                <a:ext uri="{FF2B5EF4-FFF2-40B4-BE49-F238E27FC236}">
                  <a16:creationId xmlns:a16="http://schemas.microsoft.com/office/drawing/2014/main" id="{17CA7ED7-2491-46CF-884C-095369874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 y="530087"/>
              <a:ext cx="12192000" cy="6858001"/>
            </a:xfrm>
            <a:prstGeom prst="rect">
              <a:avLst/>
            </a:prstGeom>
          </p:spPr>
        </p:pic>
        <p:sp>
          <p:nvSpPr>
            <p:cNvPr id="9" name="Rectangle 8">
              <a:extLst>
                <a:ext uri="{FF2B5EF4-FFF2-40B4-BE49-F238E27FC236}">
                  <a16:creationId xmlns:a16="http://schemas.microsoft.com/office/drawing/2014/main" id="{5344C052-000D-4728-AD06-EFAB178509E0}"/>
                </a:ext>
              </a:extLst>
            </p:cNvPr>
            <p:cNvSpPr/>
            <p:nvPr/>
          </p:nvSpPr>
          <p:spPr>
            <a:xfrm>
              <a:off x="5221356" y="530087"/>
              <a:ext cx="1934818" cy="2517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 name="Title 1">
            <a:extLst>
              <a:ext uri="{FF2B5EF4-FFF2-40B4-BE49-F238E27FC236}">
                <a16:creationId xmlns:a16="http://schemas.microsoft.com/office/drawing/2014/main" id="{27F7EE23-093A-4CFD-8C10-7195C1154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565A9B33-D2B4-4D4C-89AA-B513D2899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652F62E-2B51-4B7A-BA29-09EAE9E686CC}"/>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B7C20C6E-422A-41BD-8E44-3AD021CED5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3D224F7-C0A4-4763-AE88-DB0107737F49}"/>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25377401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2D18-644F-4D36-BF2C-82CBF0C95362}"/>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218AF59-70C2-41DB-9E2C-DC25D50007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B7800F7-8F51-458E-AED2-58D6E15607CD}"/>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FAE7579D-1F93-458F-A7B0-C4A3C992DF6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19DC0D6-639D-4C2E-AD22-FC0D41A93936}"/>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40928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99693-6180-4755-86E5-61F6D6E810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C873610-16F2-474D-9687-60114A8A20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0BF3577-76B2-4C8D-BEF7-6EFDB9F79FD1}"/>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CD146E78-DF3F-44A9-938C-98F5B54506D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95BB99C-7948-442B-9D92-5DE3B3085343}"/>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76153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34C8-07E2-4C6F-A58C-A99DF3FB4F14}"/>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A40CF32-6972-42F0-8F55-D60A2271B9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B9240E8-D722-4EC9-926E-E15E090AC447}"/>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5ABBBB6F-8267-434F-B35A-E88F98768D3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B7BF027-C22E-4221-9DFD-CC11A7F914E0}"/>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81669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CE12-ABDF-4265-B80D-26113DBD78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68CA9899-0D2B-4EB8-B7E8-15AADD91B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5F7451-14F9-4C57-B92D-5B6EAAD9B806}"/>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175B5A6F-3ADD-4DA0-8862-3A862964CC2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6AEE22A-A49F-460C-BC31-F31DCEE7B7E0}"/>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5405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A30E-5933-4BC4-A422-430F73E62E4F}"/>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14F723DD-F373-49D0-BE32-DE004128DB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1BCDCA59-5E2B-431B-A3DC-61A63FEE70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F335C98-8DDD-4CCE-9C95-D7162B4CBB14}"/>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6" name="Footer Placeholder 5">
            <a:extLst>
              <a:ext uri="{FF2B5EF4-FFF2-40B4-BE49-F238E27FC236}">
                <a16:creationId xmlns:a16="http://schemas.microsoft.com/office/drawing/2014/main" id="{C24C0D7D-EA86-4294-9811-7FEA60A9FDBF}"/>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BA61EB2-F039-4044-A456-7E25ED5E57D4}"/>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46127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D8AC-A777-4B68-8DB1-C477D33BA0EA}"/>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B40632D-2E52-4124-917A-570853336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A0149D-CDC9-4046-8BDB-E8CA928C48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48685B93-5E66-4C24-B1D0-AD54AD314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1F5C90-1B37-4415-909D-29655DEF4D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DB8647D2-BE07-4953-91A7-CE8803DB5A90}"/>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8" name="Footer Placeholder 7">
            <a:extLst>
              <a:ext uri="{FF2B5EF4-FFF2-40B4-BE49-F238E27FC236}">
                <a16:creationId xmlns:a16="http://schemas.microsoft.com/office/drawing/2014/main" id="{BA74E6A7-A659-4F07-8A06-EBE96B4CF3A4}"/>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22D69CC7-4A4E-424D-92F1-4F4C64E0D36D}"/>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50913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F905-2B4F-4AC3-B8E5-C1D9DB1DAAD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F7D429DA-ABD0-4C73-9680-9873FE4C5BC2}"/>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4" name="Footer Placeholder 3">
            <a:extLst>
              <a:ext uri="{FF2B5EF4-FFF2-40B4-BE49-F238E27FC236}">
                <a16:creationId xmlns:a16="http://schemas.microsoft.com/office/drawing/2014/main" id="{40EF7461-4B93-4087-91BC-55ECED067314}"/>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0E4878AC-8AEB-42B3-814A-F627CEF9EF6D}"/>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338028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3C95F-B95A-4915-8861-D1EB70942B3B}"/>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3" name="Footer Placeholder 2">
            <a:extLst>
              <a:ext uri="{FF2B5EF4-FFF2-40B4-BE49-F238E27FC236}">
                <a16:creationId xmlns:a16="http://schemas.microsoft.com/office/drawing/2014/main" id="{B7D1BD3C-6E54-47C8-88ED-18FC1EC65877}"/>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CEC73603-626B-4847-AC51-9AC08C7A1DC4}"/>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204562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55A0-E659-4125-9FE4-970633C2A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1F84C60-04D4-4DAF-A6D1-965F7FBBC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1D9C7235-AFBF-47D5-9A40-DB8883A97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00269-50DB-4C7E-9232-3669168BABAA}"/>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6" name="Footer Placeholder 5">
            <a:extLst>
              <a:ext uri="{FF2B5EF4-FFF2-40B4-BE49-F238E27FC236}">
                <a16:creationId xmlns:a16="http://schemas.microsoft.com/office/drawing/2014/main" id="{43902C46-06C8-4137-9E0C-7D79D2F0FD8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4B00D44-D7C7-41AF-B374-83248CA4E463}"/>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15762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0F18-9886-4ACD-91F2-D0A2358ED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2D0B08F-2B72-4D2B-9F2F-507510362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C8B6F3D-971B-4821-A5AE-C3DC90E6C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393F4A-6AC6-4379-A9BE-C9C6C1C42EAD}"/>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6" name="Footer Placeholder 5">
            <a:extLst>
              <a:ext uri="{FF2B5EF4-FFF2-40B4-BE49-F238E27FC236}">
                <a16:creationId xmlns:a16="http://schemas.microsoft.com/office/drawing/2014/main" id="{F9ECA91A-97D8-4096-8B8C-9AD1D9809D7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E99AC7B-6463-4F58-B567-C9851E91AB9B}"/>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58239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E200D-D8BB-43A6-B35F-B730821F8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DD37595-1356-46BD-9272-543FCEDDA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8C3207A-A78C-49EF-AA12-2E3598FC9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85D111E7-9681-49ED-833A-D623B1189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F6270C4E-FDEB-4AA0-B558-D2317ECCD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70909-A39E-4E28-BF69-12E1CC6B2502}" type="slidenum">
              <a:rPr lang="vi-VN" smtClean="0"/>
              <a:t>‹#›</a:t>
            </a:fld>
            <a:endParaRPr lang="vi-VN"/>
          </a:p>
        </p:txBody>
      </p:sp>
    </p:spTree>
    <p:extLst>
      <p:ext uri="{BB962C8B-B14F-4D97-AF65-F5344CB8AC3E}">
        <p14:creationId xmlns:p14="http://schemas.microsoft.com/office/powerpoint/2010/main" val="3918208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www.tutorialspoint.com/objective_c/index.html" TargetMode="External"/><Relationship Id="rId2" Type="http://schemas.openxmlformats.org/officeDocument/2006/relationships/hyperlink" Target="https://www.youtube.com/watch?v=Tr9E_vzKRVo"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FF9D-E089-463C-AA12-90C147583801}"/>
              </a:ext>
            </a:extLst>
          </p:cNvPr>
          <p:cNvSpPr>
            <a:spLocks noGrp="1"/>
          </p:cNvSpPr>
          <p:nvPr>
            <p:ph type="ctrTitle"/>
          </p:nvPr>
        </p:nvSpPr>
        <p:spPr>
          <a:xfrm>
            <a:off x="1252330" y="940036"/>
            <a:ext cx="9899374" cy="1657839"/>
          </a:xfrm>
        </p:spPr>
        <p:txBody>
          <a:bodyPr>
            <a:normAutofit/>
          </a:bodyPr>
          <a:lstStyle/>
          <a:p>
            <a:r>
              <a:rPr lang="en-US" sz="9600" dirty="0">
                <a:solidFill>
                  <a:srgbClr val="00FF00"/>
                </a:solidFill>
                <a:latin typeface="Arial Black" panose="020B0A04020102020204" pitchFamily="34" charset="0"/>
              </a:rPr>
              <a:t>OBJECTIVE-C</a:t>
            </a:r>
            <a:endParaRPr lang="vi-VN" sz="9600" dirty="0">
              <a:solidFill>
                <a:srgbClr val="00FF00"/>
              </a:solidFill>
            </a:endParaRPr>
          </a:p>
        </p:txBody>
      </p:sp>
      <p:sp>
        <p:nvSpPr>
          <p:cNvPr id="3" name="Subtitle 2">
            <a:extLst>
              <a:ext uri="{FF2B5EF4-FFF2-40B4-BE49-F238E27FC236}">
                <a16:creationId xmlns:a16="http://schemas.microsoft.com/office/drawing/2014/main" id="{2FF63F6A-97CC-434F-9A6E-3D365BA09A99}"/>
              </a:ext>
            </a:extLst>
          </p:cNvPr>
          <p:cNvSpPr>
            <a:spLocks noGrp="1"/>
          </p:cNvSpPr>
          <p:nvPr>
            <p:ph type="subTitle" idx="1"/>
          </p:nvPr>
        </p:nvSpPr>
        <p:spPr>
          <a:xfrm>
            <a:off x="1630017" y="2954991"/>
            <a:ext cx="9144000" cy="1655762"/>
          </a:xfrm>
        </p:spPr>
        <p:txBody>
          <a:bodyPr>
            <a:normAutofit/>
          </a:bodyPr>
          <a:lstStyle/>
          <a:p>
            <a:r>
              <a:rPr lang="en-US" sz="4400" dirty="0">
                <a:solidFill>
                  <a:srgbClr val="00FF00"/>
                </a:solidFill>
              </a:rPr>
              <a:t>A PRESENTATION FROM GROUP 3</a:t>
            </a:r>
            <a:endParaRPr lang="vi-VN" sz="4400" dirty="0">
              <a:solidFill>
                <a:srgbClr val="00FF00"/>
              </a:solidFill>
            </a:endParaRPr>
          </a:p>
        </p:txBody>
      </p:sp>
      <p:sp>
        <p:nvSpPr>
          <p:cNvPr id="10" name="TextBox 9">
            <a:extLst>
              <a:ext uri="{FF2B5EF4-FFF2-40B4-BE49-F238E27FC236}">
                <a16:creationId xmlns:a16="http://schemas.microsoft.com/office/drawing/2014/main" id="{40A7550B-529C-4CDB-B71E-6F9729CD3152}"/>
              </a:ext>
            </a:extLst>
          </p:cNvPr>
          <p:cNvSpPr txBox="1"/>
          <p:nvPr/>
        </p:nvSpPr>
        <p:spPr>
          <a:xfrm>
            <a:off x="9090991" y="5211514"/>
            <a:ext cx="2663687" cy="1200329"/>
          </a:xfrm>
          <a:prstGeom prst="rect">
            <a:avLst/>
          </a:prstGeom>
          <a:noFill/>
        </p:spPr>
        <p:txBody>
          <a:bodyPr wrap="square" rtlCol="0">
            <a:spAutoFit/>
          </a:bodyPr>
          <a:lstStyle/>
          <a:p>
            <a:r>
              <a:rPr lang="en-US" dirty="0">
                <a:solidFill>
                  <a:srgbClr val="00FF00"/>
                </a:solidFill>
              </a:rPr>
              <a:t>Members:</a:t>
            </a:r>
          </a:p>
          <a:p>
            <a:pPr marL="342900" indent="-342900">
              <a:buAutoNum type="arabicPeriod"/>
            </a:pPr>
            <a:r>
              <a:rPr lang="en-US" dirty="0" err="1">
                <a:solidFill>
                  <a:srgbClr val="00FF00"/>
                </a:solidFill>
              </a:rPr>
              <a:t>Trần</a:t>
            </a:r>
            <a:r>
              <a:rPr lang="en-US" dirty="0">
                <a:solidFill>
                  <a:srgbClr val="00FF00"/>
                </a:solidFill>
              </a:rPr>
              <a:t> </a:t>
            </a:r>
            <a:r>
              <a:rPr lang="en-US" dirty="0" err="1">
                <a:solidFill>
                  <a:srgbClr val="00FF00"/>
                </a:solidFill>
              </a:rPr>
              <a:t>Quốc</a:t>
            </a:r>
            <a:r>
              <a:rPr lang="en-US" dirty="0">
                <a:solidFill>
                  <a:srgbClr val="00FF00"/>
                </a:solidFill>
              </a:rPr>
              <a:t> </a:t>
            </a:r>
            <a:r>
              <a:rPr lang="en-US" dirty="0" err="1">
                <a:solidFill>
                  <a:srgbClr val="00FF00"/>
                </a:solidFill>
              </a:rPr>
              <a:t>Bảo</a:t>
            </a:r>
            <a:endParaRPr lang="en-US" dirty="0">
              <a:solidFill>
                <a:srgbClr val="00FF00"/>
              </a:solidFill>
            </a:endParaRPr>
          </a:p>
          <a:p>
            <a:pPr marL="342900" indent="-342900">
              <a:buAutoNum type="arabicPeriod"/>
            </a:pPr>
            <a:r>
              <a:rPr lang="en-US" dirty="0" err="1">
                <a:solidFill>
                  <a:srgbClr val="00FF00"/>
                </a:solidFill>
              </a:rPr>
              <a:t>Nguyễn</a:t>
            </a:r>
            <a:r>
              <a:rPr lang="en-US" dirty="0">
                <a:solidFill>
                  <a:srgbClr val="00FF00"/>
                </a:solidFill>
              </a:rPr>
              <a:t> </a:t>
            </a:r>
            <a:r>
              <a:rPr lang="en-US" dirty="0" err="1">
                <a:solidFill>
                  <a:srgbClr val="00FF00"/>
                </a:solidFill>
              </a:rPr>
              <a:t>Đức</a:t>
            </a:r>
            <a:r>
              <a:rPr lang="en-US" dirty="0">
                <a:solidFill>
                  <a:srgbClr val="00FF00"/>
                </a:solidFill>
              </a:rPr>
              <a:t> </a:t>
            </a:r>
            <a:r>
              <a:rPr lang="en-US" dirty="0" err="1">
                <a:solidFill>
                  <a:srgbClr val="00FF00"/>
                </a:solidFill>
              </a:rPr>
              <a:t>Duy</a:t>
            </a:r>
            <a:endParaRPr lang="en-US" dirty="0">
              <a:solidFill>
                <a:srgbClr val="00FF00"/>
              </a:solidFill>
            </a:endParaRPr>
          </a:p>
          <a:p>
            <a:pPr marL="342900" indent="-342900">
              <a:buAutoNum type="arabicPeriod"/>
            </a:pPr>
            <a:r>
              <a:rPr lang="en-US" dirty="0" err="1">
                <a:solidFill>
                  <a:srgbClr val="00FF00"/>
                </a:solidFill>
              </a:rPr>
              <a:t>Nguyễn</a:t>
            </a:r>
            <a:r>
              <a:rPr lang="en-US" dirty="0">
                <a:solidFill>
                  <a:srgbClr val="00FF00"/>
                </a:solidFill>
              </a:rPr>
              <a:t> </a:t>
            </a:r>
            <a:r>
              <a:rPr lang="en-US" dirty="0" err="1">
                <a:solidFill>
                  <a:srgbClr val="00FF00"/>
                </a:solidFill>
              </a:rPr>
              <a:t>Công</a:t>
            </a:r>
            <a:r>
              <a:rPr lang="en-US" dirty="0">
                <a:solidFill>
                  <a:srgbClr val="00FF00"/>
                </a:solidFill>
              </a:rPr>
              <a:t> </a:t>
            </a:r>
            <a:r>
              <a:rPr lang="en-US" dirty="0" err="1">
                <a:solidFill>
                  <a:srgbClr val="00FF00"/>
                </a:solidFill>
              </a:rPr>
              <a:t>Hoàng</a:t>
            </a:r>
            <a:endParaRPr lang="vi-VN" dirty="0">
              <a:solidFill>
                <a:srgbClr val="00FF00"/>
              </a:solidFill>
            </a:endParaRPr>
          </a:p>
        </p:txBody>
      </p:sp>
      <p:pic>
        <p:nvPicPr>
          <p:cNvPr id="12" name="Picture 11" descr="A picture containing vector graphics&#10;&#10;Description generated with very high confidence">
            <a:extLst>
              <a:ext uri="{FF2B5EF4-FFF2-40B4-BE49-F238E27FC236}">
                <a16:creationId xmlns:a16="http://schemas.microsoft.com/office/drawing/2014/main" id="{665D95C0-7F09-46F9-9DB4-202F875FF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050" y="4397919"/>
            <a:ext cx="1139899" cy="1139899"/>
          </a:xfrm>
          <a:prstGeom prst="rect">
            <a:avLst/>
          </a:prstGeom>
        </p:spPr>
      </p:pic>
    </p:spTree>
    <p:extLst>
      <p:ext uri="{BB962C8B-B14F-4D97-AF65-F5344CB8AC3E}">
        <p14:creationId xmlns:p14="http://schemas.microsoft.com/office/powerpoint/2010/main" val="2687885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Káº¿t quáº£ hÃ¬nh áº£nh cho Manchester Baby">
            <a:extLst>
              <a:ext uri="{FF2B5EF4-FFF2-40B4-BE49-F238E27FC236}">
                <a16:creationId xmlns:a16="http://schemas.microsoft.com/office/drawing/2014/main" id="{D2B3E04C-6ABC-4ECE-9715-FDB5A75966E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5719" r="94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6FD1E6-15D2-4296-A885-7E8D8B4AD957}"/>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solidFill>
                  <a:srgbClr val="FFFFFF"/>
                </a:solidFill>
                <a:latin typeface="+mj-lt"/>
                <a:ea typeface="+mj-ea"/>
                <a:cs typeface="+mj-cs"/>
              </a:rPr>
              <a:t>Manchester BABY</a:t>
            </a:r>
          </a:p>
        </p:txBody>
      </p:sp>
    </p:spTree>
    <p:extLst>
      <p:ext uri="{BB962C8B-B14F-4D97-AF65-F5344CB8AC3E}">
        <p14:creationId xmlns:p14="http://schemas.microsoft.com/office/powerpoint/2010/main" val="27078871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982788" y="410818"/>
            <a:ext cx="1719060" cy="830997"/>
          </a:xfrm>
          <a:prstGeom prst="rect">
            <a:avLst/>
          </a:prstGeom>
          <a:noFill/>
        </p:spPr>
        <p:txBody>
          <a:bodyPr wrap="none" rtlCol="0">
            <a:spAutoFit/>
          </a:bodyPr>
          <a:lstStyle/>
          <a:p>
            <a:r>
              <a:rPr lang="en-US" sz="4800" dirty="0">
                <a:solidFill>
                  <a:srgbClr val="00FF00"/>
                </a:solidFill>
              </a:rPr>
              <a:t>ENIAC</a:t>
            </a:r>
            <a:endParaRPr lang="vi-VN" sz="4800" dirty="0">
              <a:solidFill>
                <a:srgbClr val="00FF00"/>
              </a:solidFill>
            </a:endParaRPr>
          </a:p>
        </p:txBody>
      </p:sp>
      <p:pic>
        <p:nvPicPr>
          <p:cNvPr id="3080" name="Picture 8" descr="Káº¿t quáº£ hÃ¬nh áº£nh cho Colossus Tommy Flower">
            <a:extLst>
              <a:ext uri="{FF2B5EF4-FFF2-40B4-BE49-F238E27FC236}">
                <a16:creationId xmlns:a16="http://schemas.microsoft.com/office/drawing/2014/main" id="{0FD2B504-B4F4-4578-954E-9A4F14213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318" y="1952625"/>
            <a:ext cx="4572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60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2961067" cy="830997"/>
          </a:xfrm>
          <a:prstGeom prst="rect">
            <a:avLst/>
          </a:prstGeom>
          <a:noFill/>
        </p:spPr>
        <p:txBody>
          <a:bodyPr wrap="none" rtlCol="0">
            <a:spAutoFit/>
          </a:bodyPr>
          <a:lstStyle/>
          <a:p>
            <a:r>
              <a:rPr lang="en-US" sz="4800" dirty="0">
                <a:solidFill>
                  <a:srgbClr val="00FF00"/>
                </a:solidFill>
              </a:rPr>
              <a:t>Short Code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2944075" cy="461665"/>
          </a:xfrm>
          <a:prstGeom prst="rect">
            <a:avLst/>
          </a:prstGeom>
          <a:noFill/>
        </p:spPr>
        <p:txBody>
          <a:bodyPr wrap="square" rtlCol="0">
            <a:spAutoFit/>
          </a:bodyPr>
          <a:lstStyle/>
          <a:p>
            <a:pPr algn="ctr"/>
            <a:r>
              <a:rPr lang="en-US" sz="2400" dirty="0">
                <a:solidFill>
                  <a:srgbClr val="00FF00"/>
                </a:solidFill>
              </a:rPr>
              <a:t>IBM</a:t>
            </a:r>
            <a:endParaRPr lang="vi-VN" sz="2400" dirty="0">
              <a:solidFill>
                <a:srgbClr val="00FF00"/>
              </a:solidFill>
            </a:endParaRPr>
          </a:p>
        </p:txBody>
      </p:sp>
    </p:spTree>
    <p:extLst>
      <p:ext uri="{BB962C8B-B14F-4D97-AF65-F5344CB8AC3E}">
        <p14:creationId xmlns:p14="http://schemas.microsoft.com/office/powerpoint/2010/main" val="298589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3385542" cy="830997"/>
          </a:xfrm>
          <a:prstGeom prst="rect">
            <a:avLst/>
          </a:prstGeom>
          <a:noFill/>
        </p:spPr>
        <p:txBody>
          <a:bodyPr wrap="none" rtlCol="0">
            <a:spAutoFit/>
          </a:bodyPr>
          <a:lstStyle/>
          <a:p>
            <a:r>
              <a:rPr lang="en-US" sz="4800" dirty="0" err="1">
                <a:solidFill>
                  <a:srgbClr val="00FF00"/>
                </a:solidFill>
              </a:rPr>
              <a:t>Speedcoding</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3385542" cy="461665"/>
          </a:xfrm>
          <a:prstGeom prst="rect">
            <a:avLst/>
          </a:prstGeom>
          <a:noFill/>
        </p:spPr>
        <p:txBody>
          <a:bodyPr wrap="square" rtlCol="0">
            <a:spAutoFit/>
          </a:bodyPr>
          <a:lstStyle/>
          <a:p>
            <a:pPr algn="ctr"/>
            <a:r>
              <a:rPr lang="en-US" sz="2400" dirty="0">
                <a:solidFill>
                  <a:srgbClr val="00FF00"/>
                </a:solidFill>
              </a:rPr>
              <a:t>John Backus –IBM - 1952</a:t>
            </a:r>
            <a:endParaRPr lang="vi-VN" sz="2400" dirty="0">
              <a:solidFill>
                <a:srgbClr val="00FF00"/>
              </a:solidFill>
            </a:endParaRPr>
          </a:p>
        </p:txBody>
      </p:sp>
    </p:spTree>
    <p:extLst>
      <p:ext uri="{BB962C8B-B14F-4D97-AF65-F5344CB8AC3E}">
        <p14:creationId xmlns:p14="http://schemas.microsoft.com/office/powerpoint/2010/main" val="393345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3664978" cy="830997"/>
          </a:xfrm>
          <a:prstGeom prst="rect">
            <a:avLst/>
          </a:prstGeom>
          <a:noFill/>
        </p:spPr>
        <p:txBody>
          <a:bodyPr wrap="none" rtlCol="0">
            <a:spAutoFit/>
          </a:bodyPr>
          <a:lstStyle/>
          <a:p>
            <a:r>
              <a:rPr lang="en-US" sz="4800" dirty="0">
                <a:solidFill>
                  <a:srgbClr val="00FF00"/>
                </a:solidFill>
              </a:rPr>
              <a:t>First Compiler</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3647987" cy="707886"/>
          </a:xfrm>
          <a:prstGeom prst="rect">
            <a:avLst/>
          </a:prstGeom>
          <a:noFill/>
        </p:spPr>
        <p:txBody>
          <a:bodyPr wrap="square" rtlCol="0">
            <a:spAutoFit/>
          </a:bodyPr>
          <a:lstStyle/>
          <a:p>
            <a:pPr algn="ctr"/>
            <a:r>
              <a:rPr lang="en-US" sz="4000" dirty="0">
                <a:solidFill>
                  <a:srgbClr val="00FF00"/>
                </a:solidFill>
              </a:rPr>
              <a:t>A-0</a:t>
            </a:r>
            <a:endParaRPr lang="vi-VN" sz="4000" dirty="0">
              <a:solidFill>
                <a:srgbClr val="00FF00"/>
              </a:solidFill>
            </a:endParaRPr>
          </a:p>
        </p:txBody>
      </p:sp>
    </p:spTree>
    <p:extLst>
      <p:ext uri="{BB962C8B-B14F-4D97-AF65-F5344CB8AC3E}">
        <p14:creationId xmlns:p14="http://schemas.microsoft.com/office/powerpoint/2010/main" val="351216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611726" y="940905"/>
            <a:ext cx="3652154" cy="830997"/>
          </a:xfrm>
          <a:prstGeom prst="rect">
            <a:avLst/>
          </a:prstGeom>
          <a:noFill/>
        </p:spPr>
        <p:txBody>
          <a:bodyPr wrap="none" rtlCol="0">
            <a:spAutoFit/>
          </a:bodyPr>
          <a:lstStyle/>
          <a:p>
            <a:r>
              <a:rPr lang="en-US" sz="4800" dirty="0">
                <a:solidFill>
                  <a:srgbClr val="00FF00"/>
                </a:solidFill>
              </a:rPr>
              <a:t>Grace Hopper</a:t>
            </a:r>
            <a:endParaRPr lang="vi-VN" sz="4800" dirty="0">
              <a:solidFill>
                <a:srgbClr val="00FF00"/>
              </a:solidFill>
            </a:endParaRPr>
          </a:p>
        </p:txBody>
      </p:sp>
      <p:pic>
        <p:nvPicPr>
          <p:cNvPr id="4098" name="Picture 2" descr="Káº¿t quáº£ hÃ¬nh áº£nh cho Grace Hopper">
            <a:extLst>
              <a:ext uri="{FF2B5EF4-FFF2-40B4-BE49-F238E27FC236}">
                <a16:creationId xmlns:a16="http://schemas.microsoft.com/office/drawing/2014/main" id="{66AC9BAE-4575-4AE3-9D9B-1C9A9059A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90555"/>
            <a:ext cx="571500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áº¿t quáº£ hÃ¬nh áº£nh cho Grace Hopper">
            <a:extLst>
              <a:ext uri="{FF2B5EF4-FFF2-40B4-BE49-F238E27FC236}">
                <a16:creationId xmlns:a16="http://schemas.microsoft.com/office/drawing/2014/main" id="{0A2F3741-3BEA-4111-AF40-41FDD36B9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03" y="2290555"/>
            <a:ext cx="56769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976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795772" y="2536447"/>
            <a:ext cx="2600455" cy="830997"/>
          </a:xfrm>
          <a:prstGeom prst="rect">
            <a:avLst/>
          </a:prstGeom>
          <a:noFill/>
        </p:spPr>
        <p:txBody>
          <a:bodyPr wrap="none" rtlCol="0">
            <a:spAutoFit/>
          </a:bodyPr>
          <a:lstStyle/>
          <a:p>
            <a:r>
              <a:rPr lang="en-US" sz="4800" dirty="0" err="1">
                <a:solidFill>
                  <a:srgbClr val="00FF00"/>
                </a:solidFill>
              </a:rPr>
              <a:t>Autocode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432585" y="3136614"/>
            <a:ext cx="3647987" cy="707886"/>
          </a:xfrm>
          <a:prstGeom prst="rect">
            <a:avLst/>
          </a:prstGeom>
          <a:noFill/>
        </p:spPr>
        <p:txBody>
          <a:bodyPr wrap="square" rtlCol="0">
            <a:spAutoFit/>
          </a:bodyPr>
          <a:lstStyle/>
          <a:p>
            <a:pPr algn="ctr"/>
            <a:r>
              <a:rPr lang="en-US" sz="4000" dirty="0">
                <a:solidFill>
                  <a:srgbClr val="00FF00"/>
                </a:solidFill>
              </a:rPr>
              <a:t>Alec Glennie</a:t>
            </a:r>
            <a:endParaRPr lang="vi-VN" sz="4000" dirty="0">
              <a:solidFill>
                <a:srgbClr val="00FF00"/>
              </a:solidFill>
            </a:endParaRPr>
          </a:p>
        </p:txBody>
      </p:sp>
    </p:spTree>
    <p:extLst>
      <p:ext uri="{BB962C8B-B14F-4D97-AF65-F5344CB8AC3E}">
        <p14:creationId xmlns:p14="http://schemas.microsoft.com/office/powerpoint/2010/main" val="270147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5082838" y="2536447"/>
            <a:ext cx="2026324" cy="830997"/>
          </a:xfrm>
          <a:prstGeom prst="rect">
            <a:avLst/>
          </a:prstGeom>
          <a:noFill/>
        </p:spPr>
        <p:txBody>
          <a:bodyPr wrap="none" rtlCol="0">
            <a:spAutoFit/>
          </a:bodyPr>
          <a:lstStyle/>
          <a:p>
            <a:r>
              <a:rPr lang="en-US" sz="4800" dirty="0">
                <a:solidFill>
                  <a:srgbClr val="00FF00"/>
                </a:solidFill>
              </a:rPr>
              <a:t>Fortran</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272006" y="3317705"/>
            <a:ext cx="3647987" cy="707886"/>
          </a:xfrm>
          <a:prstGeom prst="rect">
            <a:avLst/>
          </a:prstGeom>
          <a:noFill/>
        </p:spPr>
        <p:txBody>
          <a:bodyPr wrap="square" rtlCol="0">
            <a:spAutoFit/>
          </a:bodyPr>
          <a:lstStyle/>
          <a:p>
            <a:pPr algn="ctr"/>
            <a:r>
              <a:rPr lang="en-US" sz="4000" dirty="0">
                <a:solidFill>
                  <a:srgbClr val="00FF00"/>
                </a:solidFill>
              </a:rPr>
              <a:t>John Backus</a:t>
            </a:r>
            <a:endParaRPr lang="vi-VN" sz="4000" dirty="0">
              <a:solidFill>
                <a:srgbClr val="00FF00"/>
              </a:solidFill>
            </a:endParaRPr>
          </a:p>
        </p:txBody>
      </p:sp>
    </p:spTree>
    <p:extLst>
      <p:ext uri="{BB962C8B-B14F-4D97-AF65-F5344CB8AC3E}">
        <p14:creationId xmlns:p14="http://schemas.microsoft.com/office/powerpoint/2010/main" val="152452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3185326" y="1490008"/>
            <a:ext cx="6289977" cy="1323439"/>
          </a:xfrm>
          <a:prstGeom prst="rect">
            <a:avLst/>
          </a:prstGeom>
          <a:noFill/>
        </p:spPr>
        <p:txBody>
          <a:bodyPr wrap="square" rtlCol="0">
            <a:spAutoFit/>
          </a:bodyPr>
          <a:lstStyle/>
          <a:p>
            <a:pPr algn="ctr"/>
            <a:r>
              <a:rPr lang="en-US" sz="4000" dirty="0">
                <a:solidFill>
                  <a:srgbClr val="00FF00"/>
                </a:solidFill>
              </a:rPr>
              <a:t>   PRINT *, "Hello World!"</a:t>
            </a:r>
          </a:p>
          <a:p>
            <a:r>
              <a:rPr lang="en-US" sz="4000" dirty="0">
                <a:solidFill>
                  <a:srgbClr val="00FF00"/>
                </a:solidFill>
              </a:rPr>
              <a:t>       END</a:t>
            </a:r>
            <a:endParaRPr lang="vi-VN" sz="4000" dirty="0">
              <a:solidFill>
                <a:srgbClr val="00FF00"/>
              </a:solidFill>
            </a:endParaRPr>
          </a:p>
        </p:txBody>
      </p:sp>
    </p:spTree>
    <p:extLst>
      <p:ext uri="{BB962C8B-B14F-4D97-AF65-F5344CB8AC3E}">
        <p14:creationId xmlns:p14="http://schemas.microsoft.com/office/powerpoint/2010/main" val="227689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5246375" y="2182504"/>
            <a:ext cx="2386166" cy="830997"/>
          </a:xfrm>
          <a:prstGeom prst="rect">
            <a:avLst/>
          </a:prstGeom>
          <a:noFill/>
        </p:spPr>
        <p:txBody>
          <a:bodyPr wrap="none" rtlCol="0">
            <a:spAutoFit/>
          </a:bodyPr>
          <a:lstStyle/>
          <a:p>
            <a:r>
              <a:rPr lang="en-US" sz="4800" dirty="0" err="1">
                <a:solidFill>
                  <a:srgbClr val="00FF00"/>
                </a:solidFill>
              </a:rPr>
              <a:t>Algo</a:t>
            </a:r>
            <a:r>
              <a:rPr lang="en-US" sz="4800" dirty="0">
                <a:solidFill>
                  <a:srgbClr val="00FF00"/>
                </a:solidFill>
              </a:rPr>
              <a:t> - 58</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3647987" cy="707886"/>
          </a:xfrm>
          <a:prstGeom prst="rect">
            <a:avLst/>
          </a:prstGeom>
          <a:noFill/>
        </p:spPr>
        <p:txBody>
          <a:bodyPr wrap="square" rtlCol="0">
            <a:spAutoFit/>
          </a:bodyPr>
          <a:lstStyle/>
          <a:p>
            <a:pPr algn="ctr"/>
            <a:r>
              <a:rPr lang="en-US" sz="4000" dirty="0">
                <a:solidFill>
                  <a:srgbClr val="00FF00"/>
                </a:solidFill>
              </a:rPr>
              <a:t>John Backus</a:t>
            </a:r>
            <a:endParaRPr lang="vi-VN" sz="4000" dirty="0">
              <a:solidFill>
                <a:srgbClr val="00FF00"/>
              </a:solidFill>
            </a:endParaRPr>
          </a:p>
        </p:txBody>
      </p:sp>
    </p:spTree>
    <p:extLst>
      <p:ext uri="{BB962C8B-B14F-4D97-AF65-F5344CB8AC3E}">
        <p14:creationId xmlns:p14="http://schemas.microsoft.com/office/powerpoint/2010/main" val="114388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0E7F-C423-4A27-81CE-F456249A7A77}"/>
              </a:ext>
            </a:extLst>
          </p:cNvPr>
          <p:cNvSpPr>
            <a:spLocks noGrp="1"/>
          </p:cNvSpPr>
          <p:nvPr>
            <p:ph type="title"/>
          </p:nvPr>
        </p:nvSpPr>
        <p:spPr/>
        <p:txBody>
          <a:bodyPr>
            <a:normAutofit/>
          </a:bodyPr>
          <a:lstStyle/>
          <a:p>
            <a:pPr algn="ctr"/>
            <a:r>
              <a:rPr lang="en-US" sz="7200" dirty="0">
                <a:solidFill>
                  <a:srgbClr val="00FF00"/>
                </a:solidFill>
                <a:latin typeface="Arial Black" panose="020B0A04020102020204" pitchFamily="34" charset="0"/>
                <a:cs typeface="Aharoni" panose="02010803020104030203" pitchFamily="2" charset="-79"/>
              </a:rPr>
              <a:t>HISTORY</a:t>
            </a:r>
            <a:endParaRPr lang="vi-VN" sz="7200" dirty="0">
              <a:solidFill>
                <a:srgbClr val="00FF00"/>
              </a:solidFill>
              <a:cs typeface="Aharoni" panose="02010803020104030203" pitchFamily="2" charset="-79"/>
            </a:endParaRPr>
          </a:p>
        </p:txBody>
      </p:sp>
      <p:pic>
        <p:nvPicPr>
          <p:cNvPr id="4" name="Content Placeholder 5">
            <a:extLst>
              <a:ext uri="{FF2B5EF4-FFF2-40B4-BE49-F238E27FC236}">
                <a16:creationId xmlns:a16="http://schemas.microsoft.com/office/drawing/2014/main" id="{52DE55AB-0E18-4071-87B4-123A3B2D2CF2}"/>
              </a:ext>
            </a:extLst>
          </p:cNvPr>
          <p:cNvPicPr>
            <a:picLocks noGrp="1" noChangeAspect="1"/>
          </p:cNvPicPr>
          <p:nvPr>
            <p:ph idx="1"/>
          </p:nvPr>
        </p:nvPicPr>
        <p:blipFill>
          <a:blip r:embed="rId2"/>
          <a:stretch>
            <a:fillRect/>
          </a:stretch>
        </p:blipFill>
        <p:spPr>
          <a:xfrm>
            <a:off x="2096327" y="2114758"/>
            <a:ext cx="8642331" cy="3596325"/>
          </a:xfrm>
          <a:prstGeom prst="rect">
            <a:avLst/>
          </a:prstGeom>
        </p:spPr>
      </p:pic>
    </p:spTree>
    <p:extLst>
      <p:ext uri="{BB962C8B-B14F-4D97-AF65-F5344CB8AC3E}">
        <p14:creationId xmlns:p14="http://schemas.microsoft.com/office/powerpoint/2010/main" val="29357666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2107244" cy="830997"/>
          </a:xfrm>
          <a:prstGeom prst="rect">
            <a:avLst/>
          </a:prstGeom>
          <a:noFill/>
        </p:spPr>
        <p:txBody>
          <a:bodyPr wrap="none" rtlCol="0">
            <a:spAutoFit/>
          </a:bodyPr>
          <a:lstStyle/>
          <a:p>
            <a:r>
              <a:rPr lang="en-US" sz="4800" dirty="0">
                <a:solidFill>
                  <a:srgbClr val="00FF00"/>
                </a:solidFill>
              </a:rPr>
              <a:t>Algo-60</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3828102" y="3274417"/>
            <a:ext cx="3647987" cy="707886"/>
          </a:xfrm>
          <a:prstGeom prst="rect">
            <a:avLst/>
          </a:prstGeom>
          <a:noFill/>
        </p:spPr>
        <p:txBody>
          <a:bodyPr wrap="square" rtlCol="0">
            <a:spAutoFit/>
          </a:bodyPr>
          <a:lstStyle/>
          <a:p>
            <a:pPr algn="ctr"/>
            <a:r>
              <a:rPr lang="en-US" sz="4000" dirty="0">
                <a:solidFill>
                  <a:srgbClr val="00FF00"/>
                </a:solidFill>
              </a:rPr>
              <a:t>DISPLAY()</a:t>
            </a:r>
            <a:endParaRPr lang="vi-VN" sz="4000" dirty="0">
              <a:solidFill>
                <a:srgbClr val="00FF00"/>
              </a:solidFill>
            </a:endParaRPr>
          </a:p>
        </p:txBody>
      </p:sp>
    </p:spTree>
    <p:extLst>
      <p:ext uri="{BB962C8B-B14F-4D97-AF65-F5344CB8AC3E}">
        <p14:creationId xmlns:p14="http://schemas.microsoft.com/office/powerpoint/2010/main" val="4083937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5840576" y="2182504"/>
            <a:ext cx="1197764" cy="830997"/>
          </a:xfrm>
          <a:prstGeom prst="rect">
            <a:avLst/>
          </a:prstGeom>
          <a:noFill/>
        </p:spPr>
        <p:txBody>
          <a:bodyPr wrap="none" rtlCol="0">
            <a:spAutoFit/>
          </a:bodyPr>
          <a:lstStyle/>
          <a:p>
            <a:r>
              <a:rPr lang="en-US" sz="4800" dirty="0">
                <a:solidFill>
                  <a:srgbClr val="00FF00"/>
                </a:solidFill>
              </a:rPr>
              <a:t>LISP</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3647987" cy="1323439"/>
          </a:xfrm>
          <a:prstGeom prst="rect">
            <a:avLst/>
          </a:prstGeom>
          <a:noFill/>
        </p:spPr>
        <p:txBody>
          <a:bodyPr wrap="square" rtlCol="0">
            <a:spAutoFit/>
          </a:bodyPr>
          <a:lstStyle/>
          <a:p>
            <a:pPr algn="ctr"/>
            <a:r>
              <a:rPr lang="en-US" sz="4000" dirty="0">
                <a:solidFill>
                  <a:srgbClr val="00FF00"/>
                </a:solidFill>
              </a:rPr>
              <a:t>John McCarthy - MIT</a:t>
            </a:r>
            <a:endParaRPr lang="vi-VN" sz="4000" dirty="0">
              <a:solidFill>
                <a:srgbClr val="00FF00"/>
              </a:solidFill>
            </a:endParaRPr>
          </a:p>
        </p:txBody>
      </p:sp>
    </p:spTree>
    <p:extLst>
      <p:ext uri="{BB962C8B-B14F-4D97-AF65-F5344CB8AC3E}">
        <p14:creationId xmlns:p14="http://schemas.microsoft.com/office/powerpoint/2010/main" val="108797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Cobol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Grace Hopper</a:t>
            </a:r>
            <a:endParaRPr lang="vi-VN" sz="4000" dirty="0">
              <a:solidFill>
                <a:srgbClr val="00FF00"/>
              </a:solidFill>
            </a:endParaRPr>
          </a:p>
        </p:txBody>
      </p:sp>
    </p:spTree>
    <p:extLst>
      <p:ext uri="{BB962C8B-B14F-4D97-AF65-F5344CB8AC3E}">
        <p14:creationId xmlns:p14="http://schemas.microsoft.com/office/powerpoint/2010/main" val="55624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463826" y="1078661"/>
            <a:ext cx="12192000" cy="3785652"/>
          </a:xfrm>
          <a:prstGeom prst="rect">
            <a:avLst/>
          </a:prstGeom>
          <a:noFill/>
        </p:spPr>
        <p:txBody>
          <a:bodyPr wrap="square" rtlCol="0">
            <a:spAutoFit/>
          </a:bodyPr>
          <a:lstStyle/>
          <a:p>
            <a:r>
              <a:rPr lang="en-US" sz="4000" dirty="0">
                <a:solidFill>
                  <a:srgbClr val="00FF00"/>
                </a:solidFill>
              </a:rPr>
              <a:t>IDENTIFICATION DIVISION.</a:t>
            </a:r>
          </a:p>
          <a:p>
            <a:r>
              <a:rPr lang="en-US" sz="4000" dirty="0">
                <a:solidFill>
                  <a:srgbClr val="00FF00"/>
                </a:solidFill>
              </a:rPr>
              <a:t>PROGRAM-ID. HELLO-WORLD.</a:t>
            </a:r>
          </a:p>
          <a:p>
            <a:r>
              <a:rPr lang="en-US" sz="4000" dirty="0">
                <a:solidFill>
                  <a:srgbClr val="00FF00"/>
                </a:solidFill>
              </a:rPr>
              <a:t>* simple hello world program</a:t>
            </a:r>
          </a:p>
          <a:p>
            <a:r>
              <a:rPr lang="en-US" sz="4000" dirty="0">
                <a:solidFill>
                  <a:srgbClr val="00FF00"/>
                </a:solidFill>
              </a:rPr>
              <a:t>PROCEDURE DIVISION.</a:t>
            </a:r>
          </a:p>
          <a:p>
            <a:r>
              <a:rPr lang="en-US" sz="4000" dirty="0">
                <a:solidFill>
                  <a:srgbClr val="00FF00"/>
                </a:solidFill>
              </a:rPr>
              <a:t>    DISPLAY 'Hello world!'.</a:t>
            </a:r>
          </a:p>
          <a:p>
            <a:r>
              <a:rPr lang="en-US" sz="4000" dirty="0">
                <a:solidFill>
                  <a:srgbClr val="00FF00"/>
                </a:solidFill>
              </a:rPr>
              <a:t>    STOP RUN.</a:t>
            </a:r>
            <a:endParaRPr lang="vi-VN" sz="4000" dirty="0">
              <a:solidFill>
                <a:srgbClr val="00FF00"/>
              </a:solidFill>
            </a:endParaRPr>
          </a:p>
        </p:txBody>
      </p:sp>
    </p:spTree>
    <p:extLst>
      <p:ext uri="{BB962C8B-B14F-4D97-AF65-F5344CB8AC3E}">
        <p14:creationId xmlns:p14="http://schemas.microsoft.com/office/powerpoint/2010/main" val="2152396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BASIC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Thomas Eugene </a:t>
            </a:r>
            <a:r>
              <a:rPr lang="en-US" sz="4000" dirty="0" err="1">
                <a:solidFill>
                  <a:srgbClr val="00FF00"/>
                </a:solidFill>
              </a:rPr>
              <a:t>Kurts</a:t>
            </a:r>
            <a:endParaRPr lang="vi-VN" sz="4000" dirty="0">
              <a:solidFill>
                <a:srgbClr val="00FF00"/>
              </a:solidFill>
            </a:endParaRPr>
          </a:p>
        </p:txBody>
      </p:sp>
    </p:spTree>
    <p:extLst>
      <p:ext uri="{BB962C8B-B14F-4D97-AF65-F5344CB8AC3E}">
        <p14:creationId xmlns:p14="http://schemas.microsoft.com/office/powerpoint/2010/main" val="331176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APL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err="1">
                <a:solidFill>
                  <a:srgbClr val="00FF00"/>
                </a:solidFill>
              </a:rPr>
              <a:t>Lenneth</a:t>
            </a:r>
            <a:r>
              <a:rPr lang="en-US" sz="4000" dirty="0">
                <a:solidFill>
                  <a:srgbClr val="00FF00"/>
                </a:solidFill>
              </a:rPr>
              <a:t> Iverson</a:t>
            </a:r>
            <a:endParaRPr lang="vi-VN" sz="4000" dirty="0">
              <a:solidFill>
                <a:srgbClr val="00FF00"/>
              </a:solidFill>
            </a:endParaRPr>
          </a:p>
        </p:txBody>
      </p:sp>
    </p:spTree>
    <p:extLst>
      <p:ext uri="{BB962C8B-B14F-4D97-AF65-F5344CB8AC3E}">
        <p14:creationId xmlns:p14="http://schemas.microsoft.com/office/powerpoint/2010/main" val="3315887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'Hello World'</a:t>
            </a:r>
            <a:endParaRPr lang="vi-VN" sz="4000" dirty="0">
              <a:solidFill>
                <a:srgbClr val="00FF00"/>
              </a:solidFill>
            </a:endParaRPr>
          </a:p>
        </p:txBody>
      </p:sp>
    </p:spTree>
    <p:extLst>
      <p:ext uri="{BB962C8B-B14F-4D97-AF65-F5344CB8AC3E}">
        <p14:creationId xmlns:p14="http://schemas.microsoft.com/office/powerpoint/2010/main" val="253311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145773" y="1449768"/>
            <a:ext cx="12192000" cy="830997"/>
          </a:xfrm>
          <a:prstGeom prst="rect">
            <a:avLst/>
          </a:prstGeom>
          <a:noFill/>
        </p:spPr>
        <p:txBody>
          <a:bodyPr wrap="square" rtlCol="0">
            <a:spAutoFit/>
          </a:bodyPr>
          <a:lstStyle/>
          <a:p>
            <a:pPr algn="ctr"/>
            <a:r>
              <a:rPr lang="en-US" sz="4800" dirty="0">
                <a:solidFill>
                  <a:srgbClr val="00FF00"/>
                </a:solidFill>
              </a:rPr>
              <a:t>APL Keyboard</a:t>
            </a:r>
            <a:endParaRPr lang="vi-VN" sz="4800" dirty="0">
              <a:solidFill>
                <a:srgbClr val="00FF00"/>
              </a:solidFill>
            </a:endParaRPr>
          </a:p>
        </p:txBody>
      </p:sp>
      <p:pic>
        <p:nvPicPr>
          <p:cNvPr id="8194" name="Picture 2" descr="Káº¿t quáº£ hÃ¬nh áº£nh cho APL keyboard">
            <a:extLst>
              <a:ext uri="{FF2B5EF4-FFF2-40B4-BE49-F238E27FC236}">
                <a16:creationId xmlns:a16="http://schemas.microsoft.com/office/drawing/2014/main" id="{3EE95894-B3D6-443F-A928-0AE8C9769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129" y="3100861"/>
            <a:ext cx="639127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184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life←{⍝↑1 ⍵∨.∧3 4=+/,¯1 0 1∘.⊖¯1 0 1∘.⌽⊂⍵  ⍝}</a:t>
            </a:r>
            <a:endParaRPr lang="vi-VN" sz="4000" dirty="0">
              <a:solidFill>
                <a:srgbClr val="00FF00"/>
              </a:solidFill>
            </a:endParaRPr>
          </a:p>
        </p:txBody>
      </p:sp>
    </p:spTree>
    <p:extLst>
      <p:ext uri="{BB962C8B-B14F-4D97-AF65-F5344CB8AC3E}">
        <p14:creationId xmlns:p14="http://schemas.microsoft.com/office/powerpoint/2010/main" val="1913177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err="1">
                <a:solidFill>
                  <a:srgbClr val="00FF00"/>
                </a:solidFill>
              </a:rPr>
              <a:t>Simula</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OOP - 1967</a:t>
            </a:r>
            <a:endParaRPr lang="vi-VN" sz="4000" dirty="0">
              <a:solidFill>
                <a:srgbClr val="00FF00"/>
              </a:solidFill>
            </a:endParaRPr>
          </a:p>
        </p:txBody>
      </p:sp>
    </p:spTree>
    <p:extLst>
      <p:ext uri="{BB962C8B-B14F-4D97-AF65-F5344CB8AC3E}">
        <p14:creationId xmlns:p14="http://schemas.microsoft.com/office/powerpoint/2010/main" val="172004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749F-AD40-4D60-929B-B13B3690E662}"/>
              </a:ext>
            </a:extLst>
          </p:cNvPr>
          <p:cNvSpPr>
            <a:spLocks noGrp="1"/>
          </p:cNvSpPr>
          <p:nvPr>
            <p:ph type="title"/>
          </p:nvPr>
        </p:nvSpPr>
        <p:spPr>
          <a:xfrm>
            <a:off x="838200" y="365125"/>
            <a:ext cx="5960165" cy="1325563"/>
          </a:xfrm>
        </p:spPr>
        <p:txBody>
          <a:bodyPr>
            <a:normAutofit/>
          </a:bodyPr>
          <a:lstStyle/>
          <a:p>
            <a:r>
              <a:rPr lang="en-US" sz="8000" dirty="0">
                <a:solidFill>
                  <a:srgbClr val="00FF00"/>
                </a:solidFill>
              </a:rPr>
              <a:t>AD 60</a:t>
            </a:r>
            <a:endParaRPr lang="vi-VN" sz="8000" dirty="0"/>
          </a:p>
        </p:txBody>
      </p:sp>
      <p:sp>
        <p:nvSpPr>
          <p:cNvPr id="3" name="Content Placeholder 2">
            <a:extLst>
              <a:ext uri="{FF2B5EF4-FFF2-40B4-BE49-F238E27FC236}">
                <a16:creationId xmlns:a16="http://schemas.microsoft.com/office/drawing/2014/main" id="{DE5CD39A-7406-4BF9-93AD-AA3E7AD0E4B3}"/>
              </a:ext>
            </a:extLst>
          </p:cNvPr>
          <p:cNvSpPr>
            <a:spLocks noGrp="1"/>
          </p:cNvSpPr>
          <p:nvPr>
            <p:ph idx="1"/>
          </p:nvPr>
        </p:nvSpPr>
        <p:spPr>
          <a:xfrm>
            <a:off x="838200" y="3084375"/>
            <a:ext cx="4462670" cy="2627312"/>
          </a:xfrm>
        </p:spPr>
        <p:txBody>
          <a:bodyPr/>
          <a:lstStyle/>
          <a:p>
            <a:pPr marL="0" indent="0">
              <a:buNone/>
            </a:pPr>
            <a:endParaRPr lang="en-US" dirty="0">
              <a:solidFill>
                <a:srgbClr val="00FF00"/>
              </a:solidFill>
            </a:endParaRPr>
          </a:p>
          <a:p>
            <a:pPr marL="0" indent="0">
              <a:buNone/>
            </a:pPr>
            <a:r>
              <a:rPr lang="en-US" dirty="0">
                <a:solidFill>
                  <a:srgbClr val="00FF00"/>
                </a:solidFill>
              </a:rPr>
              <a:t>Configurable puppet machine</a:t>
            </a:r>
            <a:endParaRPr lang="vi-VN" dirty="0">
              <a:solidFill>
                <a:srgbClr val="00FF00"/>
              </a:solidFill>
            </a:endParaRPr>
          </a:p>
        </p:txBody>
      </p:sp>
      <p:sp>
        <p:nvSpPr>
          <p:cNvPr id="5" name="Rectangle 4">
            <a:extLst>
              <a:ext uri="{FF2B5EF4-FFF2-40B4-BE49-F238E27FC236}">
                <a16:creationId xmlns:a16="http://schemas.microsoft.com/office/drawing/2014/main" id="{074B69FB-82E7-4304-8FA8-FDA7C6443FBB}"/>
              </a:ext>
            </a:extLst>
          </p:cNvPr>
          <p:cNvSpPr/>
          <p:nvPr/>
        </p:nvSpPr>
        <p:spPr>
          <a:xfrm>
            <a:off x="7566990" y="9457"/>
            <a:ext cx="46250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7" name="Picture 6">
            <a:extLst>
              <a:ext uri="{FF2B5EF4-FFF2-40B4-BE49-F238E27FC236}">
                <a16:creationId xmlns:a16="http://schemas.microsoft.com/office/drawing/2014/main" id="{24EEBF0E-5A33-47CF-9AA5-6EFDE44E3394}"/>
              </a:ext>
            </a:extLst>
          </p:cNvPr>
          <p:cNvPicPr>
            <a:picLocks noChangeAspect="1"/>
          </p:cNvPicPr>
          <p:nvPr/>
        </p:nvPicPr>
        <p:blipFill>
          <a:blip r:embed="rId2"/>
          <a:stretch>
            <a:fillRect/>
          </a:stretch>
        </p:blipFill>
        <p:spPr>
          <a:xfrm>
            <a:off x="8879167" y="3216068"/>
            <a:ext cx="2474633" cy="3276807"/>
          </a:xfrm>
          <a:prstGeom prst="rect">
            <a:avLst/>
          </a:prstGeom>
        </p:spPr>
      </p:pic>
      <p:pic>
        <p:nvPicPr>
          <p:cNvPr id="11" name="Picture 10">
            <a:extLst>
              <a:ext uri="{FF2B5EF4-FFF2-40B4-BE49-F238E27FC236}">
                <a16:creationId xmlns:a16="http://schemas.microsoft.com/office/drawing/2014/main" id="{FB740689-62E4-4AC3-9367-2D34EEDA3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485" y="141150"/>
            <a:ext cx="2095500" cy="2943225"/>
          </a:xfrm>
          <a:prstGeom prst="rect">
            <a:avLst/>
          </a:prstGeom>
        </p:spPr>
      </p:pic>
      <p:sp>
        <p:nvSpPr>
          <p:cNvPr id="12" name="Title 1">
            <a:extLst>
              <a:ext uri="{FF2B5EF4-FFF2-40B4-BE49-F238E27FC236}">
                <a16:creationId xmlns:a16="http://schemas.microsoft.com/office/drawing/2014/main" id="{6B23FFA3-6A4F-46CE-9732-5D36EC346138}"/>
              </a:ext>
            </a:extLst>
          </p:cNvPr>
          <p:cNvSpPr txBox="1">
            <a:spLocks/>
          </p:cNvSpPr>
          <p:nvPr/>
        </p:nvSpPr>
        <p:spPr>
          <a:xfrm>
            <a:off x="679173" y="2112894"/>
            <a:ext cx="62782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00FF00"/>
                </a:solidFill>
              </a:rPr>
              <a:t>Heron of Alexandria</a:t>
            </a:r>
            <a:r>
              <a:rPr lang="en-US" dirty="0">
                <a:solidFill>
                  <a:srgbClr val="00FF00"/>
                </a:solidFill>
              </a:rPr>
              <a:t> </a:t>
            </a:r>
          </a:p>
        </p:txBody>
      </p:sp>
    </p:spTree>
    <p:extLst>
      <p:ext uri="{BB962C8B-B14F-4D97-AF65-F5344CB8AC3E}">
        <p14:creationId xmlns:p14="http://schemas.microsoft.com/office/powerpoint/2010/main" val="2677764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LOGO</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461665"/>
          </a:xfrm>
          <a:prstGeom prst="rect">
            <a:avLst/>
          </a:prstGeom>
          <a:noFill/>
        </p:spPr>
        <p:txBody>
          <a:bodyPr wrap="square" rtlCol="0">
            <a:spAutoFit/>
          </a:bodyPr>
          <a:lstStyle/>
          <a:p>
            <a:pPr algn="ctr"/>
            <a:r>
              <a:rPr lang="en-US" sz="2400" dirty="0">
                <a:solidFill>
                  <a:srgbClr val="00FF00"/>
                </a:solidFill>
              </a:rPr>
              <a:t>Wally </a:t>
            </a:r>
            <a:r>
              <a:rPr lang="en-US" sz="2400" dirty="0" err="1">
                <a:solidFill>
                  <a:srgbClr val="00FF00"/>
                </a:solidFill>
              </a:rPr>
              <a:t>Feurzeig</a:t>
            </a:r>
            <a:r>
              <a:rPr lang="en-US" sz="2400" dirty="0">
                <a:solidFill>
                  <a:srgbClr val="00FF00"/>
                </a:solidFill>
              </a:rPr>
              <a:t>, Seymour </a:t>
            </a:r>
            <a:r>
              <a:rPr lang="en-US" sz="2400" dirty="0" err="1">
                <a:solidFill>
                  <a:srgbClr val="00FF00"/>
                </a:solidFill>
              </a:rPr>
              <a:t>Papert</a:t>
            </a:r>
            <a:r>
              <a:rPr lang="en-US" sz="2400" dirty="0">
                <a:solidFill>
                  <a:srgbClr val="00FF00"/>
                </a:solidFill>
              </a:rPr>
              <a:t> and Cynthia Solomon</a:t>
            </a:r>
            <a:endParaRPr lang="vi-VN" sz="4800" dirty="0">
              <a:solidFill>
                <a:srgbClr val="00FF00"/>
              </a:solidFill>
            </a:endParaRPr>
          </a:p>
        </p:txBody>
      </p:sp>
    </p:spTree>
    <p:extLst>
      <p:ext uri="{BB962C8B-B14F-4D97-AF65-F5344CB8AC3E}">
        <p14:creationId xmlns:p14="http://schemas.microsoft.com/office/powerpoint/2010/main" val="131180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Pascal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Niklaus Wirth</a:t>
            </a:r>
            <a:endParaRPr lang="vi-VN" sz="4000" dirty="0">
              <a:solidFill>
                <a:srgbClr val="00FF00"/>
              </a:solidFill>
            </a:endParaRPr>
          </a:p>
        </p:txBody>
      </p:sp>
    </p:spTree>
    <p:extLst>
      <p:ext uri="{BB962C8B-B14F-4D97-AF65-F5344CB8AC3E}">
        <p14:creationId xmlns:p14="http://schemas.microsoft.com/office/powerpoint/2010/main" val="932903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1205948" y="1476226"/>
            <a:ext cx="12192000" cy="2554545"/>
          </a:xfrm>
          <a:prstGeom prst="rect">
            <a:avLst/>
          </a:prstGeom>
          <a:noFill/>
        </p:spPr>
        <p:txBody>
          <a:bodyPr wrap="square" rtlCol="0">
            <a:spAutoFit/>
          </a:bodyPr>
          <a:lstStyle/>
          <a:p>
            <a:r>
              <a:rPr lang="en-US" sz="4000" dirty="0">
                <a:solidFill>
                  <a:srgbClr val="00FF00"/>
                </a:solidFill>
              </a:rPr>
              <a:t>program Hello;</a:t>
            </a:r>
          </a:p>
          <a:p>
            <a:r>
              <a:rPr lang="en-US" sz="4000" dirty="0">
                <a:solidFill>
                  <a:srgbClr val="00FF00"/>
                </a:solidFill>
              </a:rPr>
              <a:t>begin</a:t>
            </a:r>
          </a:p>
          <a:p>
            <a:r>
              <a:rPr lang="en-US" sz="4000" dirty="0">
                <a:solidFill>
                  <a:srgbClr val="00FF00"/>
                </a:solidFill>
              </a:rPr>
              <a:t>  </a:t>
            </a:r>
            <a:r>
              <a:rPr lang="en-US" sz="4000" dirty="0" err="1">
                <a:solidFill>
                  <a:srgbClr val="00FF00"/>
                </a:solidFill>
              </a:rPr>
              <a:t>writeln</a:t>
            </a:r>
            <a:r>
              <a:rPr lang="en-US" sz="4000" dirty="0">
                <a:solidFill>
                  <a:srgbClr val="00FF00"/>
                </a:solidFill>
              </a:rPr>
              <a:t> ('Hello, world.');</a:t>
            </a:r>
          </a:p>
          <a:p>
            <a:r>
              <a:rPr lang="en-US" sz="4000" dirty="0">
                <a:solidFill>
                  <a:srgbClr val="00FF00"/>
                </a:solidFill>
              </a:rPr>
              <a:t>end.</a:t>
            </a:r>
            <a:endParaRPr lang="vi-VN" sz="4000" dirty="0">
              <a:solidFill>
                <a:srgbClr val="00FF00"/>
              </a:solidFill>
            </a:endParaRPr>
          </a:p>
        </p:txBody>
      </p:sp>
    </p:spTree>
    <p:extLst>
      <p:ext uri="{BB962C8B-B14F-4D97-AF65-F5344CB8AC3E}">
        <p14:creationId xmlns:p14="http://schemas.microsoft.com/office/powerpoint/2010/main" val="1025477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Smalltalk</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1972</a:t>
            </a:r>
            <a:endParaRPr lang="vi-VN" sz="4000" dirty="0">
              <a:solidFill>
                <a:srgbClr val="00FF00"/>
              </a:solidFill>
            </a:endParaRPr>
          </a:p>
        </p:txBody>
      </p:sp>
    </p:spTree>
    <p:extLst>
      <p:ext uri="{BB962C8B-B14F-4D97-AF65-F5344CB8AC3E}">
        <p14:creationId xmlns:p14="http://schemas.microsoft.com/office/powerpoint/2010/main" val="3258250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Dennis Ritchie</a:t>
            </a:r>
            <a:endParaRPr lang="vi-VN" sz="4000" dirty="0">
              <a:solidFill>
                <a:srgbClr val="00FF00"/>
              </a:solidFill>
            </a:endParaRPr>
          </a:p>
        </p:txBody>
      </p:sp>
    </p:spTree>
    <p:extLst>
      <p:ext uri="{BB962C8B-B14F-4D97-AF65-F5344CB8AC3E}">
        <p14:creationId xmlns:p14="http://schemas.microsoft.com/office/powerpoint/2010/main" val="3137032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728869" y="1648505"/>
            <a:ext cx="12192000" cy="4401205"/>
          </a:xfrm>
          <a:prstGeom prst="rect">
            <a:avLst/>
          </a:prstGeom>
          <a:noFill/>
        </p:spPr>
        <p:txBody>
          <a:bodyPr wrap="square" rtlCol="0">
            <a:spAutoFit/>
          </a:bodyPr>
          <a:lstStyle/>
          <a:p>
            <a:r>
              <a:rPr lang="en-US" sz="4000" dirty="0">
                <a:solidFill>
                  <a:srgbClr val="00FF00"/>
                </a:solidFill>
              </a:rPr>
              <a:t>#include &lt;</a:t>
            </a:r>
            <a:r>
              <a:rPr lang="en-US" sz="4000" dirty="0" err="1">
                <a:solidFill>
                  <a:srgbClr val="00FF00"/>
                </a:solidFill>
              </a:rPr>
              <a:t>stdio.h</a:t>
            </a:r>
            <a:r>
              <a:rPr lang="en-US" sz="4000" dirty="0">
                <a:solidFill>
                  <a:srgbClr val="00FF00"/>
                </a:solidFill>
              </a:rPr>
              <a:t>&gt;</a:t>
            </a:r>
          </a:p>
          <a:p>
            <a:r>
              <a:rPr lang="en-US" sz="4000" dirty="0" err="1">
                <a:solidFill>
                  <a:srgbClr val="00FF00"/>
                </a:solidFill>
              </a:rPr>
              <a:t>int</a:t>
            </a:r>
            <a:r>
              <a:rPr lang="en-US" sz="4000" dirty="0">
                <a:solidFill>
                  <a:srgbClr val="00FF00"/>
                </a:solidFill>
              </a:rPr>
              <a:t> main()</a:t>
            </a:r>
          </a:p>
          <a:p>
            <a:r>
              <a:rPr lang="en-US" sz="4000" dirty="0">
                <a:solidFill>
                  <a:srgbClr val="00FF00"/>
                </a:solidFill>
              </a:rPr>
              <a:t>{</a:t>
            </a:r>
          </a:p>
          <a:p>
            <a:r>
              <a:rPr lang="en-US" sz="4000" dirty="0">
                <a:solidFill>
                  <a:srgbClr val="00FF00"/>
                </a:solidFill>
              </a:rPr>
              <a:t>   // </a:t>
            </a:r>
            <a:r>
              <a:rPr lang="en-US" sz="4000" dirty="0" err="1">
                <a:solidFill>
                  <a:srgbClr val="00FF00"/>
                </a:solidFill>
              </a:rPr>
              <a:t>printf</a:t>
            </a:r>
            <a:r>
              <a:rPr lang="en-US" sz="4000" dirty="0">
                <a:solidFill>
                  <a:srgbClr val="00FF00"/>
                </a:solidFill>
              </a:rPr>
              <a:t>() displays the string inside quotation</a:t>
            </a:r>
          </a:p>
          <a:p>
            <a:r>
              <a:rPr lang="en-US" sz="4000" dirty="0">
                <a:solidFill>
                  <a:srgbClr val="00FF00"/>
                </a:solidFill>
              </a:rPr>
              <a:t>   </a:t>
            </a:r>
            <a:r>
              <a:rPr lang="en-US" sz="4000" dirty="0" err="1">
                <a:solidFill>
                  <a:srgbClr val="00FF00"/>
                </a:solidFill>
              </a:rPr>
              <a:t>printf</a:t>
            </a:r>
            <a:r>
              <a:rPr lang="en-US" sz="4000" dirty="0">
                <a:solidFill>
                  <a:srgbClr val="00FF00"/>
                </a:solidFill>
              </a:rPr>
              <a:t>("Hello, World!");</a:t>
            </a:r>
          </a:p>
          <a:p>
            <a:r>
              <a:rPr lang="en-US" sz="4000" dirty="0">
                <a:solidFill>
                  <a:srgbClr val="00FF00"/>
                </a:solidFill>
              </a:rPr>
              <a:t>   return 0;</a:t>
            </a:r>
          </a:p>
          <a:p>
            <a:r>
              <a:rPr lang="en-US" sz="4000" dirty="0">
                <a:solidFill>
                  <a:srgbClr val="00FF00"/>
                </a:solidFill>
              </a:rPr>
              <a:t>}</a:t>
            </a:r>
            <a:endParaRPr lang="vi-VN" sz="4000" dirty="0">
              <a:solidFill>
                <a:srgbClr val="00FF00"/>
              </a:solidFill>
            </a:endParaRPr>
          </a:p>
        </p:txBody>
      </p:sp>
    </p:spTree>
    <p:extLst>
      <p:ext uri="{BB962C8B-B14F-4D97-AF65-F5344CB8AC3E}">
        <p14:creationId xmlns:p14="http://schemas.microsoft.com/office/powerpoint/2010/main" val="379419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Prolog</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Alan </a:t>
            </a:r>
            <a:r>
              <a:rPr lang="en-US" sz="4000" dirty="0" err="1">
                <a:solidFill>
                  <a:srgbClr val="00FF00"/>
                </a:solidFill>
              </a:rPr>
              <a:t>Colmerauers</a:t>
            </a:r>
            <a:endParaRPr lang="vi-VN" sz="4000" dirty="0">
              <a:solidFill>
                <a:srgbClr val="00FF00"/>
              </a:solidFill>
            </a:endParaRPr>
          </a:p>
        </p:txBody>
      </p:sp>
    </p:spTree>
    <p:extLst>
      <p:ext uri="{BB962C8B-B14F-4D97-AF65-F5344CB8AC3E}">
        <p14:creationId xmlns:p14="http://schemas.microsoft.com/office/powerpoint/2010/main" val="2980840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SQL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IBM</a:t>
            </a:r>
            <a:endParaRPr lang="vi-VN" sz="4000" dirty="0">
              <a:solidFill>
                <a:srgbClr val="00FF00"/>
              </a:solidFill>
            </a:endParaRPr>
          </a:p>
        </p:txBody>
      </p:sp>
    </p:spTree>
    <p:extLst>
      <p:ext uri="{BB962C8B-B14F-4D97-AF65-F5344CB8AC3E}">
        <p14:creationId xmlns:p14="http://schemas.microsoft.com/office/powerpoint/2010/main" val="3007382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584775"/>
          </a:xfrm>
          <a:prstGeom prst="rect">
            <a:avLst/>
          </a:prstGeom>
          <a:noFill/>
        </p:spPr>
        <p:txBody>
          <a:bodyPr wrap="square" rtlCol="0">
            <a:spAutoFit/>
          </a:bodyPr>
          <a:lstStyle/>
          <a:p>
            <a:pPr algn="ctr"/>
            <a:r>
              <a:rPr lang="en-US" sz="3200" dirty="0">
                <a:solidFill>
                  <a:srgbClr val="00FF00"/>
                </a:solidFill>
              </a:rPr>
              <a:t>Compiler Language With No Pronounceable Acronym (INTERCAL)</a:t>
            </a:r>
            <a:endParaRPr lang="vi-VN" sz="72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IBM</a:t>
            </a:r>
            <a:endParaRPr lang="vi-VN" sz="4000" dirty="0">
              <a:solidFill>
                <a:srgbClr val="00FF00"/>
              </a:solidFill>
            </a:endParaRPr>
          </a:p>
        </p:txBody>
      </p:sp>
    </p:spTree>
    <p:extLst>
      <p:ext uri="{BB962C8B-B14F-4D97-AF65-F5344CB8AC3E}">
        <p14:creationId xmlns:p14="http://schemas.microsoft.com/office/powerpoint/2010/main" val="3153304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145774" y="-29817"/>
            <a:ext cx="12192000" cy="6001643"/>
          </a:xfrm>
          <a:prstGeom prst="rect">
            <a:avLst/>
          </a:prstGeom>
          <a:noFill/>
        </p:spPr>
        <p:txBody>
          <a:bodyPr wrap="square" rtlCol="0">
            <a:spAutoFit/>
          </a:bodyPr>
          <a:lstStyle/>
          <a:p>
            <a:r>
              <a:rPr lang="pt-BR" sz="2400" dirty="0">
                <a:solidFill>
                  <a:srgbClr val="00FF00"/>
                </a:solidFill>
              </a:rPr>
              <a:t>DO ,1 &lt;- #13</a:t>
            </a:r>
          </a:p>
          <a:p>
            <a:r>
              <a:rPr lang="pt-BR" sz="2400" dirty="0">
                <a:solidFill>
                  <a:srgbClr val="00FF00"/>
                </a:solidFill>
              </a:rPr>
              <a:t>PLEASE DO ,1 SUB #1 &lt;- #238</a:t>
            </a:r>
          </a:p>
          <a:p>
            <a:r>
              <a:rPr lang="pt-BR" sz="2400" dirty="0">
                <a:solidFill>
                  <a:srgbClr val="00FF00"/>
                </a:solidFill>
              </a:rPr>
              <a:t>DO ,1 SUB #2 &lt;- #108</a:t>
            </a:r>
          </a:p>
          <a:p>
            <a:r>
              <a:rPr lang="pt-BR" sz="2400" dirty="0">
                <a:solidFill>
                  <a:srgbClr val="00FF00"/>
                </a:solidFill>
              </a:rPr>
              <a:t>DO ,1 SUB #3 &lt;- #112</a:t>
            </a:r>
          </a:p>
          <a:p>
            <a:r>
              <a:rPr lang="pt-BR" sz="2400" dirty="0">
                <a:solidFill>
                  <a:srgbClr val="00FF00"/>
                </a:solidFill>
              </a:rPr>
              <a:t>DO ,1 SUB #4 &lt;- #0</a:t>
            </a:r>
          </a:p>
          <a:p>
            <a:r>
              <a:rPr lang="pt-BR" sz="2400" dirty="0">
                <a:solidFill>
                  <a:srgbClr val="00FF00"/>
                </a:solidFill>
              </a:rPr>
              <a:t>DO ,1 SUB #5 &lt;- #64</a:t>
            </a:r>
          </a:p>
          <a:p>
            <a:r>
              <a:rPr lang="pt-BR" sz="2400" dirty="0">
                <a:solidFill>
                  <a:srgbClr val="00FF00"/>
                </a:solidFill>
              </a:rPr>
              <a:t>DO ,1 SUB #6 &lt;- #194</a:t>
            </a:r>
          </a:p>
          <a:p>
            <a:r>
              <a:rPr lang="pt-BR" sz="2400" dirty="0">
                <a:solidFill>
                  <a:srgbClr val="00FF00"/>
                </a:solidFill>
              </a:rPr>
              <a:t>DO ,1 SUB #7 &lt;- #48</a:t>
            </a:r>
          </a:p>
          <a:p>
            <a:r>
              <a:rPr lang="pt-BR" sz="2400" dirty="0">
                <a:solidFill>
                  <a:srgbClr val="00FF00"/>
                </a:solidFill>
              </a:rPr>
              <a:t>PLEASE DO ,1 SUB #8 &lt;- #22</a:t>
            </a:r>
          </a:p>
          <a:p>
            <a:r>
              <a:rPr lang="pt-BR" sz="2400" dirty="0">
                <a:solidFill>
                  <a:srgbClr val="00FF00"/>
                </a:solidFill>
              </a:rPr>
              <a:t>DO ,1 SUB #9 &lt;- #248</a:t>
            </a:r>
          </a:p>
          <a:p>
            <a:r>
              <a:rPr lang="pt-BR" sz="2400" dirty="0">
                <a:solidFill>
                  <a:srgbClr val="00FF00"/>
                </a:solidFill>
              </a:rPr>
              <a:t>DO ,1 SUB #10 &lt;- #168</a:t>
            </a:r>
          </a:p>
          <a:p>
            <a:r>
              <a:rPr lang="pt-BR" sz="2400" dirty="0">
                <a:solidFill>
                  <a:srgbClr val="00FF00"/>
                </a:solidFill>
              </a:rPr>
              <a:t>DO ,1 SUB #11 &lt;- #24</a:t>
            </a:r>
          </a:p>
          <a:p>
            <a:r>
              <a:rPr lang="pt-BR" sz="2400" dirty="0">
                <a:solidFill>
                  <a:srgbClr val="00FF00"/>
                </a:solidFill>
              </a:rPr>
              <a:t>DO ,1 SUB #12 &lt;- #16</a:t>
            </a:r>
          </a:p>
          <a:p>
            <a:r>
              <a:rPr lang="pt-BR" sz="2400" dirty="0">
                <a:solidFill>
                  <a:srgbClr val="00FF00"/>
                </a:solidFill>
              </a:rPr>
              <a:t>DO ,1 SUB #13 &lt;- #162</a:t>
            </a:r>
          </a:p>
          <a:p>
            <a:r>
              <a:rPr lang="pt-BR" sz="2400" dirty="0">
                <a:solidFill>
                  <a:srgbClr val="00FF00"/>
                </a:solidFill>
              </a:rPr>
              <a:t>PLEASE READ OUT ,1</a:t>
            </a:r>
          </a:p>
          <a:p>
            <a:r>
              <a:rPr lang="pt-BR" sz="2400" dirty="0">
                <a:solidFill>
                  <a:srgbClr val="00FF00"/>
                </a:solidFill>
              </a:rPr>
              <a:t>PLEASE GIVE UP</a:t>
            </a:r>
            <a:endParaRPr lang="vi-VN" sz="2400" dirty="0">
              <a:solidFill>
                <a:srgbClr val="00FF00"/>
              </a:solidFill>
            </a:endParaRPr>
          </a:p>
        </p:txBody>
      </p:sp>
    </p:spTree>
    <p:extLst>
      <p:ext uri="{BB962C8B-B14F-4D97-AF65-F5344CB8AC3E}">
        <p14:creationId xmlns:p14="http://schemas.microsoft.com/office/powerpoint/2010/main" val="252536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CD39A-7406-4BF9-93AD-AA3E7AD0E4B3}"/>
              </a:ext>
            </a:extLst>
          </p:cNvPr>
          <p:cNvSpPr>
            <a:spLocks noGrp="1"/>
          </p:cNvSpPr>
          <p:nvPr>
            <p:ph idx="1"/>
          </p:nvPr>
        </p:nvSpPr>
        <p:spPr>
          <a:xfrm>
            <a:off x="732183" y="2143508"/>
            <a:ext cx="5257800" cy="4351338"/>
          </a:xfrm>
        </p:spPr>
        <p:txBody>
          <a:bodyPr/>
          <a:lstStyle/>
          <a:p>
            <a:endParaRPr lang="en-US" dirty="0">
              <a:solidFill>
                <a:srgbClr val="00FF00"/>
              </a:solidFill>
            </a:endParaRPr>
          </a:p>
          <a:p>
            <a:pPr marL="0" indent="0">
              <a:buNone/>
            </a:pPr>
            <a:r>
              <a:rPr lang="en-US" dirty="0">
                <a:solidFill>
                  <a:srgbClr val="00FF00"/>
                </a:solidFill>
              </a:rPr>
              <a:t>First prototype of punch card</a:t>
            </a:r>
            <a:endParaRPr lang="vi-VN" dirty="0">
              <a:solidFill>
                <a:srgbClr val="00FF00"/>
              </a:solidFill>
            </a:endParaRPr>
          </a:p>
        </p:txBody>
      </p:sp>
      <p:sp>
        <p:nvSpPr>
          <p:cNvPr id="5" name="Rectangle 4">
            <a:extLst>
              <a:ext uri="{FF2B5EF4-FFF2-40B4-BE49-F238E27FC236}">
                <a16:creationId xmlns:a16="http://schemas.microsoft.com/office/drawing/2014/main" id="{074B69FB-82E7-4304-8FA8-FDA7C6443FBB}"/>
              </a:ext>
            </a:extLst>
          </p:cNvPr>
          <p:cNvSpPr/>
          <p:nvPr/>
        </p:nvSpPr>
        <p:spPr>
          <a:xfrm>
            <a:off x="7566990" y="9457"/>
            <a:ext cx="46250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5122" name="Picture 2" descr="HÃ¬nh áº£nh cÃ³ liÃªn quan">
            <a:extLst>
              <a:ext uri="{FF2B5EF4-FFF2-40B4-BE49-F238E27FC236}">
                <a16:creationId xmlns:a16="http://schemas.microsoft.com/office/drawing/2014/main" id="{999F89A1-7608-4A07-B3B4-CFCB06E8D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4951" y="3182139"/>
            <a:ext cx="2647536" cy="35777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Káº¿t quáº£ hÃ¬nh áº£nh cho Joseph Marie Jacquard">
            <a:extLst>
              <a:ext uri="{FF2B5EF4-FFF2-40B4-BE49-F238E27FC236}">
                <a16:creationId xmlns:a16="http://schemas.microsoft.com/office/drawing/2014/main" id="{74CF1F15-4F38-4C4E-9665-A5E4BBC49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8734" y="98110"/>
            <a:ext cx="2879970" cy="308402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E4DF3840-2699-454E-B596-9281D1E04226}"/>
              </a:ext>
            </a:extLst>
          </p:cNvPr>
          <p:cNvSpPr>
            <a:spLocks noGrp="1"/>
          </p:cNvSpPr>
          <p:nvPr>
            <p:ph type="title"/>
          </p:nvPr>
        </p:nvSpPr>
        <p:spPr>
          <a:xfrm>
            <a:off x="732183" y="537403"/>
            <a:ext cx="6278217" cy="1325563"/>
          </a:xfrm>
        </p:spPr>
        <p:txBody>
          <a:bodyPr/>
          <a:lstStyle/>
          <a:p>
            <a:r>
              <a:rPr lang="en-US" b="1" i="1" dirty="0">
                <a:solidFill>
                  <a:srgbClr val="00FF00"/>
                </a:solidFill>
              </a:rPr>
              <a:t>Joseph Marie Jacquard</a:t>
            </a:r>
          </a:p>
        </p:txBody>
      </p:sp>
    </p:spTree>
    <p:extLst>
      <p:ext uri="{BB962C8B-B14F-4D97-AF65-F5344CB8AC3E}">
        <p14:creationId xmlns:p14="http://schemas.microsoft.com/office/powerpoint/2010/main" val="643667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ML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Robin Milner</a:t>
            </a:r>
            <a:endParaRPr lang="vi-VN" sz="4000" dirty="0">
              <a:solidFill>
                <a:srgbClr val="00FF00"/>
              </a:solidFill>
            </a:endParaRPr>
          </a:p>
        </p:txBody>
      </p:sp>
    </p:spTree>
    <p:extLst>
      <p:ext uri="{BB962C8B-B14F-4D97-AF65-F5344CB8AC3E}">
        <p14:creationId xmlns:p14="http://schemas.microsoft.com/office/powerpoint/2010/main" val="4240034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CLU</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Barbara </a:t>
            </a:r>
            <a:r>
              <a:rPr lang="en-US" sz="4000" dirty="0" err="1">
                <a:solidFill>
                  <a:srgbClr val="00FF00"/>
                </a:solidFill>
              </a:rPr>
              <a:t>Liskov</a:t>
            </a:r>
            <a:endParaRPr lang="vi-VN" sz="4000" dirty="0">
              <a:solidFill>
                <a:srgbClr val="00FF00"/>
              </a:solidFill>
            </a:endParaRPr>
          </a:p>
        </p:txBody>
      </p:sp>
    </p:spTree>
    <p:extLst>
      <p:ext uri="{BB962C8B-B14F-4D97-AF65-F5344CB8AC3E}">
        <p14:creationId xmlns:p14="http://schemas.microsoft.com/office/powerpoint/2010/main" val="3186061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Scheme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Abel &amp; Sussman</a:t>
            </a:r>
            <a:endParaRPr lang="vi-VN" sz="4000" dirty="0">
              <a:solidFill>
                <a:srgbClr val="00FF00"/>
              </a:solidFill>
            </a:endParaRPr>
          </a:p>
        </p:txBody>
      </p:sp>
    </p:spTree>
    <p:extLst>
      <p:ext uri="{BB962C8B-B14F-4D97-AF65-F5344CB8AC3E}">
        <p14:creationId xmlns:p14="http://schemas.microsoft.com/office/powerpoint/2010/main" val="2857190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MATLAB</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err="1">
                <a:solidFill>
                  <a:srgbClr val="00FF00"/>
                </a:solidFill>
              </a:rPr>
              <a:t>Mathworks</a:t>
            </a:r>
            <a:endParaRPr lang="vi-VN" sz="4000" dirty="0">
              <a:solidFill>
                <a:srgbClr val="00FF00"/>
              </a:solidFill>
            </a:endParaRPr>
          </a:p>
        </p:txBody>
      </p:sp>
    </p:spTree>
    <p:extLst>
      <p:ext uri="{BB962C8B-B14F-4D97-AF65-F5344CB8AC3E}">
        <p14:creationId xmlns:p14="http://schemas.microsoft.com/office/powerpoint/2010/main" val="2191379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1983</a:t>
            </a:r>
            <a:endParaRPr lang="vi-VN" sz="4000" dirty="0">
              <a:solidFill>
                <a:srgbClr val="00FF00"/>
              </a:solidFill>
            </a:endParaRPr>
          </a:p>
        </p:txBody>
      </p:sp>
    </p:spTree>
    <p:extLst>
      <p:ext uri="{BB962C8B-B14F-4D97-AF65-F5344CB8AC3E}">
        <p14:creationId xmlns:p14="http://schemas.microsoft.com/office/powerpoint/2010/main" val="1106686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Objective 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Apple</a:t>
            </a:r>
            <a:endParaRPr lang="vi-VN" sz="4000" dirty="0">
              <a:solidFill>
                <a:srgbClr val="00FF00"/>
              </a:solidFill>
            </a:endParaRPr>
          </a:p>
        </p:txBody>
      </p:sp>
    </p:spTree>
    <p:extLst>
      <p:ext uri="{BB962C8B-B14F-4D97-AF65-F5344CB8AC3E}">
        <p14:creationId xmlns:p14="http://schemas.microsoft.com/office/powerpoint/2010/main" val="4225497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Object Pascal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Niklaus</a:t>
            </a:r>
            <a:endParaRPr lang="vi-VN" sz="4000" dirty="0">
              <a:solidFill>
                <a:srgbClr val="00FF00"/>
              </a:solidFill>
            </a:endParaRPr>
          </a:p>
        </p:txBody>
      </p:sp>
    </p:spTree>
    <p:extLst>
      <p:ext uri="{BB962C8B-B14F-4D97-AF65-F5344CB8AC3E}">
        <p14:creationId xmlns:p14="http://schemas.microsoft.com/office/powerpoint/2010/main" val="2929315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err="1">
                <a:solidFill>
                  <a:srgbClr val="00FF00"/>
                </a:solidFill>
              </a:rPr>
              <a:t>HyperTalk</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Dam Winkler</a:t>
            </a:r>
            <a:endParaRPr lang="vi-VN" sz="4000" dirty="0">
              <a:solidFill>
                <a:srgbClr val="00FF00"/>
              </a:solidFill>
            </a:endParaRPr>
          </a:p>
        </p:txBody>
      </p:sp>
    </p:spTree>
    <p:extLst>
      <p:ext uri="{BB962C8B-B14F-4D97-AF65-F5344CB8AC3E}">
        <p14:creationId xmlns:p14="http://schemas.microsoft.com/office/powerpoint/2010/main" val="3316286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Erlang</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Joe </a:t>
            </a:r>
            <a:r>
              <a:rPr lang="en-US" sz="4000" dirty="0" err="1">
                <a:solidFill>
                  <a:srgbClr val="00FF00"/>
                </a:solidFill>
              </a:rPr>
              <a:t>Amstrong</a:t>
            </a:r>
            <a:endParaRPr lang="vi-VN" sz="4000" dirty="0">
              <a:solidFill>
                <a:srgbClr val="00FF00"/>
              </a:solidFill>
            </a:endParaRPr>
          </a:p>
        </p:txBody>
      </p:sp>
    </p:spTree>
    <p:extLst>
      <p:ext uri="{BB962C8B-B14F-4D97-AF65-F5344CB8AC3E}">
        <p14:creationId xmlns:p14="http://schemas.microsoft.com/office/powerpoint/2010/main" val="1669723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Perl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Larry Wall</a:t>
            </a:r>
            <a:endParaRPr lang="vi-VN" sz="4000" dirty="0">
              <a:solidFill>
                <a:srgbClr val="00FF00"/>
              </a:solidFill>
            </a:endParaRPr>
          </a:p>
        </p:txBody>
      </p:sp>
    </p:spTree>
    <p:extLst>
      <p:ext uri="{BB962C8B-B14F-4D97-AF65-F5344CB8AC3E}">
        <p14:creationId xmlns:p14="http://schemas.microsoft.com/office/powerpoint/2010/main" val="299215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F576-52FB-4CA7-B2DE-2CCC9B07C2C7}"/>
              </a:ext>
            </a:extLst>
          </p:cNvPr>
          <p:cNvSpPr>
            <a:spLocks noGrp="1"/>
          </p:cNvSpPr>
          <p:nvPr>
            <p:ph type="title"/>
          </p:nvPr>
        </p:nvSpPr>
        <p:spPr>
          <a:xfrm>
            <a:off x="732183" y="537403"/>
            <a:ext cx="6278217" cy="1325563"/>
          </a:xfrm>
        </p:spPr>
        <p:txBody>
          <a:bodyPr/>
          <a:lstStyle/>
          <a:p>
            <a:r>
              <a:rPr lang="en-US" dirty="0">
                <a:solidFill>
                  <a:srgbClr val="00FF00"/>
                </a:solidFill>
              </a:rPr>
              <a:t>Charles Babbage</a:t>
            </a:r>
            <a:br>
              <a:rPr lang="en-US" dirty="0">
                <a:solidFill>
                  <a:srgbClr val="00FF00"/>
                </a:solidFill>
              </a:rPr>
            </a:br>
            <a:endParaRPr lang="vi-VN" dirty="0"/>
          </a:p>
        </p:txBody>
      </p:sp>
      <p:sp>
        <p:nvSpPr>
          <p:cNvPr id="3" name="Content Placeholder 2">
            <a:extLst>
              <a:ext uri="{FF2B5EF4-FFF2-40B4-BE49-F238E27FC236}">
                <a16:creationId xmlns:a16="http://schemas.microsoft.com/office/drawing/2014/main" id="{629014D0-9ED2-4BD0-9219-03C138629487}"/>
              </a:ext>
            </a:extLst>
          </p:cNvPr>
          <p:cNvSpPr>
            <a:spLocks noGrp="1"/>
          </p:cNvSpPr>
          <p:nvPr>
            <p:ph idx="1"/>
          </p:nvPr>
        </p:nvSpPr>
        <p:spPr>
          <a:xfrm>
            <a:off x="414129" y="1969259"/>
            <a:ext cx="7152861" cy="4351338"/>
          </a:xfrm>
        </p:spPr>
        <p:txBody>
          <a:bodyPr>
            <a:normAutofit/>
          </a:bodyPr>
          <a:lstStyle/>
          <a:p>
            <a:r>
              <a:rPr lang="en-US" sz="2400" dirty="0">
                <a:solidFill>
                  <a:srgbClr val="00FF00"/>
                </a:solidFill>
              </a:rPr>
              <a:t>Created a machine to calculate</a:t>
            </a:r>
          </a:p>
          <a:p>
            <a:r>
              <a:rPr lang="en-US" sz="2400" dirty="0">
                <a:solidFill>
                  <a:srgbClr val="00FF00"/>
                </a:solidFill>
              </a:rPr>
              <a:t>blueprint for the engine</a:t>
            </a:r>
          </a:p>
          <a:p>
            <a:r>
              <a:rPr lang="en-US" sz="2400" dirty="0">
                <a:solidFill>
                  <a:srgbClr val="00FF00"/>
                </a:solidFill>
              </a:rPr>
              <a:t>London Science Museum replicated his design and created it and they ran a test and it showed the correct answer.</a:t>
            </a:r>
            <a:endParaRPr lang="vi-VN" sz="2400" dirty="0">
              <a:solidFill>
                <a:srgbClr val="00FF00"/>
              </a:solidFill>
            </a:endParaRPr>
          </a:p>
        </p:txBody>
      </p:sp>
      <p:sp>
        <p:nvSpPr>
          <p:cNvPr id="5" name="Rectangle 4">
            <a:extLst>
              <a:ext uri="{FF2B5EF4-FFF2-40B4-BE49-F238E27FC236}">
                <a16:creationId xmlns:a16="http://schemas.microsoft.com/office/drawing/2014/main" id="{F9D4CC86-2913-425B-AEEA-1289E080B234}"/>
              </a:ext>
            </a:extLst>
          </p:cNvPr>
          <p:cNvSpPr/>
          <p:nvPr/>
        </p:nvSpPr>
        <p:spPr>
          <a:xfrm>
            <a:off x="7595125" y="-159355"/>
            <a:ext cx="46250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6146" name="Picture 2" descr="Káº¿t quáº£ hÃ¬nh áº£nh cho Charles Babbage">
            <a:extLst>
              <a:ext uri="{FF2B5EF4-FFF2-40B4-BE49-F238E27FC236}">
                <a16:creationId xmlns:a16="http://schemas.microsoft.com/office/drawing/2014/main" id="{B352C139-1B12-4170-AEC4-A83313F839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87" r="19476"/>
          <a:stretch/>
        </p:blipFill>
        <p:spPr bwMode="auto">
          <a:xfrm>
            <a:off x="8448261" y="282489"/>
            <a:ext cx="3175828" cy="31609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73D4AF4-FC79-49AC-A7A2-84450BB2C94C}"/>
              </a:ext>
            </a:extLst>
          </p:cNvPr>
          <p:cNvPicPr>
            <a:picLocks noChangeAspect="1"/>
          </p:cNvPicPr>
          <p:nvPr/>
        </p:nvPicPr>
        <p:blipFill>
          <a:blip r:embed="rId3"/>
          <a:stretch>
            <a:fillRect/>
          </a:stretch>
        </p:blipFill>
        <p:spPr>
          <a:xfrm>
            <a:off x="8263282" y="4081670"/>
            <a:ext cx="3743187" cy="2493841"/>
          </a:xfrm>
          <a:prstGeom prst="rect">
            <a:avLst/>
          </a:prstGeom>
        </p:spPr>
      </p:pic>
    </p:spTree>
    <p:extLst>
      <p:ext uri="{BB962C8B-B14F-4D97-AF65-F5344CB8AC3E}">
        <p14:creationId xmlns:p14="http://schemas.microsoft.com/office/powerpoint/2010/main" val="3632783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Haskell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Simon Peyton Jones el al</a:t>
            </a:r>
            <a:endParaRPr lang="vi-VN" sz="4000" dirty="0">
              <a:solidFill>
                <a:srgbClr val="00FF00"/>
              </a:solidFill>
            </a:endParaRPr>
          </a:p>
        </p:txBody>
      </p:sp>
    </p:spTree>
    <p:extLst>
      <p:ext uri="{BB962C8B-B14F-4D97-AF65-F5344CB8AC3E}">
        <p14:creationId xmlns:p14="http://schemas.microsoft.com/office/powerpoint/2010/main" val="4265756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Python</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Guido van Rossum 1991</a:t>
            </a:r>
            <a:endParaRPr lang="vi-VN" sz="4000" dirty="0">
              <a:solidFill>
                <a:srgbClr val="00FF00"/>
              </a:solidFill>
            </a:endParaRPr>
          </a:p>
        </p:txBody>
      </p:sp>
    </p:spTree>
    <p:extLst>
      <p:ext uri="{BB962C8B-B14F-4D97-AF65-F5344CB8AC3E}">
        <p14:creationId xmlns:p14="http://schemas.microsoft.com/office/powerpoint/2010/main" val="2392079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1516030"/>
            <a:ext cx="12192000" cy="830997"/>
          </a:xfrm>
          <a:prstGeom prst="rect">
            <a:avLst/>
          </a:prstGeom>
          <a:noFill/>
        </p:spPr>
        <p:txBody>
          <a:bodyPr wrap="square" rtlCol="0">
            <a:spAutoFit/>
          </a:bodyPr>
          <a:lstStyle/>
          <a:p>
            <a:r>
              <a:rPr lang="en-US" sz="4800" dirty="0">
                <a:solidFill>
                  <a:srgbClr val="00FF00"/>
                </a:solidFill>
              </a:rPr>
              <a:t>print("</a:t>
            </a:r>
            <a:r>
              <a:rPr lang="en-US" sz="4000" dirty="0">
                <a:solidFill>
                  <a:srgbClr val="00FF00"/>
                </a:solidFill>
              </a:rPr>
              <a:t>This</a:t>
            </a:r>
            <a:r>
              <a:rPr lang="en-US" sz="4800" dirty="0">
                <a:solidFill>
                  <a:srgbClr val="00FF00"/>
                </a:solidFill>
              </a:rPr>
              <a:t> line will be printed.")</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799775"/>
            <a:ext cx="12192000" cy="707886"/>
          </a:xfrm>
          <a:prstGeom prst="rect">
            <a:avLst/>
          </a:prstGeom>
          <a:noFill/>
        </p:spPr>
        <p:txBody>
          <a:bodyPr wrap="square" rtlCol="0">
            <a:spAutoFit/>
          </a:bodyPr>
          <a:lstStyle/>
          <a:p>
            <a:r>
              <a:rPr lang="en-US" sz="4000" dirty="0">
                <a:solidFill>
                  <a:srgbClr val="00FF00"/>
                </a:solidFill>
              </a:rPr>
              <a:t>Print "This line will be printed."</a:t>
            </a:r>
            <a:endParaRPr lang="vi-VN" sz="4000" dirty="0">
              <a:solidFill>
                <a:srgbClr val="00FF00"/>
              </a:solidFill>
            </a:endParaRPr>
          </a:p>
        </p:txBody>
      </p:sp>
    </p:spTree>
    <p:extLst>
      <p:ext uri="{BB962C8B-B14F-4D97-AF65-F5344CB8AC3E}">
        <p14:creationId xmlns:p14="http://schemas.microsoft.com/office/powerpoint/2010/main" val="3395486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Visual Basic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Alan Cooper &amp; Microsoft 1991</a:t>
            </a:r>
            <a:endParaRPr lang="vi-VN" sz="4000" dirty="0">
              <a:solidFill>
                <a:srgbClr val="00FF00"/>
              </a:solidFill>
            </a:endParaRPr>
          </a:p>
        </p:txBody>
      </p:sp>
    </p:spTree>
    <p:extLst>
      <p:ext uri="{BB962C8B-B14F-4D97-AF65-F5344CB8AC3E}">
        <p14:creationId xmlns:p14="http://schemas.microsoft.com/office/powerpoint/2010/main" val="490404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New Project dialog with Console App selected">
            <a:extLst>
              <a:ext uri="{FF2B5EF4-FFF2-40B4-BE49-F238E27FC236}">
                <a16:creationId xmlns:a16="http://schemas.microsoft.com/office/drawing/2014/main" id="{5AE80808-539D-412D-8CAE-2A5FD6CBE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43061" cy="343020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Visual Studio and the new HelloWorld project">
            <a:extLst>
              <a:ext uri="{FF2B5EF4-FFF2-40B4-BE49-F238E27FC236}">
                <a16:creationId xmlns:a16="http://schemas.microsoft.com/office/drawing/2014/main" id="{C7C57D25-5816-4BF3-AF50-181275166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670" y="343221"/>
            <a:ext cx="6308661" cy="37380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Visual Studio Program file with updated Main method">
            <a:extLst>
              <a:ext uri="{FF2B5EF4-FFF2-40B4-BE49-F238E27FC236}">
                <a16:creationId xmlns:a16="http://schemas.microsoft.com/office/drawing/2014/main" id="{6F3B5B8A-5125-4BDF-A368-1DB32D1DD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781" y="2900289"/>
            <a:ext cx="93535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34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brainfuck</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Urban Muller</a:t>
            </a:r>
            <a:endParaRPr lang="vi-VN" sz="4000" dirty="0">
              <a:solidFill>
                <a:srgbClr val="00FF00"/>
              </a:solidFill>
            </a:endParaRPr>
          </a:p>
        </p:txBody>
      </p:sp>
    </p:spTree>
    <p:extLst>
      <p:ext uri="{BB962C8B-B14F-4D97-AF65-F5344CB8AC3E}">
        <p14:creationId xmlns:p14="http://schemas.microsoft.com/office/powerpoint/2010/main" val="38257025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CAE6-D3B3-4AE2-88A3-E6122BCFC665}"/>
              </a:ext>
            </a:extLst>
          </p:cNvPr>
          <p:cNvSpPr>
            <a:spLocks noGrp="1"/>
          </p:cNvSpPr>
          <p:nvPr>
            <p:ph type="title"/>
          </p:nvPr>
        </p:nvSpPr>
        <p:spPr>
          <a:xfrm>
            <a:off x="838200" y="2644498"/>
            <a:ext cx="10515600" cy="1325563"/>
          </a:xfrm>
        </p:spPr>
        <p:txBody>
          <a:bodyPr>
            <a:normAutofit/>
          </a:bodyPr>
          <a:lstStyle/>
          <a:p>
            <a:r>
              <a:rPr lang="vi-VN" sz="2800" dirty="0">
                <a:solidFill>
                  <a:srgbClr val="00FF00"/>
                </a:solidFill>
              </a:rPr>
              <a:t>+[-[&lt;&lt;[+[---&gt;]-[&lt;&lt;&lt;]]]&gt;&gt;&gt;-]&gt;-.---.&gt;..&gt;.&lt;&lt;&lt;&lt;-.&lt;+.&gt;&gt;&gt;&gt;&gt;.&gt;.&lt;&lt;.&lt;-.</a:t>
            </a:r>
          </a:p>
        </p:txBody>
      </p:sp>
    </p:spTree>
    <p:extLst>
      <p:ext uri="{BB962C8B-B14F-4D97-AF65-F5344CB8AC3E}">
        <p14:creationId xmlns:p14="http://schemas.microsoft.com/office/powerpoint/2010/main" val="18057253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Oak</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James </a:t>
            </a:r>
            <a:r>
              <a:rPr lang="en-US" sz="4000" dirty="0" err="1">
                <a:solidFill>
                  <a:srgbClr val="00FF00"/>
                </a:solidFill>
              </a:rPr>
              <a:t>Gossling</a:t>
            </a:r>
            <a:endParaRPr lang="vi-VN" sz="4000" dirty="0">
              <a:solidFill>
                <a:srgbClr val="00FF00"/>
              </a:solidFill>
            </a:endParaRPr>
          </a:p>
        </p:txBody>
      </p:sp>
    </p:spTree>
    <p:extLst>
      <p:ext uri="{BB962C8B-B14F-4D97-AF65-F5344CB8AC3E}">
        <p14:creationId xmlns:p14="http://schemas.microsoft.com/office/powerpoint/2010/main" val="4284336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Java</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James </a:t>
            </a:r>
            <a:r>
              <a:rPr lang="en-US" sz="4000" dirty="0" err="1">
                <a:solidFill>
                  <a:srgbClr val="00FF00"/>
                </a:solidFill>
              </a:rPr>
              <a:t>Gossling</a:t>
            </a:r>
            <a:r>
              <a:rPr lang="en-US" sz="4000" dirty="0">
                <a:solidFill>
                  <a:srgbClr val="00FF00"/>
                </a:solidFill>
              </a:rPr>
              <a:t> &amp; Sun Microsystems</a:t>
            </a:r>
            <a:endParaRPr lang="vi-VN" sz="4000" dirty="0">
              <a:solidFill>
                <a:srgbClr val="00FF00"/>
              </a:solidFill>
            </a:endParaRPr>
          </a:p>
        </p:txBody>
      </p:sp>
    </p:spTree>
    <p:extLst>
      <p:ext uri="{BB962C8B-B14F-4D97-AF65-F5344CB8AC3E}">
        <p14:creationId xmlns:p14="http://schemas.microsoft.com/office/powerpoint/2010/main" val="4141882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27EC-1591-43A5-9FBF-5A44CC2E4D86}"/>
              </a:ext>
            </a:extLst>
          </p:cNvPr>
          <p:cNvSpPr>
            <a:spLocks noGrp="1"/>
          </p:cNvSpPr>
          <p:nvPr>
            <p:ph type="title"/>
          </p:nvPr>
        </p:nvSpPr>
        <p:spPr>
          <a:xfrm>
            <a:off x="997227" y="2978253"/>
            <a:ext cx="10515600" cy="1325563"/>
          </a:xfrm>
        </p:spPr>
        <p:txBody>
          <a:bodyPr>
            <a:noAutofit/>
          </a:bodyPr>
          <a:lstStyle/>
          <a:p>
            <a:r>
              <a:rPr lang="en-US" sz="600" dirty="0">
                <a:solidFill>
                  <a:srgbClr val="00FF00"/>
                </a:solidFill>
              </a:rPr>
              <a:t>package usingj2ee.hello;</a:t>
            </a:r>
            <a:br>
              <a:rPr lang="en-US" sz="600" dirty="0">
                <a:solidFill>
                  <a:srgbClr val="00FF00"/>
                </a:solidFill>
              </a:rPr>
            </a:br>
            <a:br>
              <a:rPr lang="en-US" sz="600" dirty="0">
                <a:solidFill>
                  <a:srgbClr val="00FF00"/>
                </a:solidFill>
              </a:rPr>
            </a:br>
            <a:r>
              <a:rPr lang="en-US" sz="600" dirty="0">
                <a:solidFill>
                  <a:srgbClr val="00FF00"/>
                </a:solidFill>
              </a:rPr>
              <a:t>import </a:t>
            </a:r>
            <a:r>
              <a:rPr lang="en-US" sz="600" dirty="0" err="1">
                <a:solidFill>
                  <a:srgbClr val="00FF00"/>
                </a:solidFill>
              </a:rPr>
              <a:t>java.rmi</a:t>
            </a:r>
            <a:r>
              <a:rPr lang="en-US" sz="600" dirty="0">
                <a:solidFill>
                  <a:srgbClr val="00FF00"/>
                </a:solidFill>
              </a:rPr>
              <a:t>.*;</a:t>
            </a:r>
            <a:br>
              <a:rPr lang="en-US" sz="600" dirty="0">
                <a:solidFill>
                  <a:srgbClr val="00FF00"/>
                </a:solidFill>
              </a:rPr>
            </a:br>
            <a:r>
              <a:rPr lang="en-US" sz="600" dirty="0">
                <a:solidFill>
                  <a:srgbClr val="00FF00"/>
                </a:solidFill>
              </a:rPr>
              <a:t>import </a:t>
            </a:r>
            <a:r>
              <a:rPr lang="en-US" sz="600" dirty="0" err="1">
                <a:solidFill>
                  <a:srgbClr val="00FF00"/>
                </a:solidFill>
              </a:rPr>
              <a:t>java.util</a:t>
            </a:r>
            <a:r>
              <a:rPr lang="en-US" sz="600" dirty="0">
                <a:solidFill>
                  <a:srgbClr val="00FF00"/>
                </a:solidFill>
              </a:rPr>
              <a:t>.*;</a:t>
            </a:r>
            <a:br>
              <a:rPr lang="en-US" sz="600" dirty="0">
                <a:solidFill>
                  <a:srgbClr val="00FF00"/>
                </a:solidFill>
              </a:rPr>
            </a:br>
            <a:r>
              <a:rPr lang="en-US" sz="600" dirty="0">
                <a:solidFill>
                  <a:srgbClr val="00FF00"/>
                </a:solidFill>
              </a:rPr>
              <a:t>import </a:t>
            </a:r>
            <a:r>
              <a:rPr lang="en-US" sz="600" dirty="0" err="1">
                <a:solidFill>
                  <a:srgbClr val="00FF00"/>
                </a:solidFill>
              </a:rPr>
              <a:t>javax.ejb</a:t>
            </a:r>
            <a:r>
              <a:rPr lang="en-US" sz="600" dirty="0">
                <a:solidFill>
                  <a:srgbClr val="00FF00"/>
                </a:solidFill>
              </a:rPr>
              <a:t>.*;</a:t>
            </a:r>
            <a:br>
              <a:rPr lang="en-US" sz="600" dirty="0">
                <a:solidFill>
                  <a:srgbClr val="00FF00"/>
                </a:solidFill>
              </a:rPr>
            </a:br>
            <a:br>
              <a:rPr lang="en-US" sz="600" dirty="0">
                <a:solidFill>
                  <a:srgbClr val="00FF00"/>
                </a:solidFill>
              </a:rPr>
            </a:br>
            <a:r>
              <a:rPr lang="en-US" sz="600" dirty="0">
                <a:solidFill>
                  <a:srgbClr val="00FF00"/>
                </a:solidFill>
              </a:rPr>
              <a:t>/** The implementation class for the </a:t>
            </a:r>
            <a:r>
              <a:rPr lang="en-US" sz="600" dirty="0" err="1">
                <a:solidFill>
                  <a:srgbClr val="00FF00"/>
                </a:solidFill>
              </a:rPr>
              <a:t>HelloWorldSession</a:t>
            </a:r>
            <a:r>
              <a:rPr lang="en-US" sz="600" dirty="0">
                <a:solidFill>
                  <a:srgbClr val="00FF00"/>
                </a:solidFill>
              </a:rPr>
              <a:t> bean */</a:t>
            </a:r>
            <a:br>
              <a:rPr lang="en-US" sz="600" dirty="0">
                <a:solidFill>
                  <a:srgbClr val="00FF00"/>
                </a:solidFill>
              </a:rPr>
            </a:br>
            <a:br>
              <a:rPr lang="en-US" sz="600" dirty="0">
                <a:solidFill>
                  <a:srgbClr val="00FF00"/>
                </a:solidFill>
              </a:rPr>
            </a:br>
            <a:r>
              <a:rPr lang="en-US" sz="600" dirty="0">
                <a:solidFill>
                  <a:srgbClr val="00FF00"/>
                </a:solidFill>
              </a:rPr>
              <a:t>public class </a:t>
            </a:r>
            <a:r>
              <a:rPr lang="en-US" sz="600" dirty="0" err="1">
                <a:solidFill>
                  <a:srgbClr val="00FF00"/>
                </a:solidFill>
              </a:rPr>
              <a:t>HelloWorldSessionImpl</a:t>
            </a:r>
            <a:r>
              <a:rPr lang="en-US" sz="600" dirty="0">
                <a:solidFill>
                  <a:srgbClr val="00FF00"/>
                </a:solidFill>
              </a:rPr>
              <a:t> implements </a:t>
            </a:r>
            <a:r>
              <a:rPr lang="en-US" sz="600" dirty="0" err="1">
                <a:solidFill>
                  <a:srgbClr val="00FF00"/>
                </a:solidFill>
              </a:rPr>
              <a:t>SessionBean</a:t>
            </a:r>
            <a:br>
              <a:rPr lang="en-US" sz="600" dirty="0">
                <a:solidFill>
                  <a:srgbClr val="00FF00"/>
                </a:solidFill>
              </a:rPr>
            </a:br>
            <a:r>
              <a:rPr lang="en-US" sz="600" dirty="0">
                <a:solidFill>
                  <a:srgbClr val="00FF00"/>
                </a:solidFill>
              </a:rPr>
              <a:t>{</a:t>
            </a:r>
            <a:br>
              <a:rPr lang="en-US" sz="600" dirty="0">
                <a:solidFill>
                  <a:srgbClr val="00FF00"/>
                </a:solidFill>
              </a:rPr>
            </a:br>
            <a:r>
              <a:rPr lang="en-US" sz="600" dirty="0">
                <a:solidFill>
                  <a:srgbClr val="00FF00"/>
                </a:solidFill>
              </a:rPr>
              <a:t>/** Holds the session's greeting */</a:t>
            </a:r>
            <a:br>
              <a:rPr lang="en-US" sz="600" dirty="0">
                <a:solidFill>
                  <a:srgbClr val="00FF00"/>
                </a:solidFill>
              </a:rPr>
            </a:br>
            <a:r>
              <a:rPr lang="en-US" sz="600" dirty="0">
                <a:solidFill>
                  <a:srgbClr val="00FF00"/>
                </a:solidFill>
              </a:rPr>
              <a:t>    protected String greeting;</a:t>
            </a:r>
            <a:br>
              <a:rPr lang="en-US" sz="600" dirty="0">
                <a:solidFill>
                  <a:srgbClr val="00FF00"/>
                </a:solidFill>
              </a:rPr>
            </a:br>
            <a:br>
              <a:rPr lang="en-US" sz="600" dirty="0">
                <a:solidFill>
                  <a:srgbClr val="00FF00"/>
                </a:solidFill>
              </a:rPr>
            </a:br>
            <a:r>
              <a:rPr lang="en-US" sz="600" dirty="0">
                <a:solidFill>
                  <a:srgbClr val="00FF00"/>
                </a:solidFill>
              </a:rPr>
              <a:t>/** The session context provided by the EJB container. A session bean must</a:t>
            </a:r>
            <a:br>
              <a:rPr lang="en-US" sz="600" dirty="0">
                <a:solidFill>
                  <a:srgbClr val="00FF00"/>
                </a:solidFill>
              </a:rPr>
            </a:br>
            <a:r>
              <a:rPr lang="en-US" sz="600" dirty="0">
                <a:solidFill>
                  <a:srgbClr val="00FF00"/>
                </a:solidFill>
              </a:rPr>
              <a:t>    hold on to the context it is given. */</a:t>
            </a:r>
            <a:br>
              <a:rPr lang="en-US" sz="600" dirty="0">
                <a:solidFill>
                  <a:srgbClr val="00FF00"/>
                </a:solidFill>
              </a:rPr>
            </a:br>
            <a:br>
              <a:rPr lang="en-US" sz="600" dirty="0">
                <a:solidFill>
                  <a:srgbClr val="00FF00"/>
                </a:solidFill>
              </a:rPr>
            </a:br>
            <a:r>
              <a:rPr lang="en-US" sz="600" dirty="0">
                <a:solidFill>
                  <a:srgbClr val="00FF00"/>
                </a:solidFill>
              </a:rPr>
              <a:t>    private </a:t>
            </a:r>
            <a:r>
              <a:rPr lang="en-US" sz="600" dirty="0" err="1">
                <a:solidFill>
                  <a:srgbClr val="00FF00"/>
                </a:solidFill>
              </a:rPr>
              <a:t>SessionContext</a:t>
            </a:r>
            <a:r>
              <a:rPr lang="en-US" sz="600" dirty="0">
                <a:solidFill>
                  <a:srgbClr val="00FF00"/>
                </a:solidFill>
              </a:rPr>
              <a:t> context;</a:t>
            </a:r>
            <a:br>
              <a:rPr lang="en-US" sz="600" dirty="0">
                <a:solidFill>
                  <a:srgbClr val="00FF00"/>
                </a:solidFill>
              </a:rPr>
            </a:br>
            <a:br>
              <a:rPr lang="en-US" sz="600" dirty="0">
                <a:solidFill>
                  <a:srgbClr val="00FF00"/>
                </a:solidFill>
              </a:rPr>
            </a:br>
            <a:r>
              <a:rPr lang="en-US" sz="600" dirty="0">
                <a:solidFill>
                  <a:srgbClr val="00FF00"/>
                </a:solidFill>
              </a:rPr>
              <a:t>/** An EJB must have a public, </a:t>
            </a:r>
            <a:r>
              <a:rPr lang="en-US" sz="600" dirty="0" err="1">
                <a:solidFill>
                  <a:srgbClr val="00FF00"/>
                </a:solidFill>
              </a:rPr>
              <a:t>parameterless</a:t>
            </a:r>
            <a:r>
              <a:rPr lang="en-US" sz="600" dirty="0">
                <a:solidFill>
                  <a:srgbClr val="00FF00"/>
                </a:solidFill>
              </a:rPr>
              <a:t> constructor */     </a:t>
            </a:r>
            <a:br>
              <a:rPr lang="en-US" sz="600" dirty="0">
                <a:solidFill>
                  <a:srgbClr val="00FF00"/>
                </a:solidFill>
              </a:rPr>
            </a:br>
            <a:br>
              <a:rPr lang="en-US" sz="600" dirty="0">
                <a:solidFill>
                  <a:srgbClr val="00FF00"/>
                </a:solidFill>
              </a:rPr>
            </a:br>
            <a:r>
              <a:rPr lang="en-US" sz="600" dirty="0">
                <a:solidFill>
                  <a:srgbClr val="00FF00"/>
                </a:solidFill>
              </a:rPr>
              <a:t>    public </a:t>
            </a:r>
            <a:r>
              <a:rPr lang="en-US" sz="600" dirty="0" err="1">
                <a:solidFill>
                  <a:srgbClr val="00FF00"/>
                </a:solidFill>
              </a:rPr>
              <a:t>HelloWorldSessionImpl</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to set this session's context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setSessionContext</a:t>
            </a:r>
            <a:r>
              <a:rPr lang="en-US" sz="600" dirty="0">
                <a:solidFill>
                  <a:srgbClr val="00FF00"/>
                </a:solidFill>
              </a:rPr>
              <a:t>(</a:t>
            </a:r>
            <a:r>
              <a:rPr lang="en-US" sz="600" dirty="0" err="1">
                <a:solidFill>
                  <a:srgbClr val="00FF00"/>
                </a:solidFill>
              </a:rPr>
              <a:t>SessionContext</a:t>
            </a:r>
            <a:r>
              <a:rPr lang="en-US" sz="600" dirty="0">
                <a:solidFill>
                  <a:srgbClr val="00FF00"/>
                </a:solidFill>
              </a:rPr>
              <a:t> </a:t>
            </a:r>
            <a:r>
              <a:rPr lang="en-US" sz="600" dirty="0" err="1">
                <a:solidFill>
                  <a:srgbClr val="00FF00"/>
                </a:solidFill>
              </a:rPr>
              <a:t>aContext</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context = </a:t>
            </a:r>
            <a:r>
              <a:rPr lang="en-US" sz="600" dirty="0" err="1">
                <a:solidFill>
                  <a:srgbClr val="00FF00"/>
                </a:solidFill>
              </a:rPr>
              <a:t>aContext</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when a client calls the create() method in</a:t>
            </a:r>
            <a:br>
              <a:rPr lang="en-US" sz="600" dirty="0">
                <a:solidFill>
                  <a:srgbClr val="00FF00"/>
                </a:solidFill>
              </a:rPr>
            </a:br>
            <a:r>
              <a:rPr lang="en-US" sz="600" dirty="0">
                <a:solidFill>
                  <a:srgbClr val="00FF00"/>
                </a:solidFill>
              </a:rPr>
              <a:t>    the Home interface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ejbCreate</a:t>
            </a:r>
            <a:r>
              <a:rPr lang="en-US" sz="600" dirty="0">
                <a:solidFill>
                  <a:srgbClr val="00FF00"/>
                </a:solidFill>
              </a:rPr>
              <a:t>()</a:t>
            </a:r>
            <a:br>
              <a:rPr lang="en-US" sz="600" dirty="0">
                <a:solidFill>
                  <a:srgbClr val="00FF00"/>
                </a:solidFill>
              </a:rPr>
            </a:br>
            <a:r>
              <a:rPr lang="en-US" sz="600" dirty="0">
                <a:solidFill>
                  <a:srgbClr val="00FF00"/>
                </a:solidFill>
              </a:rPr>
              <a:t>        throws </a:t>
            </a:r>
            <a:r>
              <a:rPr lang="en-US" sz="600" dirty="0" err="1">
                <a:solidFill>
                  <a:srgbClr val="00FF00"/>
                </a:solidFill>
              </a:rPr>
              <a:t>CreateException</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greeting = "Hello World!";</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when a client calls the</a:t>
            </a:r>
            <a:br>
              <a:rPr lang="en-US" sz="600" dirty="0">
                <a:solidFill>
                  <a:srgbClr val="00FF00"/>
                </a:solidFill>
              </a:rPr>
            </a:br>
            <a:r>
              <a:rPr lang="en-US" sz="600" dirty="0">
                <a:solidFill>
                  <a:srgbClr val="00FF00"/>
                </a:solidFill>
              </a:rPr>
              <a:t>    create(String) method in the Home interface */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ejbCreate</a:t>
            </a:r>
            <a:r>
              <a:rPr lang="en-US" sz="600" dirty="0">
                <a:solidFill>
                  <a:srgbClr val="00FF00"/>
                </a:solidFill>
              </a:rPr>
              <a:t>(String </a:t>
            </a:r>
            <a:r>
              <a:rPr lang="en-US" sz="600" dirty="0" err="1">
                <a:solidFill>
                  <a:srgbClr val="00FF00"/>
                </a:solidFill>
              </a:rPr>
              <a:t>aGreeting</a:t>
            </a:r>
            <a:r>
              <a:rPr lang="en-US" sz="600" dirty="0">
                <a:solidFill>
                  <a:srgbClr val="00FF00"/>
                </a:solidFill>
              </a:rPr>
              <a:t>)</a:t>
            </a:r>
            <a:br>
              <a:rPr lang="en-US" sz="600" dirty="0">
                <a:solidFill>
                  <a:srgbClr val="00FF00"/>
                </a:solidFill>
              </a:rPr>
            </a:br>
            <a:r>
              <a:rPr lang="en-US" sz="600" dirty="0">
                <a:solidFill>
                  <a:srgbClr val="00FF00"/>
                </a:solidFill>
              </a:rPr>
              <a:t>        throws </a:t>
            </a:r>
            <a:r>
              <a:rPr lang="en-US" sz="600" dirty="0" err="1">
                <a:solidFill>
                  <a:srgbClr val="00FF00"/>
                </a:solidFill>
              </a:rPr>
              <a:t>CreateException</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greeting = </a:t>
            </a:r>
            <a:r>
              <a:rPr lang="en-US" sz="600" dirty="0" err="1">
                <a:solidFill>
                  <a:srgbClr val="00FF00"/>
                </a:solidFill>
              </a:rPr>
              <a:t>aGreeting</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to wake this session bean up after it</a:t>
            </a:r>
            <a:br>
              <a:rPr lang="en-US" sz="600" dirty="0">
                <a:solidFill>
                  <a:srgbClr val="00FF00"/>
                </a:solidFill>
              </a:rPr>
            </a:br>
            <a:r>
              <a:rPr lang="en-US" sz="600" dirty="0">
                <a:solidFill>
                  <a:srgbClr val="00FF00"/>
                </a:solidFill>
              </a:rPr>
              <a:t>    has been put to sleep with the </a:t>
            </a:r>
            <a:r>
              <a:rPr lang="en-US" sz="600" dirty="0" err="1">
                <a:solidFill>
                  <a:srgbClr val="00FF00"/>
                </a:solidFill>
              </a:rPr>
              <a:t>ejbPassivate</a:t>
            </a:r>
            <a:r>
              <a:rPr lang="en-US" sz="600" dirty="0">
                <a:solidFill>
                  <a:srgbClr val="00FF00"/>
                </a:solidFill>
              </a:rPr>
              <a:t> method.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ejbActivate</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to tell this session bean that it is being</a:t>
            </a:r>
            <a:br>
              <a:rPr lang="en-US" sz="600" dirty="0">
                <a:solidFill>
                  <a:srgbClr val="00FF00"/>
                </a:solidFill>
              </a:rPr>
            </a:br>
            <a:r>
              <a:rPr lang="en-US" sz="600" dirty="0">
                <a:solidFill>
                  <a:srgbClr val="00FF00"/>
                </a:solidFill>
              </a:rPr>
              <a:t>    suspended from use (it's being put to sleep).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ejbPassivate</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to tell this session bean that it has been</a:t>
            </a:r>
            <a:br>
              <a:rPr lang="en-US" sz="600" dirty="0">
                <a:solidFill>
                  <a:srgbClr val="00FF00"/>
                </a:solidFill>
              </a:rPr>
            </a:br>
            <a:r>
              <a:rPr lang="en-US" sz="600" dirty="0">
                <a:solidFill>
                  <a:srgbClr val="00FF00"/>
                </a:solidFill>
              </a:rPr>
              <a:t>    removed, either because the client invoked the remove() method or the</a:t>
            </a:r>
            <a:br>
              <a:rPr lang="en-US" sz="600" dirty="0">
                <a:solidFill>
                  <a:srgbClr val="00FF00"/>
                </a:solidFill>
              </a:rPr>
            </a:br>
            <a:r>
              <a:rPr lang="en-US" sz="600" dirty="0">
                <a:solidFill>
                  <a:srgbClr val="00FF00"/>
                </a:solidFill>
              </a:rPr>
              <a:t>    container has timed the session out.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ejbRemove</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Returns the session's greeting */</a:t>
            </a:r>
            <a:br>
              <a:rPr lang="en-US" sz="600" dirty="0">
                <a:solidFill>
                  <a:srgbClr val="00FF00"/>
                </a:solidFill>
              </a:rPr>
            </a:br>
            <a:br>
              <a:rPr lang="en-US" sz="600" dirty="0">
                <a:solidFill>
                  <a:srgbClr val="00FF00"/>
                </a:solidFill>
              </a:rPr>
            </a:br>
            <a:r>
              <a:rPr lang="en-US" sz="600" dirty="0">
                <a:solidFill>
                  <a:srgbClr val="00FF00"/>
                </a:solidFill>
              </a:rPr>
              <a:t>    public String </a:t>
            </a:r>
            <a:r>
              <a:rPr lang="en-US" sz="600" dirty="0" err="1">
                <a:solidFill>
                  <a:srgbClr val="00FF00"/>
                </a:solidFill>
              </a:rPr>
              <a:t>getGreeting</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return greeting;</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Changes the session's greeting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setGreeting</a:t>
            </a:r>
            <a:r>
              <a:rPr lang="en-US" sz="600" dirty="0">
                <a:solidFill>
                  <a:srgbClr val="00FF00"/>
                </a:solidFill>
              </a:rPr>
              <a:t>(String </a:t>
            </a:r>
            <a:r>
              <a:rPr lang="en-US" sz="600" dirty="0" err="1">
                <a:solidFill>
                  <a:srgbClr val="00FF00"/>
                </a:solidFill>
              </a:rPr>
              <a:t>aGreeting</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greeting = </a:t>
            </a:r>
            <a:r>
              <a:rPr lang="en-US" sz="600" dirty="0" err="1">
                <a:solidFill>
                  <a:srgbClr val="00FF00"/>
                </a:solidFill>
              </a:rPr>
              <a:t>aGreeting</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endParaRPr lang="vi-VN" sz="600" dirty="0">
              <a:solidFill>
                <a:srgbClr val="00FF00"/>
              </a:solidFill>
            </a:endParaRPr>
          </a:p>
        </p:txBody>
      </p:sp>
    </p:spTree>
    <p:extLst>
      <p:ext uri="{BB962C8B-B14F-4D97-AF65-F5344CB8AC3E}">
        <p14:creationId xmlns:p14="http://schemas.microsoft.com/office/powerpoint/2010/main" val="78446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C999A-0C19-4BAE-92C6-F47D14F7D009}"/>
              </a:ext>
            </a:extLst>
          </p:cNvPr>
          <p:cNvSpPr>
            <a:spLocks noGrp="1"/>
          </p:cNvSpPr>
          <p:nvPr>
            <p:ph idx="1"/>
          </p:nvPr>
        </p:nvSpPr>
        <p:spPr>
          <a:xfrm>
            <a:off x="883920" y="2168525"/>
            <a:ext cx="4860235" cy="4351338"/>
          </a:xfrm>
        </p:spPr>
        <p:txBody>
          <a:bodyPr/>
          <a:lstStyle/>
          <a:p>
            <a:r>
              <a:rPr lang="en-US" dirty="0">
                <a:solidFill>
                  <a:srgbClr val="00FF00"/>
                </a:solidFill>
              </a:rPr>
              <a:t>Ada Lovelace</a:t>
            </a:r>
          </a:p>
          <a:p>
            <a:pPr marL="0" indent="0">
              <a:buNone/>
            </a:pPr>
            <a:r>
              <a:rPr lang="en-US" dirty="0">
                <a:solidFill>
                  <a:srgbClr val="00FF00"/>
                </a:solidFill>
              </a:rPr>
              <a:t>- World first </a:t>
            </a:r>
          </a:p>
          <a:p>
            <a:pPr marL="0" indent="0">
              <a:buNone/>
            </a:pPr>
            <a:r>
              <a:rPr lang="en-US" dirty="0">
                <a:solidFill>
                  <a:srgbClr val="00FF00"/>
                </a:solidFill>
              </a:rPr>
              <a:t>programmer</a:t>
            </a:r>
            <a:endParaRPr lang="vi-VN" dirty="0">
              <a:solidFill>
                <a:srgbClr val="00FF00"/>
              </a:solidFill>
            </a:endParaRPr>
          </a:p>
        </p:txBody>
      </p:sp>
      <p:pic>
        <p:nvPicPr>
          <p:cNvPr id="6" name="Picture 5" descr="A person posing for a picture&#10;&#10;Description generated with very high confidence">
            <a:extLst>
              <a:ext uri="{FF2B5EF4-FFF2-40B4-BE49-F238E27FC236}">
                <a16:creationId xmlns:a16="http://schemas.microsoft.com/office/drawing/2014/main" id="{E8558FAC-A340-425F-A87E-B5C0B0303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644" y="0"/>
            <a:ext cx="9144000" cy="6858000"/>
          </a:xfrm>
          <a:prstGeom prst="rect">
            <a:avLst/>
          </a:prstGeom>
        </p:spPr>
      </p:pic>
    </p:spTree>
    <p:extLst>
      <p:ext uri="{BB962C8B-B14F-4D97-AF65-F5344CB8AC3E}">
        <p14:creationId xmlns:p14="http://schemas.microsoft.com/office/powerpoint/2010/main" val="2652303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A638-D310-4B8E-B5E0-24066CFF7497}"/>
              </a:ext>
            </a:extLst>
          </p:cNvPr>
          <p:cNvSpPr>
            <a:spLocks noGrp="1"/>
          </p:cNvSpPr>
          <p:nvPr>
            <p:ph type="title"/>
          </p:nvPr>
        </p:nvSpPr>
        <p:spPr>
          <a:xfrm>
            <a:off x="838200" y="2766218"/>
            <a:ext cx="10515600" cy="1325563"/>
          </a:xfrm>
        </p:spPr>
        <p:txBody>
          <a:bodyPr>
            <a:noAutofit/>
          </a:bodyPr>
          <a:lstStyle/>
          <a:p>
            <a:r>
              <a:rPr lang="en-US" sz="3200" b="1" dirty="0">
                <a:solidFill>
                  <a:srgbClr val="00FF00"/>
                </a:solidFill>
              </a:rPr>
              <a:t>public class HelloWorld {</a:t>
            </a:r>
            <a:br>
              <a:rPr lang="en-US" sz="3200" b="1" dirty="0">
                <a:solidFill>
                  <a:srgbClr val="00FF00"/>
                </a:solidFill>
              </a:rPr>
            </a:br>
            <a:br>
              <a:rPr lang="en-US" sz="3200" b="1" dirty="0">
                <a:solidFill>
                  <a:srgbClr val="00FF00"/>
                </a:solidFill>
              </a:rPr>
            </a:br>
            <a:r>
              <a:rPr lang="en-US" sz="3200" b="1" dirty="0">
                <a:solidFill>
                  <a:srgbClr val="00FF00"/>
                </a:solidFill>
              </a:rPr>
              <a:t>    public static void main(String[] </a:t>
            </a:r>
            <a:r>
              <a:rPr lang="en-US" sz="3200" b="1" dirty="0" err="1">
                <a:solidFill>
                  <a:srgbClr val="00FF00"/>
                </a:solidFill>
              </a:rPr>
              <a:t>args</a:t>
            </a:r>
            <a:r>
              <a:rPr lang="en-US" sz="3200" b="1" dirty="0">
                <a:solidFill>
                  <a:srgbClr val="00FF00"/>
                </a:solidFill>
              </a:rPr>
              <a:t>) {</a:t>
            </a:r>
            <a:br>
              <a:rPr lang="en-US" sz="3200" b="1" dirty="0">
                <a:solidFill>
                  <a:srgbClr val="00FF00"/>
                </a:solidFill>
              </a:rPr>
            </a:br>
            <a:r>
              <a:rPr lang="en-US" sz="3200" b="1" dirty="0">
                <a:solidFill>
                  <a:srgbClr val="00FF00"/>
                </a:solidFill>
              </a:rPr>
              <a:t>        // Prints "Hello, World" to the terminal window.</a:t>
            </a:r>
            <a:br>
              <a:rPr lang="en-US" sz="3200" b="1" dirty="0">
                <a:solidFill>
                  <a:srgbClr val="00FF00"/>
                </a:solidFill>
              </a:rPr>
            </a:br>
            <a:r>
              <a:rPr lang="en-US" sz="3200" b="1" dirty="0">
                <a:solidFill>
                  <a:srgbClr val="00FF00"/>
                </a:solidFill>
              </a:rPr>
              <a:t>        </a:t>
            </a:r>
            <a:r>
              <a:rPr lang="en-US" sz="3200" b="1" dirty="0" err="1">
                <a:solidFill>
                  <a:srgbClr val="00FF00"/>
                </a:solidFill>
              </a:rPr>
              <a:t>System.out.println</a:t>
            </a:r>
            <a:r>
              <a:rPr lang="en-US" sz="3200" b="1" dirty="0">
                <a:solidFill>
                  <a:srgbClr val="00FF00"/>
                </a:solidFill>
              </a:rPr>
              <a:t>("Hello, World");</a:t>
            </a:r>
            <a:br>
              <a:rPr lang="en-US" sz="3200" b="1" dirty="0">
                <a:solidFill>
                  <a:srgbClr val="00FF00"/>
                </a:solidFill>
              </a:rPr>
            </a:br>
            <a:r>
              <a:rPr lang="en-US" sz="3200" b="1" dirty="0">
                <a:solidFill>
                  <a:srgbClr val="00FF00"/>
                </a:solidFill>
              </a:rPr>
              <a:t>    }</a:t>
            </a:r>
            <a:br>
              <a:rPr lang="en-US" sz="3200" b="1" dirty="0">
                <a:solidFill>
                  <a:srgbClr val="00FF00"/>
                </a:solidFill>
              </a:rPr>
            </a:br>
            <a:br>
              <a:rPr lang="en-US" sz="3200" b="1" dirty="0">
                <a:solidFill>
                  <a:srgbClr val="00FF00"/>
                </a:solidFill>
              </a:rPr>
            </a:br>
            <a:r>
              <a:rPr lang="en-US" sz="3200" b="1" dirty="0">
                <a:solidFill>
                  <a:srgbClr val="00FF00"/>
                </a:solidFill>
              </a:rPr>
              <a:t>}</a:t>
            </a:r>
            <a:endParaRPr lang="vi-VN" sz="3200" b="1" dirty="0">
              <a:solidFill>
                <a:srgbClr val="00FF00"/>
              </a:solidFill>
            </a:endParaRPr>
          </a:p>
        </p:txBody>
      </p:sp>
    </p:spTree>
    <p:extLst>
      <p:ext uri="{BB962C8B-B14F-4D97-AF65-F5344CB8AC3E}">
        <p14:creationId xmlns:p14="http://schemas.microsoft.com/office/powerpoint/2010/main" val="255207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PHP</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Rasmus </a:t>
            </a:r>
            <a:r>
              <a:rPr lang="en-US" sz="4000" dirty="0" err="1">
                <a:solidFill>
                  <a:srgbClr val="00FF00"/>
                </a:solidFill>
              </a:rPr>
              <a:t>Lerdorf</a:t>
            </a:r>
            <a:endParaRPr lang="vi-VN" sz="4000" dirty="0">
              <a:solidFill>
                <a:srgbClr val="00FF00"/>
              </a:solidFill>
            </a:endParaRPr>
          </a:p>
        </p:txBody>
      </p:sp>
    </p:spTree>
    <p:extLst>
      <p:ext uri="{BB962C8B-B14F-4D97-AF65-F5344CB8AC3E}">
        <p14:creationId xmlns:p14="http://schemas.microsoft.com/office/powerpoint/2010/main" val="4195663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C5D8-14EE-4C10-B84D-49334EDFB27A}"/>
              </a:ext>
            </a:extLst>
          </p:cNvPr>
          <p:cNvSpPr>
            <a:spLocks noGrp="1"/>
          </p:cNvSpPr>
          <p:nvPr>
            <p:ph type="title"/>
          </p:nvPr>
        </p:nvSpPr>
        <p:spPr>
          <a:xfrm>
            <a:off x="838200" y="2339699"/>
            <a:ext cx="10515600" cy="1325563"/>
          </a:xfrm>
        </p:spPr>
        <p:txBody>
          <a:bodyPr>
            <a:normAutofit fontScale="90000"/>
          </a:bodyPr>
          <a:lstStyle/>
          <a:p>
            <a:r>
              <a:rPr lang="vi-VN" dirty="0">
                <a:solidFill>
                  <a:srgbClr val="00FF00"/>
                </a:solidFill>
              </a:rPr>
              <a:t>&lt;?php</a:t>
            </a:r>
            <a:br>
              <a:rPr lang="vi-VN" dirty="0">
                <a:solidFill>
                  <a:srgbClr val="00FF00"/>
                </a:solidFill>
              </a:rPr>
            </a:br>
            <a:r>
              <a:rPr lang="vi-VN" dirty="0">
                <a:solidFill>
                  <a:srgbClr val="00FF00"/>
                </a:solidFill>
              </a:rPr>
              <a:t>   echo "Hello World";</a:t>
            </a:r>
            <a:br>
              <a:rPr lang="vi-VN" dirty="0">
                <a:solidFill>
                  <a:srgbClr val="00FF00"/>
                </a:solidFill>
              </a:rPr>
            </a:br>
            <a:r>
              <a:rPr lang="vi-VN" dirty="0">
                <a:solidFill>
                  <a:srgbClr val="00FF00"/>
                </a:solidFill>
              </a:rPr>
              <a:t>?&gt;</a:t>
            </a:r>
          </a:p>
        </p:txBody>
      </p:sp>
    </p:spTree>
    <p:extLst>
      <p:ext uri="{BB962C8B-B14F-4D97-AF65-F5344CB8AC3E}">
        <p14:creationId xmlns:p14="http://schemas.microsoft.com/office/powerpoint/2010/main" val="19311361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Ruby</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Yukihiro Matsumoto</a:t>
            </a:r>
            <a:endParaRPr lang="vi-VN" sz="4000" dirty="0">
              <a:solidFill>
                <a:srgbClr val="00FF00"/>
              </a:solidFill>
            </a:endParaRPr>
          </a:p>
        </p:txBody>
      </p:sp>
    </p:spTree>
    <p:extLst>
      <p:ext uri="{BB962C8B-B14F-4D97-AF65-F5344CB8AC3E}">
        <p14:creationId xmlns:p14="http://schemas.microsoft.com/office/powerpoint/2010/main" val="3950220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err="1">
                <a:solidFill>
                  <a:srgbClr val="00FF00"/>
                </a:solidFill>
              </a:rPr>
              <a:t>LiveScript</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Brendan </a:t>
            </a:r>
            <a:r>
              <a:rPr lang="en-US" sz="4000" dirty="0" err="1">
                <a:solidFill>
                  <a:srgbClr val="00FF00"/>
                </a:solidFill>
              </a:rPr>
              <a:t>Eich</a:t>
            </a:r>
            <a:endParaRPr lang="vi-VN" sz="4000" dirty="0">
              <a:solidFill>
                <a:srgbClr val="00FF00"/>
              </a:solidFill>
            </a:endParaRPr>
          </a:p>
        </p:txBody>
      </p:sp>
    </p:spTree>
    <p:extLst>
      <p:ext uri="{BB962C8B-B14F-4D97-AF65-F5344CB8AC3E}">
        <p14:creationId xmlns:p14="http://schemas.microsoft.com/office/powerpoint/2010/main" val="16412278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err="1">
                <a:solidFill>
                  <a:srgbClr val="00FF00"/>
                </a:solidFill>
              </a:rPr>
              <a:t>Javascript</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Brendan </a:t>
            </a:r>
            <a:r>
              <a:rPr lang="en-US" sz="4000" dirty="0" err="1">
                <a:solidFill>
                  <a:srgbClr val="00FF00"/>
                </a:solidFill>
              </a:rPr>
              <a:t>Eich</a:t>
            </a:r>
            <a:endParaRPr lang="vi-VN" sz="4000" dirty="0">
              <a:solidFill>
                <a:srgbClr val="00FF00"/>
              </a:solidFill>
            </a:endParaRPr>
          </a:p>
        </p:txBody>
      </p:sp>
    </p:spTree>
    <p:extLst>
      <p:ext uri="{BB962C8B-B14F-4D97-AF65-F5344CB8AC3E}">
        <p14:creationId xmlns:p14="http://schemas.microsoft.com/office/powerpoint/2010/main" val="1336001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Anders </a:t>
            </a:r>
            <a:r>
              <a:rPr lang="en-US" sz="4000" dirty="0" err="1">
                <a:solidFill>
                  <a:srgbClr val="00FF00"/>
                </a:solidFill>
              </a:rPr>
              <a:t>Heijsberg</a:t>
            </a:r>
            <a:endParaRPr lang="vi-VN" sz="4000" dirty="0">
              <a:solidFill>
                <a:srgbClr val="00FF00"/>
              </a:solidFill>
            </a:endParaRPr>
          </a:p>
        </p:txBody>
      </p:sp>
    </p:spTree>
    <p:extLst>
      <p:ext uri="{BB962C8B-B14F-4D97-AF65-F5344CB8AC3E}">
        <p14:creationId xmlns:p14="http://schemas.microsoft.com/office/powerpoint/2010/main" val="2713722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ECMAScript</a:t>
            </a:r>
            <a:endParaRPr lang="vi-VN" sz="4800" dirty="0">
              <a:solidFill>
                <a:srgbClr val="00FF00"/>
              </a:solidFill>
            </a:endParaRPr>
          </a:p>
        </p:txBody>
      </p:sp>
    </p:spTree>
    <p:extLst>
      <p:ext uri="{BB962C8B-B14F-4D97-AF65-F5344CB8AC3E}">
        <p14:creationId xmlns:p14="http://schemas.microsoft.com/office/powerpoint/2010/main" val="2726849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JVM Language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Scala, Groovy, Clojure, </a:t>
            </a:r>
            <a:r>
              <a:rPr lang="en-US" sz="4000" dirty="0" err="1">
                <a:solidFill>
                  <a:srgbClr val="00FF00"/>
                </a:solidFill>
              </a:rPr>
              <a:t>Jruby</a:t>
            </a:r>
            <a:r>
              <a:rPr lang="en-US" sz="4000" dirty="0">
                <a:solidFill>
                  <a:srgbClr val="00FF00"/>
                </a:solidFill>
              </a:rPr>
              <a:t>, </a:t>
            </a:r>
            <a:r>
              <a:rPr lang="en-US" sz="4000" dirty="0" err="1">
                <a:solidFill>
                  <a:srgbClr val="00FF00"/>
                </a:solidFill>
              </a:rPr>
              <a:t>Fantom</a:t>
            </a:r>
            <a:r>
              <a:rPr lang="en-US" sz="4000" dirty="0">
                <a:solidFill>
                  <a:srgbClr val="00FF00"/>
                </a:solidFill>
              </a:rPr>
              <a:t>, </a:t>
            </a:r>
            <a:r>
              <a:rPr lang="en-US" sz="4000" dirty="0" err="1">
                <a:solidFill>
                  <a:srgbClr val="00FF00"/>
                </a:solidFill>
              </a:rPr>
              <a:t>Jython</a:t>
            </a:r>
            <a:r>
              <a:rPr lang="en-US" sz="4000" dirty="0">
                <a:solidFill>
                  <a:srgbClr val="00FF00"/>
                </a:solidFill>
              </a:rPr>
              <a:t>,…</a:t>
            </a:r>
            <a:endParaRPr lang="vi-VN" sz="4000" dirty="0">
              <a:solidFill>
                <a:srgbClr val="00FF00"/>
              </a:solidFill>
            </a:endParaRPr>
          </a:p>
        </p:txBody>
      </p:sp>
    </p:spTree>
    <p:extLst>
      <p:ext uri="{BB962C8B-B14F-4D97-AF65-F5344CB8AC3E}">
        <p14:creationId xmlns:p14="http://schemas.microsoft.com/office/powerpoint/2010/main" val="3745795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F#</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Don Syme &amp; Microsoft Research</a:t>
            </a:r>
            <a:endParaRPr lang="vi-VN" sz="4000" dirty="0">
              <a:solidFill>
                <a:srgbClr val="00FF00"/>
              </a:solidFill>
            </a:endParaRPr>
          </a:p>
        </p:txBody>
      </p:sp>
    </p:spTree>
    <p:extLst>
      <p:ext uri="{BB962C8B-B14F-4D97-AF65-F5344CB8AC3E}">
        <p14:creationId xmlns:p14="http://schemas.microsoft.com/office/powerpoint/2010/main" val="373629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2995051" cy="830997"/>
          </a:xfrm>
          <a:prstGeom prst="rect">
            <a:avLst/>
          </a:prstGeom>
          <a:noFill/>
        </p:spPr>
        <p:txBody>
          <a:bodyPr wrap="none" rtlCol="0">
            <a:spAutoFit/>
          </a:bodyPr>
          <a:lstStyle/>
          <a:p>
            <a:r>
              <a:rPr lang="en-US" sz="4800" dirty="0">
                <a:solidFill>
                  <a:srgbClr val="00FF00"/>
                </a:solidFill>
              </a:rPr>
              <a:t>Alan Turing</a:t>
            </a:r>
            <a:endParaRPr lang="vi-VN" sz="4800" dirty="0">
              <a:solidFill>
                <a:srgbClr val="00FF00"/>
              </a:solidFill>
            </a:endParaRPr>
          </a:p>
        </p:txBody>
      </p:sp>
    </p:spTree>
    <p:extLst>
      <p:ext uri="{BB962C8B-B14F-4D97-AF65-F5344CB8AC3E}">
        <p14:creationId xmlns:p14="http://schemas.microsoft.com/office/powerpoint/2010/main" val="38405877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Go</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Google</a:t>
            </a:r>
            <a:endParaRPr lang="vi-VN" sz="4000" dirty="0">
              <a:solidFill>
                <a:srgbClr val="00FF00"/>
              </a:solidFill>
            </a:endParaRPr>
          </a:p>
        </p:txBody>
      </p:sp>
    </p:spTree>
    <p:extLst>
      <p:ext uri="{BB962C8B-B14F-4D97-AF65-F5344CB8AC3E}">
        <p14:creationId xmlns:p14="http://schemas.microsoft.com/office/powerpoint/2010/main" val="4098593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Rust</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Mozilla</a:t>
            </a:r>
            <a:endParaRPr lang="vi-VN" sz="4000" dirty="0">
              <a:solidFill>
                <a:srgbClr val="00FF00"/>
              </a:solidFill>
            </a:endParaRPr>
          </a:p>
        </p:txBody>
      </p:sp>
    </p:spTree>
    <p:extLst>
      <p:ext uri="{BB962C8B-B14F-4D97-AF65-F5344CB8AC3E}">
        <p14:creationId xmlns:p14="http://schemas.microsoft.com/office/powerpoint/2010/main" val="255506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JavaScript like language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err="1">
                <a:solidFill>
                  <a:srgbClr val="00FF00"/>
                </a:solidFill>
              </a:rPr>
              <a:t>CoffeeScript</a:t>
            </a:r>
            <a:r>
              <a:rPr lang="en-US" sz="4000" dirty="0">
                <a:solidFill>
                  <a:srgbClr val="00FF00"/>
                </a:solidFill>
              </a:rPr>
              <a:t>, Dart, TypeScript, …..</a:t>
            </a:r>
            <a:endParaRPr lang="vi-VN" sz="4000" dirty="0">
              <a:solidFill>
                <a:srgbClr val="00FF00"/>
              </a:solidFill>
            </a:endParaRPr>
          </a:p>
        </p:txBody>
      </p:sp>
    </p:spTree>
    <p:extLst>
      <p:ext uri="{BB962C8B-B14F-4D97-AF65-F5344CB8AC3E}">
        <p14:creationId xmlns:p14="http://schemas.microsoft.com/office/powerpoint/2010/main" val="9333061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AEDE699-9DC7-4553-B56B-5CA056191A2D}"/>
              </a:ext>
            </a:extLst>
          </p:cNvPr>
          <p:cNvPicPr>
            <a:picLocks noGrp="1" noChangeAspect="1"/>
          </p:cNvPicPr>
          <p:nvPr>
            <p:ph idx="1"/>
          </p:nvPr>
        </p:nvPicPr>
        <p:blipFill>
          <a:blip r:embed="rId2"/>
          <a:stretch>
            <a:fillRect/>
          </a:stretch>
        </p:blipFill>
        <p:spPr>
          <a:xfrm>
            <a:off x="1838662" y="2160105"/>
            <a:ext cx="9362813" cy="3896138"/>
          </a:xfrm>
          <a:prstGeom prst="rect">
            <a:avLst/>
          </a:prstGeom>
        </p:spPr>
      </p:pic>
      <p:sp>
        <p:nvSpPr>
          <p:cNvPr id="8" name="TextBox 7">
            <a:extLst>
              <a:ext uri="{FF2B5EF4-FFF2-40B4-BE49-F238E27FC236}">
                <a16:creationId xmlns:a16="http://schemas.microsoft.com/office/drawing/2014/main" id="{26AB9B2C-9E4F-4FB2-B7C1-ADA56FB1F4B0}"/>
              </a:ext>
            </a:extLst>
          </p:cNvPr>
          <p:cNvSpPr txBox="1"/>
          <p:nvPr/>
        </p:nvSpPr>
        <p:spPr>
          <a:xfrm>
            <a:off x="3145046" y="259141"/>
            <a:ext cx="9046954" cy="1569660"/>
          </a:xfrm>
          <a:prstGeom prst="rect">
            <a:avLst/>
          </a:prstGeom>
          <a:noFill/>
        </p:spPr>
        <p:txBody>
          <a:bodyPr wrap="square" rtlCol="0">
            <a:spAutoFit/>
          </a:bodyPr>
          <a:lstStyle/>
          <a:p>
            <a:r>
              <a:rPr lang="en-US" sz="9600" dirty="0">
                <a:solidFill>
                  <a:srgbClr val="00FF00"/>
                </a:solidFill>
                <a:latin typeface="Aharoni" panose="02010803020104030203" pitchFamily="2" charset="-79"/>
                <a:cs typeface="Aharoni" panose="02010803020104030203" pitchFamily="2" charset="-79"/>
              </a:rPr>
              <a:t>Category</a:t>
            </a:r>
            <a:endParaRPr lang="vi-VN" sz="9600" dirty="0">
              <a:solidFill>
                <a:srgbClr val="00FF00"/>
              </a:solidFill>
              <a:cs typeface="Aharoni" panose="02010803020104030203" pitchFamily="2" charset="-79"/>
            </a:endParaRPr>
          </a:p>
        </p:txBody>
      </p:sp>
    </p:spTree>
    <p:extLst>
      <p:ext uri="{BB962C8B-B14F-4D97-AF65-F5344CB8AC3E}">
        <p14:creationId xmlns:p14="http://schemas.microsoft.com/office/powerpoint/2010/main" val="32705365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395654" y="600501"/>
            <a:ext cx="11109409" cy="5293757"/>
          </a:xfrm>
          <a:prstGeom prst="rect">
            <a:avLst/>
          </a:prstGeom>
          <a:noFill/>
        </p:spPr>
        <p:txBody>
          <a:bodyPr wrap="square" rtlCol="0">
            <a:spAutoFit/>
          </a:bodyPr>
          <a:lstStyle/>
          <a:p>
            <a:r>
              <a:rPr lang="en-US" sz="3200" dirty="0">
                <a:solidFill>
                  <a:srgbClr val="00FF00"/>
                </a:solidFill>
              </a:rPr>
              <a:t>Programming languages category (based on most common paradigms)</a:t>
            </a:r>
          </a:p>
          <a:p>
            <a:pPr marL="285750" indent="-285750">
              <a:buFontTx/>
              <a:buChar char="-"/>
            </a:pPr>
            <a:r>
              <a:rPr lang="en-US" sz="3200" dirty="0">
                <a:solidFill>
                  <a:srgbClr val="00FF00"/>
                </a:solidFill>
              </a:rPr>
              <a:t>Imperative: describes step-by-step instructions to computer to perform.</a:t>
            </a:r>
          </a:p>
          <a:p>
            <a:pPr lvl="1"/>
            <a:r>
              <a:rPr lang="en-US" sz="3200" dirty="0">
                <a:solidFill>
                  <a:srgbClr val="00FF00"/>
                </a:solidFill>
              </a:rPr>
              <a:t>+	Procedural</a:t>
            </a:r>
          </a:p>
          <a:p>
            <a:pPr lvl="1"/>
            <a:r>
              <a:rPr lang="en-US" sz="3200" dirty="0">
                <a:solidFill>
                  <a:srgbClr val="00FF00"/>
                </a:solidFill>
              </a:rPr>
              <a:t>+	Object - oriented</a:t>
            </a:r>
          </a:p>
          <a:p>
            <a:pPr marL="285750" indent="-285750">
              <a:buFontTx/>
              <a:buChar char="-"/>
            </a:pPr>
            <a:r>
              <a:rPr lang="en-US" sz="3200" dirty="0">
                <a:solidFill>
                  <a:srgbClr val="00FF00"/>
                </a:solidFill>
              </a:rPr>
              <a:t>Declarative:  declares properties of the desired result, but not how to compute it.</a:t>
            </a:r>
          </a:p>
          <a:p>
            <a:pPr lvl="1"/>
            <a:r>
              <a:rPr lang="en-US" sz="3200" dirty="0">
                <a:solidFill>
                  <a:srgbClr val="00FF00"/>
                </a:solidFill>
              </a:rPr>
              <a:t>+	Functional</a:t>
            </a:r>
          </a:p>
          <a:p>
            <a:pPr lvl="1"/>
            <a:r>
              <a:rPr lang="en-US" sz="3200" dirty="0">
                <a:solidFill>
                  <a:srgbClr val="00FF00"/>
                </a:solidFill>
              </a:rPr>
              <a:t>+	Logic</a:t>
            </a:r>
          </a:p>
          <a:p>
            <a:endParaRPr lang="en-US" dirty="0">
              <a:solidFill>
                <a:srgbClr val="00FF00"/>
              </a:solidFill>
            </a:endParaRPr>
          </a:p>
        </p:txBody>
      </p:sp>
    </p:spTree>
    <p:extLst>
      <p:ext uri="{BB962C8B-B14F-4D97-AF65-F5344CB8AC3E}">
        <p14:creationId xmlns:p14="http://schemas.microsoft.com/office/powerpoint/2010/main" val="19897424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395654" y="600501"/>
            <a:ext cx="11109409" cy="6063198"/>
          </a:xfrm>
          <a:prstGeom prst="rect">
            <a:avLst/>
          </a:prstGeom>
          <a:noFill/>
        </p:spPr>
        <p:txBody>
          <a:bodyPr wrap="square" rtlCol="0">
            <a:spAutoFit/>
          </a:bodyPr>
          <a:lstStyle/>
          <a:p>
            <a:r>
              <a:rPr lang="en-US" sz="2200" dirty="0">
                <a:solidFill>
                  <a:srgbClr val="00FF00"/>
                </a:solidFill>
              </a:rPr>
              <a:t>Imperative</a:t>
            </a:r>
          </a:p>
          <a:p>
            <a:pPr marL="285750" indent="-285750">
              <a:buFont typeface="Arial" panose="020B0604020202020204" pitchFamily="34" charset="0"/>
              <a:buChar char="•"/>
            </a:pPr>
            <a:r>
              <a:rPr lang="en-US" sz="2200" dirty="0">
                <a:solidFill>
                  <a:srgbClr val="00FF00"/>
                </a:solidFill>
              </a:rPr>
              <a:t>Procedural : groups instructions into procedures which might be called during a program's execution</a:t>
            </a:r>
          </a:p>
          <a:p>
            <a:r>
              <a:rPr lang="en-US" sz="2200" dirty="0">
                <a:solidFill>
                  <a:srgbClr val="00FF00"/>
                </a:solidFill>
              </a:rPr>
              <a:t>	- Fortran (</a:t>
            </a:r>
            <a:r>
              <a:rPr lang="en-US" sz="2200" dirty="0" err="1">
                <a:solidFill>
                  <a:srgbClr val="00FF00"/>
                </a:solidFill>
              </a:rPr>
              <a:t>Formular</a:t>
            </a:r>
            <a:r>
              <a:rPr lang="en-US" sz="2200" dirty="0">
                <a:solidFill>
                  <a:srgbClr val="00FF00"/>
                </a:solidFill>
              </a:rPr>
              <a:t> Translating system)</a:t>
            </a:r>
          </a:p>
          <a:p>
            <a:r>
              <a:rPr lang="en-US" sz="2200" dirty="0">
                <a:solidFill>
                  <a:srgbClr val="00FF00"/>
                </a:solidFill>
              </a:rPr>
              <a:t>		   + developed by IBM in 1950’s, first commercial version was released in 1957.</a:t>
            </a:r>
          </a:p>
          <a:p>
            <a:r>
              <a:rPr lang="en-US" sz="2200" dirty="0">
                <a:solidFill>
                  <a:srgbClr val="00FF00"/>
                </a:solidFill>
              </a:rPr>
              <a:t>		   + the first high-level language 		   </a:t>
            </a:r>
          </a:p>
          <a:p>
            <a:r>
              <a:rPr lang="en-US" sz="2200" dirty="0">
                <a:solidFill>
                  <a:srgbClr val="00FF00"/>
                </a:solidFill>
              </a:rPr>
              <a:t>		   + solve problems with a heavy mathematics or computational flavor.</a:t>
            </a:r>
          </a:p>
          <a:p>
            <a:r>
              <a:rPr lang="en-US" sz="2200" dirty="0">
                <a:solidFill>
                  <a:srgbClr val="00FF00"/>
                </a:solidFill>
              </a:rPr>
              <a:t>	 - Cobol (</a:t>
            </a:r>
            <a:r>
              <a:rPr lang="en-US" sz="2200" dirty="0" err="1">
                <a:solidFill>
                  <a:srgbClr val="00FF00"/>
                </a:solidFill>
              </a:rPr>
              <a:t>COmon</a:t>
            </a:r>
            <a:r>
              <a:rPr lang="en-US" sz="2200" dirty="0">
                <a:solidFill>
                  <a:srgbClr val="00FF00"/>
                </a:solidFill>
              </a:rPr>
              <a:t> </a:t>
            </a:r>
            <a:r>
              <a:rPr lang="en-US" sz="2200" dirty="0" err="1">
                <a:solidFill>
                  <a:srgbClr val="00FF00"/>
                </a:solidFill>
              </a:rPr>
              <a:t>Bussiness</a:t>
            </a:r>
            <a:r>
              <a:rPr lang="en-US" sz="2200" dirty="0">
                <a:solidFill>
                  <a:srgbClr val="00FF00"/>
                </a:solidFill>
              </a:rPr>
              <a:t>-Oriented Language)</a:t>
            </a:r>
          </a:p>
          <a:p>
            <a:r>
              <a:rPr lang="en-US" sz="2200" dirty="0">
                <a:solidFill>
                  <a:srgbClr val="00FF00"/>
                </a:solidFill>
              </a:rPr>
              <a:t>   		 + developed by a group headed by </a:t>
            </a:r>
            <a:r>
              <a:rPr lang="en-US" sz="2200" dirty="0" err="1">
                <a:solidFill>
                  <a:srgbClr val="00FF00"/>
                </a:solidFill>
              </a:rPr>
              <a:t>Amiral</a:t>
            </a:r>
            <a:r>
              <a:rPr lang="en-US" sz="2200" dirty="0">
                <a:solidFill>
                  <a:srgbClr val="00FF00"/>
                </a:solidFill>
              </a:rPr>
              <a:t> Grace Murray Hopper of U.S Navy in </a:t>
            </a:r>
          </a:p>
          <a:p>
            <a:r>
              <a:rPr lang="en-US" sz="2200" dirty="0">
                <a:solidFill>
                  <a:srgbClr val="00FF00"/>
                </a:solidFill>
              </a:rPr>
              <a:t>   		   1959 and 1960</a:t>
            </a:r>
          </a:p>
          <a:p>
            <a:r>
              <a:rPr lang="en-US" sz="2200" dirty="0">
                <a:solidFill>
                  <a:srgbClr val="00FF00"/>
                </a:solidFill>
              </a:rPr>
              <a:t>		 + serve </a:t>
            </a:r>
            <a:r>
              <a:rPr lang="en-US" sz="2200" dirty="0" err="1">
                <a:solidFill>
                  <a:srgbClr val="00FF00"/>
                </a:solidFill>
              </a:rPr>
              <a:t>bussiness</a:t>
            </a:r>
            <a:r>
              <a:rPr lang="en-US" sz="2200" dirty="0">
                <a:solidFill>
                  <a:srgbClr val="00FF00"/>
                </a:solidFill>
              </a:rPr>
              <a:t> .</a:t>
            </a:r>
          </a:p>
          <a:p>
            <a:r>
              <a:rPr lang="en-US" sz="2200" dirty="0">
                <a:solidFill>
                  <a:srgbClr val="00FF00"/>
                </a:solidFill>
              </a:rPr>
              <a:t>	- C:             </a:t>
            </a:r>
          </a:p>
          <a:p>
            <a:r>
              <a:rPr lang="en-US" sz="2200" dirty="0">
                <a:solidFill>
                  <a:srgbClr val="00FF00"/>
                </a:solidFill>
              </a:rPr>
              <a:t>		+ developed in early 1970s by Dennis Ritchie at AT&amp;T lab.</a:t>
            </a:r>
          </a:p>
          <a:p>
            <a:r>
              <a:rPr lang="en-US" sz="2200" dirty="0">
                <a:solidFill>
                  <a:srgbClr val="00FF00"/>
                </a:solidFill>
              </a:rPr>
              <a:t>		+ originally designed system programming (UNIX).</a:t>
            </a:r>
          </a:p>
          <a:p>
            <a:r>
              <a:rPr lang="en-US" sz="2200" dirty="0">
                <a:solidFill>
                  <a:srgbClr val="00FF00"/>
                </a:solidFill>
              </a:rPr>
              <a:t>		+ was a popular for its close relationship with UNIX and its 				efficiency.</a:t>
            </a:r>
          </a:p>
          <a:p>
            <a:r>
              <a:rPr lang="en-US" dirty="0">
                <a:solidFill>
                  <a:srgbClr val="00FF00"/>
                </a:solidFill>
              </a:rPr>
              <a:t>	</a:t>
            </a:r>
          </a:p>
          <a:p>
            <a:endParaRPr lang="en-US" dirty="0">
              <a:solidFill>
                <a:srgbClr val="00FF00"/>
              </a:solidFill>
            </a:endParaRPr>
          </a:p>
        </p:txBody>
      </p:sp>
    </p:spTree>
    <p:extLst>
      <p:ext uri="{BB962C8B-B14F-4D97-AF65-F5344CB8AC3E}">
        <p14:creationId xmlns:p14="http://schemas.microsoft.com/office/powerpoint/2010/main" val="8987240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446045" y="289917"/>
            <a:ext cx="11109409" cy="4770537"/>
          </a:xfrm>
          <a:prstGeom prst="rect">
            <a:avLst/>
          </a:prstGeom>
          <a:noFill/>
        </p:spPr>
        <p:txBody>
          <a:bodyPr wrap="square" rtlCol="0">
            <a:spAutoFit/>
          </a:bodyPr>
          <a:lstStyle/>
          <a:p>
            <a:r>
              <a:rPr lang="en-US" sz="2200" dirty="0">
                <a:solidFill>
                  <a:srgbClr val="00FF00"/>
                </a:solidFill>
              </a:rPr>
              <a:t>Imperative</a:t>
            </a:r>
          </a:p>
          <a:p>
            <a:pPr marL="285750" indent="-285750">
              <a:buFont typeface="Arial" panose="020B0604020202020204" pitchFamily="34" charset="0"/>
              <a:buChar char="•"/>
            </a:pPr>
            <a:r>
              <a:rPr lang="en-US" sz="2200" dirty="0">
                <a:solidFill>
                  <a:srgbClr val="00FF00"/>
                </a:solidFill>
              </a:rPr>
              <a:t>Object-oriented : groups instructions together with the part of the state they operate on</a:t>
            </a:r>
          </a:p>
          <a:p>
            <a:r>
              <a:rPr lang="en-US" sz="2200" dirty="0">
                <a:solidFill>
                  <a:srgbClr val="00FF00"/>
                </a:solidFill>
              </a:rPr>
              <a:t>	- Smalltalk (purely):</a:t>
            </a:r>
          </a:p>
          <a:p>
            <a:r>
              <a:rPr lang="en-US" sz="2200" dirty="0">
                <a:solidFill>
                  <a:srgbClr val="00FF00"/>
                </a:solidFill>
              </a:rPr>
              <a:t>		+ developed at the Learning Research Group of Xerox PARC by during the 		1970s.</a:t>
            </a:r>
          </a:p>
          <a:p>
            <a:r>
              <a:rPr lang="en-US" sz="2200" dirty="0">
                <a:solidFill>
                  <a:srgbClr val="00FF00"/>
                </a:solidFill>
              </a:rPr>
              <a:t>		+ first for educational use, later for constructionist learning.</a:t>
            </a:r>
          </a:p>
          <a:p>
            <a:r>
              <a:rPr lang="en-US" sz="2200" dirty="0">
                <a:solidFill>
                  <a:srgbClr val="00FF00"/>
                </a:solidFill>
              </a:rPr>
              <a:t>	 - Ruby:   		 </a:t>
            </a:r>
          </a:p>
          <a:p>
            <a:r>
              <a:rPr lang="en-US" sz="2200" dirty="0">
                <a:solidFill>
                  <a:srgbClr val="00FF00"/>
                </a:solidFill>
              </a:rPr>
              <a:t>		+ developed in 1993 by </a:t>
            </a:r>
            <a:r>
              <a:rPr lang="en-US" sz="2200" dirty="0" err="1">
                <a:solidFill>
                  <a:srgbClr val="00FF00"/>
                </a:solidFill>
              </a:rPr>
              <a:t>Matsumiko</a:t>
            </a:r>
            <a:r>
              <a:rPr lang="en-US" sz="2200" dirty="0">
                <a:solidFill>
                  <a:srgbClr val="00FF00"/>
                </a:solidFill>
              </a:rPr>
              <a:t> Yukihiro in Japan.		 </a:t>
            </a:r>
          </a:p>
          <a:p>
            <a:r>
              <a:rPr lang="en-US" sz="2200" dirty="0">
                <a:solidFill>
                  <a:srgbClr val="00FF00"/>
                </a:solidFill>
              </a:rPr>
              <a:t>		+ influenced by Perl, Smalltalk, Eiffel, Ada, and Lisp.</a:t>
            </a:r>
          </a:p>
          <a:p>
            <a:r>
              <a:rPr lang="en-US" sz="2200" dirty="0">
                <a:solidFill>
                  <a:srgbClr val="00FF00"/>
                </a:solidFill>
              </a:rPr>
              <a:t>	- </a:t>
            </a:r>
            <a:r>
              <a:rPr lang="en-US" sz="2200" dirty="0" err="1">
                <a:solidFill>
                  <a:srgbClr val="00FF00"/>
                </a:solidFill>
              </a:rPr>
              <a:t>Effiel</a:t>
            </a:r>
            <a:r>
              <a:rPr lang="en-US" sz="2200" dirty="0">
                <a:solidFill>
                  <a:srgbClr val="00FF00"/>
                </a:solidFill>
              </a:rPr>
              <a:t>  (purely):             </a:t>
            </a:r>
          </a:p>
          <a:p>
            <a:r>
              <a:rPr lang="en-US" sz="2200" dirty="0">
                <a:solidFill>
                  <a:srgbClr val="00FF00"/>
                </a:solidFill>
              </a:rPr>
              <a:t>		+ developed in 1985 by Bertrand Meyer. 		</a:t>
            </a:r>
          </a:p>
          <a:p>
            <a:r>
              <a:rPr lang="en-US" sz="2200" dirty="0">
                <a:solidFill>
                  <a:srgbClr val="00FF00"/>
                </a:solidFill>
              </a:rPr>
              <a:t>		+ many important programming concepts.	</a:t>
            </a:r>
          </a:p>
          <a:p>
            <a:r>
              <a:rPr lang="en-US" sz="2200" dirty="0">
                <a:solidFill>
                  <a:srgbClr val="00FF00"/>
                </a:solidFill>
              </a:rPr>
              <a:t>	</a:t>
            </a:r>
            <a:r>
              <a:rPr lang="en-US" dirty="0">
                <a:solidFill>
                  <a:srgbClr val="00FF00"/>
                </a:solidFill>
              </a:rPr>
              <a:t>	</a:t>
            </a:r>
          </a:p>
          <a:p>
            <a:endParaRPr lang="en-US" dirty="0">
              <a:solidFill>
                <a:srgbClr val="00FF00"/>
              </a:solidFill>
            </a:endParaRPr>
          </a:p>
        </p:txBody>
      </p:sp>
    </p:spTree>
    <p:extLst>
      <p:ext uri="{BB962C8B-B14F-4D97-AF65-F5344CB8AC3E}">
        <p14:creationId xmlns:p14="http://schemas.microsoft.com/office/powerpoint/2010/main" val="31115215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386129" y="366623"/>
            <a:ext cx="11109409" cy="5109091"/>
          </a:xfrm>
          <a:prstGeom prst="rect">
            <a:avLst/>
          </a:prstGeom>
          <a:noFill/>
        </p:spPr>
        <p:txBody>
          <a:bodyPr wrap="square" rtlCol="0">
            <a:spAutoFit/>
          </a:bodyPr>
          <a:lstStyle/>
          <a:p>
            <a:r>
              <a:rPr lang="en-US" sz="2200" dirty="0">
                <a:solidFill>
                  <a:srgbClr val="00FF00"/>
                </a:solidFill>
              </a:rPr>
              <a:t>Imperative</a:t>
            </a:r>
          </a:p>
          <a:p>
            <a:pPr marL="285750" indent="-285750">
              <a:buFont typeface="Arial" panose="020B0604020202020204" pitchFamily="34" charset="0"/>
              <a:buChar char="•"/>
            </a:pPr>
            <a:r>
              <a:rPr lang="en-US" sz="2200" dirty="0">
                <a:solidFill>
                  <a:srgbClr val="00FF00"/>
                </a:solidFill>
              </a:rPr>
              <a:t>Object-oriented : 	</a:t>
            </a:r>
          </a:p>
          <a:p>
            <a:pPr lvl="2"/>
            <a:r>
              <a:rPr lang="en-US" sz="2200" dirty="0">
                <a:solidFill>
                  <a:srgbClr val="00FF00"/>
                </a:solidFill>
              </a:rPr>
              <a:t>- Java :</a:t>
            </a:r>
          </a:p>
          <a:p>
            <a:r>
              <a:rPr lang="en-US" sz="2200" dirty="0">
                <a:solidFill>
                  <a:srgbClr val="00FF00"/>
                </a:solidFill>
              </a:rPr>
              <a:t>		+ developed by James Gosling at Sun Microsystems and released in 1995.</a:t>
            </a:r>
          </a:p>
          <a:p>
            <a:r>
              <a:rPr lang="en-US" sz="2200" dirty="0">
                <a:solidFill>
                  <a:srgbClr val="00FF00"/>
                </a:solidFill>
              </a:rPr>
              <a:t>		+ features from </a:t>
            </a:r>
            <a:r>
              <a:rPr lang="en-US" sz="2200" dirty="0" err="1">
                <a:solidFill>
                  <a:srgbClr val="00FF00"/>
                </a:solidFill>
              </a:rPr>
              <a:t>SmallTalk</a:t>
            </a:r>
            <a:r>
              <a:rPr lang="en-US" sz="2200" dirty="0">
                <a:solidFill>
                  <a:srgbClr val="00FF00"/>
                </a:solidFill>
              </a:rPr>
              <a:t>, with a syntax similar to C and	C++. 				+ fewer low-level facilities than C and  C++, provide garbage collection.</a:t>
            </a:r>
          </a:p>
          <a:p>
            <a:r>
              <a:rPr lang="en-US" sz="2200" dirty="0">
                <a:solidFill>
                  <a:srgbClr val="00FF00"/>
                </a:solidFill>
              </a:rPr>
              <a:t>	 - C#:</a:t>
            </a:r>
          </a:p>
          <a:p>
            <a:r>
              <a:rPr lang="en-US" sz="2200" dirty="0">
                <a:solidFill>
                  <a:srgbClr val="00FF00"/>
                </a:solidFill>
              </a:rPr>
              <a:t>		+ developed by Microsoft in 2000.</a:t>
            </a:r>
          </a:p>
          <a:p>
            <a:r>
              <a:rPr lang="en-US" sz="2200" dirty="0">
                <a:solidFill>
                  <a:srgbClr val="00FF00"/>
                </a:solidFill>
              </a:rPr>
              <a:t>		+ make some improvements over C++ in safe usage.</a:t>
            </a:r>
          </a:p>
          <a:p>
            <a:r>
              <a:rPr lang="en-US" sz="2200" dirty="0">
                <a:solidFill>
                  <a:srgbClr val="00FF00"/>
                </a:solidFill>
              </a:rPr>
              <a:t>		+ share many features with Java, an object-oriented syntax based on C++. </a:t>
            </a:r>
            <a:r>
              <a:rPr lang="en-US" dirty="0">
                <a:solidFill>
                  <a:srgbClr val="00FF00"/>
                </a:solidFill>
              </a:rPr>
              <a:t>	 </a:t>
            </a:r>
            <a:r>
              <a:rPr lang="en-US" sz="2200" dirty="0">
                <a:solidFill>
                  <a:srgbClr val="00FF00"/>
                </a:solidFill>
              </a:rPr>
              <a:t>- C++:</a:t>
            </a:r>
          </a:p>
          <a:p>
            <a:r>
              <a:rPr lang="en-US" sz="2200" dirty="0">
                <a:solidFill>
                  <a:srgbClr val="00FF00"/>
                </a:solidFill>
              </a:rPr>
              <a:t>		+ developed at Bell Labs by Bjarne </a:t>
            </a:r>
            <a:r>
              <a:rPr lang="en-US" sz="2200" dirty="0" err="1">
                <a:solidFill>
                  <a:srgbClr val="00FF00"/>
                </a:solidFill>
              </a:rPr>
              <a:t>Stroustrup</a:t>
            </a:r>
            <a:r>
              <a:rPr lang="en-US" sz="2200" dirty="0">
                <a:solidFill>
                  <a:srgbClr val="00FF00"/>
                </a:solidFill>
              </a:rPr>
              <a:t> in early 1980s.</a:t>
            </a:r>
          </a:p>
          <a:p>
            <a:r>
              <a:rPr lang="en-US" sz="2200" dirty="0">
                <a:solidFill>
                  <a:srgbClr val="00FF00"/>
                </a:solidFill>
              </a:rPr>
              <a:t>		+ extending the C programming language. </a:t>
            </a:r>
          </a:p>
          <a:p>
            <a:r>
              <a:rPr lang="en-US" sz="2200" dirty="0">
                <a:solidFill>
                  <a:srgbClr val="00FF00"/>
                </a:solidFill>
              </a:rPr>
              <a:t>		+ provide the ability to do  object – oriented programming </a:t>
            </a:r>
          </a:p>
          <a:p>
            <a:endParaRPr lang="en-US" dirty="0">
              <a:solidFill>
                <a:srgbClr val="00FF00"/>
              </a:solidFill>
            </a:endParaRPr>
          </a:p>
        </p:txBody>
      </p:sp>
    </p:spTree>
    <p:extLst>
      <p:ext uri="{BB962C8B-B14F-4D97-AF65-F5344CB8AC3E}">
        <p14:creationId xmlns:p14="http://schemas.microsoft.com/office/powerpoint/2010/main" val="1985594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386129" y="366623"/>
            <a:ext cx="11109409" cy="3816429"/>
          </a:xfrm>
          <a:prstGeom prst="rect">
            <a:avLst/>
          </a:prstGeom>
          <a:noFill/>
        </p:spPr>
        <p:txBody>
          <a:bodyPr wrap="square" rtlCol="0">
            <a:spAutoFit/>
          </a:bodyPr>
          <a:lstStyle/>
          <a:p>
            <a:r>
              <a:rPr lang="en-US" sz="2200" dirty="0">
                <a:solidFill>
                  <a:srgbClr val="00FF00"/>
                </a:solidFill>
              </a:rPr>
              <a:t>Declarative</a:t>
            </a:r>
          </a:p>
          <a:p>
            <a:pPr marL="285750" indent="-285750">
              <a:buFont typeface="Arial" panose="020B0604020202020204" pitchFamily="34" charset="0"/>
              <a:buChar char="•"/>
            </a:pPr>
            <a:r>
              <a:rPr lang="en-US" sz="2200" dirty="0">
                <a:solidFill>
                  <a:srgbClr val="00FF00"/>
                </a:solidFill>
              </a:rPr>
              <a:t>Functional : the desired result is declared as the value of a series of function applications	-  Haskell (purely):</a:t>
            </a:r>
          </a:p>
          <a:p>
            <a:r>
              <a:rPr lang="en-US" sz="2200" dirty="0">
                <a:solidFill>
                  <a:srgbClr val="00FF00"/>
                </a:solidFill>
              </a:rPr>
              <a:t>		+ a open standard for functional languages in late 1980s.</a:t>
            </a:r>
          </a:p>
          <a:p>
            <a:r>
              <a:rPr lang="en-US" sz="2200" dirty="0">
                <a:solidFill>
                  <a:srgbClr val="00FF00"/>
                </a:solidFill>
              </a:rPr>
              <a:t>		+ first version The first version of Haskell (Haskell 1.0) was defined in 1990.</a:t>
            </a:r>
          </a:p>
          <a:p>
            <a:r>
              <a:rPr lang="en-US" sz="2200" dirty="0">
                <a:solidFill>
                  <a:srgbClr val="00FF00"/>
                </a:solidFill>
              </a:rPr>
              <a:t>		+ </a:t>
            </a:r>
            <a:r>
              <a:rPr lang="en-US" sz="2200" b="0" i="0" dirty="0">
                <a:solidFill>
                  <a:srgbClr val="00FF00"/>
                </a:solidFill>
                <a:effectLst/>
              </a:rPr>
              <a:t>teaching, research and industry.</a:t>
            </a:r>
            <a:endParaRPr lang="en-US" sz="2200" dirty="0">
              <a:solidFill>
                <a:srgbClr val="00FF00"/>
              </a:solidFill>
            </a:endParaRPr>
          </a:p>
          <a:p>
            <a:r>
              <a:rPr lang="en-US" sz="2200" dirty="0">
                <a:solidFill>
                  <a:srgbClr val="00FF00"/>
                </a:solidFill>
              </a:rPr>
              <a:t> 	 - Elm (purely):</a:t>
            </a:r>
          </a:p>
          <a:p>
            <a:r>
              <a:rPr lang="en-US" sz="2200" dirty="0">
                <a:solidFill>
                  <a:srgbClr val="00FF00"/>
                </a:solidFill>
              </a:rPr>
              <a:t>		+ designed by Evan </a:t>
            </a:r>
            <a:r>
              <a:rPr lang="en-US" sz="2200" dirty="0" err="1">
                <a:solidFill>
                  <a:srgbClr val="00FF00"/>
                </a:solidFill>
              </a:rPr>
              <a:t>Czaplicki</a:t>
            </a:r>
            <a:r>
              <a:rPr lang="en-US" sz="2200" dirty="0">
                <a:solidFill>
                  <a:srgbClr val="00FF00"/>
                </a:solidFill>
              </a:rPr>
              <a:t> in 2012					</a:t>
            </a:r>
          </a:p>
          <a:p>
            <a:r>
              <a:rPr lang="en-US" sz="2200" dirty="0">
                <a:solidFill>
                  <a:srgbClr val="00FF00"/>
                </a:solidFill>
              </a:rPr>
              <a:t>		+ creating web browser-based graphical user interfaces.		</a:t>
            </a:r>
          </a:p>
          <a:p>
            <a:r>
              <a:rPr lang="en-US" sz="2200" dirty="0">
                <a:solidFill>
                  <a:srgbClr val="00FF00"/>
                </a:solidFill>
              </a:rPr>
              <a:t>		+ share many features with Java, object-oriented syntax based on C++.</a:t>
            </a:r>
          </a:p>
          <a:p>
            <a:r>
              <a:rPr lang="en-US" sz="2200" dirty="0">
                <a:solidFill>
                  <a:srgbClr val="00FF00"/>
                </a:solidFill>
              </a:rPr>
              <a:t>	- Others: Scala, Elixir, …	</a:t>
            </a:r>
          </a:p>
        </p:txBody>
      </p:sp>
    </p:spTree>
    <p:extLst>
      <p:ext uri="{BB962C8B-B14F-4D97-AF65-F5344CB8AC3E}">
        <p14:creationId xmlns:p14="http://schemas.microsoft.com/office/powerpoint/2010/main" val="32503957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541295" y="1426798"/>
            <a:ext cx="11109409" cy="2123658"/>
          </a:xfrm>
          <a:prstGeom prst="rect">
            <a:avLst/>
          </a:prstGeom>
          <a:noFill/>
        </p:spPr>
        <p:txBody>
          <a:bodyPr wrap="square" rtlCol="0">
            <a:spAutoFit/>
          </a:bodyPr>
          <a:lstStyle/>
          <a:p>
            <a:r>
              <a:rPr lang="en-US" sz="2200" dirty="0">
                <a:solidFill>
                  <a:srgbClr val="00FF00"/>
                </a:solidFill>
              </a:rPr>
              <a:t>Declarative</a:t>
            </a:r>
          </a:p>
          <a:p>
            <a:pPr marL="342900" indent="-342900">
              <a:buFont typeface="Arial" panose="020B0604020202020204" pitchFamily="34" charset="0"/>
              <a:buChar char="•"/>
            </a:pPr>
            <a:r>
              <a:rPr lang="en-US" sz="2200" dirty="0">
                <a:solidFill>
                  <a:srgbClr val="00FF00"/>
                </a:solidFill>
              </a:rPr>
              <a:t>Logic: the desired result is declared as the answer to a question about a system of facts and rules.</a:t>
            </a:r>
          </a:p>
          <a:p>
            <a:pPr lvl="2"/>
            <a:r>
              <a:rPr lang="en-US" sz="2200" dirty="0">
                <a:solidFill>
                  <a:srgbClr val="00FF00"/>
                </a:solidFill>
              </a:rPr>
              <a:t>- Prolog: </a:t>
            </a:r>
          </a:p>
          <a:p>
            <a:pPr lvl="4"/>
            <a:r>
              <a:rPr lang="en-US" sz="2200" dirty="0">
                <a:solidFill>
                  <a:srgbClr val="00FF00"/>
                </a:solidFill>
              </a:rPr>
              <a:t>+ artificial intelligence and computational linguistics.</a:t>
            </a:r>
          </a:p>
          <a:p>
            <a:pPr lvl="4"/>
            <a:r>
              <a:rPr lang="en-US" sz="2200" dirty="0">
                <a:solidFill>
                  <a:srgbClr val="00FF00"/>
                </a:solidFill>
              </a:rPr>
              <a:t>+ specific tasks: searching databases, voice control systems.</a:t>
            </a:r>
          </a:p>
        </p:txBody>
      </p:sp>
    </p:spTree>
    <p:extLst>
      <p:ext uri="{BB962C8B-B14F-4D97-AF65-F5344CB8AC3E}">
        <p14:creationId xmlns:p14="http://schemas.microsoft.com/office/powerpoint/2010/main" val="220736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4078874" cy="830997"/>
          </a:xfrm>
          <a:prstGeom prst="rect">
            <a:avLst/>
          </a:prstGeom>
          <a:noFill/>
        </p:spPr>
        <p:txBody>
          <a:bodyPr wrap="none" rtlCol="0">
            <a:spAutoFit/>
          </a:bodyPr>
          <a:lstStyle/>
          <a:p>
            <a:r>
              <a:rPr lang="en-US" sz="4800" dirty="0">
                <a:solidFill>
                  <a:srgbClr val="00FF00"/>
                </a:solidFill>
              </a:rPr>
              <a:t>Tommy Flowers</a:t>
            </a:r>
            <a:endParaRPr lang="vi-VN" sz="4800" dirty="0">
              <a:solidFill>
                <a:srgbClr val="00FF00"/>
              </a:solidFill>
            </a:endParaRPr>
          </a:p>
        </p:txBody>
      </p:sp>
    </p:spTree>
    <p:extLst>
      <p:ext uri="{BB962C8B-B14F-4D97-AF65-F5344CB8AC3E}">
        <p14:creationId xmlns:p14="http://schemas.microsoft.com/office/powerpoint/2010/main" val="14698674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AEDE699-9DC7-4553-B56B-5CA056191A2D}"/>
              </a:ext>
            </a:extLst>
          </p:cNvPr>
          <p:cNvPicPr>
            <a:picLocks noGrp="1" noChangeAspect="1"/>
          </p:cNvPicPr>
          <p:nvPr>
            <p:ph idx="1"/>
          </p:nvPr>
        </p:nvPicPr>
        <p:blipFill>
          <a:blip r:embed="rId2"/>
          <a:stretch>
            <a:fillRect/>
          </a:stretch>
        </p:blipFill>
        <p:spPr>
          <a:xfrm>
            <a:off x="1838662" y="2160105"/>
            <a:ext cx="9362813" cy="3896138"/>
          </a:xfrm>
          <a:prstGeom prst="rect">
            <a:avLst/>
          </a:prstGeom>
        </p:spPr>
      </p:pic>
      <p:sp>
        <p:nvSpPr>
          <p:cNvPr id="8" name="TextBox 7">
            <a:extLst>
              <a:ext uri="{FF2B5EF4-FFF2-40B4-BE49-F238E27FC236}">
                <a16:creationId xmlns:a16="http://schemas.microsoft.com/office/drawing/2014/main" id="{26AB9B2C-9E4F-4FB2-B7C1-ADA56FB1F4B0}"/>
              </a:ext>
            </a:extLst>
          </p:cNvPr>
          <p:cNvSpPr txBox="1"/>
          <p:nvPr/>
        </p:nvSpPr>
        <p:spPr>
          <a:xfrm>
            <a:off x="2154521" y="365158"/>
            <a:ext cx="9046954" cy="1569660"/>
          </a:xfrm>
          <a:prstGeom prst="rect">
            <a:avLst/>
          </a:prstGeom>
          <a:noFill/>
        </p:spPr>
        <p:txBody>
          <a:bodyPr wrap="square" rtlCol="0">
            <a:spAutoFit/>
          </a:bodyPr>
          <a:lstStyle/>
          <a:p>
            <a:r>
              <a:rPr lang="en-US" sz="9600" dirty="0">
                <a:solidFill>
                  <a:srgbClr val="00FF00"/>
                </a:solidFill>
                <a:latin typeface="Aharoni" panose="02010803020104030203" pitchFamily="2" charset="-79"/>
                <a:cs typeface="Aharoni" panose="02010803020104030203" pitchFamily="2" charset="-79"/>
              </a:rPr>
              <a:t>OBJECTIVE-C</a:t>
            </a:r>
            <a:endParaRPr lang="vi-VN" sz="9600" dirty="0">
              <a:solidFill>
                <a:srgbClr val="00FF00"/>
              </a:solidFill>
              <a:cs typeface="Aharoni" panose="02010803020104030203" pitchFamily="2" charset="-79"/>
            </a:endParaRPr>
          </a:p>
        </p:txBody>
      </p:sp>
    </p:spTree>
    <p:extLst>
      <p:ext uri="{BB962C8B-B14F-4D97-AF65-F5344CB8AC3E}">
        <p14:creationId xmlns:p14="http://schemas.microsoft.com/office/powerpoint/2010/main" val="23822845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D720A-71B7-48BA-8B12-0B845CB9AD4A}"/>
              </a:ext>
            </a:extLst>
          </p:cNvPr>
          <p:cNvSpPr txBox="1"/>
          <p:nvPr/>
        </p:nvSpPr>
        <p:spPr>
          <a:xfrm>
            <a:off x="759655" y="844062"/>
            <a:ext cx="7244862" cy="707886"/>
          </a:xfrm>
          <a:prstGeom prst="rect">
            <a:avLst/>
          </a:prstGeom>
          <a:noFill/>
        </p:spPr>
        <p:txBody>
          <a:bodyPr wrap="square" rtlCol="0">
            <a:spAutoFit/>
          </a:bodyPr>
          <a:lstStyle/>
          <a:p>
            <a:r>
              <a:rPr lang="en-US" sz="4000" dirty="0">
                <a:solidFill>
                  <a:srgbClr val="00FF00"/>
                </a:solidFill>
              </a:rPr>
              <a:t>Why Objective-C ?</a:t>
            </a:r>
            <a:endParaRPr lang="vi-VN" sz="4000" dirty="0">
              <a:solidFill>
                <a:srgbClr val="00FF00"/>
              </a:solidFill>
            </a:endParaRPr>
          </a:p>
        </p:txBody>
      </p:sp>
      <p:sp>
        <p:nvSpPr>
          <p:cNvPr id="5" name="TextBox 4">
            <a:extLst>
              <a:ext uri="{FF2B5EF4-FFF2-40B4-BE49-F238E27FC236}">
                <a16:creationId xmlns:a16="http://schemas.microsoft.com/office/drawing/2014/main" id="{503C5CB7-13DA-40C5-8C32-436C499E33B6}"/>
              </a:ext>
            </a:extLst>
          </p:cNvPr>
          <p:cNvSpPr txBox="1"/>
          <p:nvPr/>
        </p:nvSpPr>
        <p:spPr>
          <a:xfrm>
            <a:off x="759655" y="1851021"/>
            <a:ext cx="10958733" cy="2677656"/>
          </a:xfrm>
          <a:prstGeom prst="rect">
            <a:avLst/>
          </a:prstGeom>
          <a:noFill/>
        </p:spPr>
        <p:txBody>
          <a:bodyPr wrap="square" rtlCol="0">
            <a:spAutoFit/>
          </a:bodyPr>
          <a:lstStyle/>
          <a:p>
            <a:pPr marL="457200" indent="-457200">
              <a:buAutoNum type="arabicPeriod"/>
            </a:pPr>
            <a:r>
              <a:rPr lang="en-US" sz="2400" dirty="0">
                <a:solidFill>
                  <a:srgbClr val="00FF00"/>
                </a:solidFill>
                <a:latin typeface="Arial" panose="020B0604020202020204" pitchFamily="34" charset="0"/>
                <a:cs typeface="Arial" panose="020B0604020202020204" pitchFamily="34" charset="0"/>
              </a:rPr>
              <a:t>Inspired by “old” C- programming language</a:t>
            </a:r>
            <a:r>
              <a:rPr lang="vi-VN" sz="2400" dirty="0">
                <a:solidFill>
                  <a:srgbClr val="00FF00"/>
                </a:solidFill>
                <a:latin typeface="Arial" panose="020B0604020202020204" pitchFamily="34" charset="0"/>
                <a:cs typeface="Arial" panose="020B0604020202020204" pitchFamily="34" charset="0"/>
              </a:rPr>
              <a:t>, Objective-C is defined as set of extensions to the C language. It’s designed to give C full object-oriented programming capabilities.</a:t>
            </a:r>
          </a:p>
          <a:p>
            <a:pPr marL="457200" indent="-457200">
              <a:buAutoNum type="arabicPeriod"/>
            </a:pPr>
            <a:endParaRPr lang="vi-VN" sz="2400" dirty="0">
              <a:solidFill>
                <a:srgbClr val="00FF00"/>
              </a:solidFill>
              <a:latin typeface="Arial" panose="020B0604020202020204" pitchFamily="34" charset="0"/>
              <a:cs typeface="Arial" panose="020B0604020202020204" pitchFamily="34" charset="0"/>
            </a:endParaRPr>
          </a:p>
          <a:p>
            <a:pPr marL="457200" indent="-457200">
              <a:buFontTx/>
              <a:buAutoNum type="arabicPeriod"/>
            </a:pPr>
            <a:r>
              <a:rPr lang="en-US" sz="2400" dirty="0">
                <a:solidFill>
                  <a:srgbClr val="00FF00"/>
                </a:solidFill>
                <a:latin typeface="Arial" panose="020B0604020202020204" pitchFamily="34" charset="0"/>
                <a:cs typeface="Arial" panose="020B0604020202020204" pitchFamily="34" charset="0"/>
              </a:rPr>
              <a:t>And if you want to work at Apple (or you want to make iOS or macOS software), you definitely want to learn Objective-C. </a:t>
            </a:r>
            <a:endParaRPr lang="vi-VN" sz="2400" dirty="0">
              <a:solidFill>
                <a:srgbClr val="00FF00"/>
              </a:solidFill>
              <a:latin typeface="Arial" panose="020B0604020202020204" pitchFamily="34" charset="0"/>
              <a:cs typeface="Arial" panose="020B0604020202020204" pitchFamily="34" charset="0"/>
            </a:endParaRPr>
          </a:p>
          <a:p>
            <a:pPr marL="457200" indent="-457200">
              <a:buAutoNum type="arabicPeriod"/>
            </a:pPr>
            <a:endParaRPr lang="vi-VN" sz="2400" dirty="0">
              <a:solidFill>
                <a:srgbClr val="00FF00"/>
              </a:solidFill>
            </a:endParaRPr>
          </a:p>
        </p:txBody>
      </p:sp>
    </p:spTree>
    <p:extLst>
      <p:ext uri="{BB962C8B-B14F-4D97-AF65-F5344CB8AC3E}">
        <p14:creationId xmlns:p14="http://schemas.microsoft.com/office/powerpoint/2010/main" val="3463591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D720A-71B7-48BA-8B12-0B845CB9AD4A}"/>
              </a:ext>
            </a:extLst>
          </p:cNvPr>
          <p:cNvSpPr txBox="1"/>
          <p:nvPr/>
        </p:nvSpPr>
        <p:spPr>
          <a:xfrm>
            <a:off x="759655" y="464235"/>
            <a:ext cx="7244862" cy="707886"/>
          </a:xfrm>
          <a:prstGeom prst="rect">
            <a:avLst/>
          </a:prstGeom>
          <a:noFill/>
        </p:spPr>
        <p:txBody>
          <a:bodyPr wrap="square" rtlCol="0">
            <a:spAutoFit/>
          </a:bodyPr>
          <a:lstStyle/>
          <a:p>
            <a:r>
              <a:rPr lang="vi-VN" sz="4000">
                <a:solidFill>
                  <a:srgbClr val="00FF00"/>
                </a:solidFill>
              </a:rPr>
              <a:t>What is Cocoa?</a:t>
            </a:r>
            <a:endParaRPr lang="vi-VN" sz="4000" dirty="0">
              <a:solidFill>
                <a:srgbClr val="00FF00"/>
              </a:solidFill>
            </a:endParaRPr>
          </a:p>
        </p:txBody>
      </p:sp>
      <p:sp>
        <p:nvSpPr>
          <p:cNvPr id="5" name="TextBox 4">
            <a:extLst>
              <a:ext uri="{FF2B5EF4-FFF2-40B4-BE49-F238E27FC236}">
                <a16:creationId xmlns:a16="http://schemas.microsoft.com/office/drawing/2014/main" id="{503C5CB7-13DA-40C5-8C32-436C499E33B6}"/>
              </a:ext>
            </a:extLst>
          </p:cNvPr>
          <p:cNvSpPr txBox="1"/>
          <p:nvPr/>
        </p:nvSpPr>
        <p:spPr>
          <a:xfrm>
            <a:off x="759655" y="1710344"/>
            <a:ext cx="10311619" cy="3416320"/>
          </a:xfrm>
          <a:prstGeom prst="rect">
            <a:avLst/>
          </a:prstGeom>
          <a:noFill/>
        </p:spPr>
        <p:txBody>
          <a:bodyPr wrap="square" rtlCol="0">
            <a:spAutoFit/>
          </a:bodyPr>
          <a:lstStyle/>
          <a:p>
            <a:pPr marL="457200" indent="-457200">
              <a:buFontTx/>
              <a:buAutoNum type="arabicPeriod"/>
            </a:pPr>
            <a:r>
              <a:rPr lang="vi-VN" sz="2400" dirty="0">
                <a:solidFill>
                  <a:srgbClr val="00FF00"/>
                </a:solidFill>
                <a:latin typeface="Arial" panose="020B0604020202020204" pitchFamily="34" charset="0"/>
                <a:cs typeface="Arial" panose="020B0604020202020204" pitchFamily="34" charset="0"/>
              </a:rPr>
              <a:t>Cocoa is a (it's actually an umbrella framework which combines three othdevelopment framework er frameworks, Foundation, AppKit and CoreData).</a:t>
            </a:r>
          </a:p>
          <a:p>
            <a:pPr marL="457200" indent="-457200">
              <a:buFontTx/>
              <a:buAutoNum type="arabicPeriod"/>
            </a:pPr>
            <a:endParaRPr lang="vi-VN" sz="2400" dirty="0">
              <a:solidFill>
                <a:srgbClr val="00FF00"/>
              </a:solidFill>
              <a:latin typeface="Arial" panose="020B0604020202020204" pitchFamily="34" charset="0"/>
              <a:cs typeface="Arial" panose="020B0604020202020204" pitchFamily="34" charset="0"/>
            </a:endParaRPr>
          </a:p>
          <a:p>
            <a:pPr marL="457200" indent="-457200">
              <a:buFontTx/>
              <a:buAutoNum type="arabicPeriod"/>
            </a:pPr>
            <a:r>
              <a:rPr lang="en-US" sz="2400" dirty="0">
                <a:solidFill>
                  <a:srgbClr val="00FF00"/>
                </a:solidFill>
                <a:latin typeface="Arial" panose="020B0604020202020204" pitchFamily="34" charset="0"/>
                <a:cs typeface="Arial" panose="020B0604020202020204" pitchFamily="34" charset="0"/>
              </a:rPr>
              <a:t>This framework is packed with functionalities ranging from low-level computing to high-level video and audio processing to integrate with iOS app.</a:t>
            </a:r>
            <a:endParaRPr lang="vi-VN" sz="2400" dirty="0">
              <a:solidFill>
                <a:srgbClr val="00FF00"/>
              </a:solidFill>
              <a:latin typeface="Arial" panose="020B0604020202020204" pitchFamily="34" charset="0"/>
              <a:cs typeface="Arial" panose="020B0604020202020204" pitchFamily="34" charset="0"/>
            </a:endParaRPr>
          </a:p>
          <a:p>
            <a:pPr marL="457200" indent="-457200">
              <a:buFontTx/>
              <a:buAutoNum type="arabicPeriod"/>
            </a:pPr>
            <a:endParaRPr lang="vi-VN" sz="2400" dirty="0">
              <a:solidFill>
                <a:srgbClr val="00FF00"/>
              </a:solidFill>
              <a:latin typeface="Arial" panose="020B0604020202020204" pitchFamily="34" charset="0"/>
              <a:cs typeface="Arial" panose="020B0604020202020204" pitchFamily="34" charset="0"/>
            </a:endParaRPr>
          </a:p>
          <a:p>
            <a:pPr marL="457200" indent="-457200">
              <a:buAutoNum type="arabicPeriod"/>
            </a:pPr>
            <a:endParaRPr lang="vi-VN" sz="2400" dirty="0">
              <a:solidFill>
                <a:srgbClr val="00FF0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1A8767A-CB56-49DA-AD54-ED0AB79BD64F}"/>
              </a:ext>
            </a:extLst>
          </p:cNvPr>
          <p:cNvPicPr>
            <a:picLocks noChangeAspect="1"/>
          </p:cNvPicPr>
          <p:nvPr/>
        </p:nvPicPr>
        <p:blipFill rotWithShape="1">
          <a:blip r:embed="rId2"/>
          <a:srcRect l="19301" t="31815" r="22015" b="29785"/>
          <a:stretch/>
        </p:blipFill>
        <p:spPr>
          <a:xfrm>
            <a:off x="4443046" y="4926223"/>
            <a:ext cx="2940147" cy="1097280"/>
          </a:xfrm>
          <a:prstGeom prst="rect">
            <a:avLst/>
          </a:prstGeom>
        </p:spPr>
      </p:pic>
    </p:spTree>
    <p:extLst>
      <p:ext uri="{BB962C8B-B14F-4D97-AF65-F5344CB8AC3E}">
        <p14:creationId xmlns:p14="http://schemas.microsoft.com/office/powerpoint/2010/main" val="8411174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1779-0AF1-4951-9338-04FF9D9A63CE}"/>
              </a:ext>
            </a:extLst>
          </p:cNvPr>
          <p:cNvSpPr>
            <a:spLocks noGrp="1"/>
          </p:cNvSpPr>
          <p:nvPr>
            <p:ph type="title"/>
          </p:nvPr>
        </p:nvSpPr>
        <p:spPr>
          <a:xfrm>
            <a:off x="838200" y="681037"/>
            <a:ext cx="10515600" cy="1009651"/>
          </a:xfrm>
        </p:spPr>
        <p:txBody>
          <a:bodyPr>
            <a:normAutofit fontScale="90000"/>
          </a:bodyPr>
          <a:lstStyle/>
          <a:p>
            <a:r>
              <a:rPr lang="en-US" dirty="0">
                <a:solidFill>
                  <a:srgbClr val="00FF00"/>
                </a:solidFill>
                <a:latin typeface="Arial" panose="020B0604020202020204" pitchFamily="34" charset="0"/>
                <a:cs typeface="Arial" panose="020B0604020202020204" pitchFamily="34" charset="0"/>
              </a:rPr>
              <a:t>A quick word through Objective C.</a:t>
            </a:r>
            <a:br>
              <a:rPr lang="vi-VN" dirty="0">
                <a:solidFill>
                  <a:srgbClr val="00FF00"/>
                </a:solidFill>
                <a:latin typeface="Arial" panose="020B0604020202020204" pitchFamily="34" charset="0"/>
                <a:cs typeface="Arial" panose="020B0604020202020204" pitchFamily="34" charset="0"/>
              </a:rPr>
            </a:br>
            <a:endParaRPr lang="vi-VN" dirty="0">
              <a:solidFill>
                <a:srgbClr val="00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4431783-4686-43AD-AEC3-73D1A38CFA54}"/>
              </a:ext>
            </a:extLst>
          </p:cNvPr>
          <p:cNvSpPr>
            <a:spLocks noGrp="1"/>
          </p:cNvSpPr>
          <p:nvPr>
            <p:ph idx="1"/>
          </p:nvPr>
        </p:nvSpPr>
        <p:spPr/>
        <p:txBody>
          <a:bodyPr/>
          <a:lstStyle/>
          <a:p>
            <a:r>
              <a:rPr lang="en-US" dirty="0">
                <a:solidFill>
                  <a:srgbClr val="00FF00"/>
                </a:solidFill>
              </a:rPr>
              <a:t>Objective C shares the same basic logic and syntax in naming variable, data types, iteration and conditional statement like many other programming languages, especially languages in </a:t>
            </a:r>
            <a:r>
              <a:rPr lang="en-US" dirty="0" err="1">
                <a:solidFill>
                  <a:srgbClr val="00FF00"/>
                </a:solidFill>
              </a:rPr>
              <a:t>C-family:C</a:t>
            </a:r>
            <a:r>
              <a:rPr lang="en-US" dirty="0">
                <a:solidFill>
                  <a:srgbClr val="00FF00"/>
                </a:solidFill>
              </a:rPr>
              <a:t>, C++, ... </a:t>
            </a:r>
          </a:p>
          <a:p>
            <a:endParaRPr lang="en-US" dirty="0">
              <a:solidFill>
                <a:srgbClr val="00FF00"/>
              </a:solidFill>
            </a:endParaRPr>
          </a:p>
          <a:p>
            <a:r>
              <a:rPr lang="en-US" dirty="0">
                <a:solidFill>
                  <a:srgbClr val="00FF00"/>
                </a:solidFill>
              </a:rPr>
              <a:t>Things go differently when it touches the Object-oriented Programming (OOP) part.</a:t>
            </a:r>
            <a:endParaRPr lang="vi-VN" dirty="0">
              <a:solidFill>
                <a:srgbClr val="00FF00"/>
              </a:solidFill>
            </a:endParaRPr>
          </a:p>
          <a:p>
            <a:endParaRPr lang="vi-VN" dirty="0">
              <a:solidFill>
                <a:srgbClr val="00FF00"/>
              </a:solidFill>
            </a:endParaRPr>
          </a:p>
        </p:txBody>
      </p:sp>
    </p:spTree>
    <p:extLst>
      <p:ext uri="{BB962C8B-B14F-4D97-AF65-F5344CB8AC3E}">
        <p14:creationId xmlns:p14="http://schemas.microsoft.com/office/powerpoint/2010/main" val="34595541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D3EE-0880-4C89-AF74-52490AACB715}"/>
              </a:ext>
            </a:extLst>
          </p:cNvPr>
          <p:cNvSpPr>
            <a:spLocks noGrp="1"/>
          </p:cNvSpPr>
          <p:nvPr>
            <p:ph type="title"/>
          </p:nvPr>
        </p:nvSpPr>
        <p:spPr/>
        <p:txBody>
          <a:bodyPr/>
          <a:lstStyle/>
          <a:p>
            <a:r>
              <a:rPr lang="en-US" dirty="0">
                <a:solidFill>
                  <a:srgbClr val="00FF00"/>
                </a:solidFill>
                <a:latin typeface="Arial" panose="020B0604020202020204" pitchFamily="34" charset="0"/>
                <a:cs typeface="Arial" panose="020B0604020202020204" pitchFamily="34" charset="0"/>
              </a:rPr>
              <a:t>BASIC ELEMENT</a:t>
            </a:r>
            <a:endParaRPr lang="vi-VN" dirty="0">
              <a:solidFill>
                <a:srgbClr val="00FF00"/>
              </a:solidFill>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D3C5DD9A-F5AC-4B72-A54D-5C9C934357C5}"/>
              </a:ext>
            </a:extLst>
          </p:cNvPr>
          <p:cNvGraphicFramePr>
            <a:graphicFrameLocks noGrp="1"/>
          </p:cNvGraphicFramePr>
          <p:nvPr>
            <p:extLst>
              <p:ext uri="{D42A27DB-BD31-4B8C-83A1-F6EECF244321}">
                <p14:modId xmlns:p14="http://schemas.microsoft.com/office/powerpoint/2010/main" val="1435494676"/>
              </p:ext>
            </p:extLst>
          </p:nvPr>
        </p:nvGraphicFramePr>
        <p:xfrm>
          <a:off x="838200" y="1561514"/>
          <a:ext cx="10261209" cy="4360983"/>
        </p:xfrm>
        <a:graphic>
          <a:graphicData uri="http://schemas.openxmlformats.org/drawingml/2006/table">
            <a:tbl>
              <a:tblPr firstRow="1" firstCol="1" bandRow="1">
                <a:tableStyleId>{ED083AE6-46FA-4A59-8FB0-9F97EB10719F}</a:tableStyleId>
              </a:tblPr>
              <a:tblGrid>
                <a:gridCol w="3981616">
                  <a:extLst>
                    <a:ext uri="{9D8B030D-6E8A-4147-A177-3AD203B41FA5}">
                      <a16:colId xmlns:a16="http://schemas.microsoft.com/office/drawing/2014/main" val="1685672093"/>
                    </a:ext>
                  </a:extLst>
                </a:gridCol>
                <a:gridCol w="6279593">
                  <a:extLst>
                    <a:ext uri="{9D8B030D-6E8A-4147-A177-3AD203B41FA5}">
                      <a16:colId xmlns:a16="http://schemas.microsoft.com/office/drawing/2014/main" val="2999762879"/>
                    </a:ext>
                  </a:extLst>
                </a:gridCol>
              </a:tblGrid>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Feature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Objective C</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34762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Comment</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86731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Include object code from code libraries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#import &lt;&gt;</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366692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Statement terminator</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28703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Block delimiter</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20306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Free format</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9476575"/>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Case sensitive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6358536"/>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Reserved words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386448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Identifiers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Letter, digit, underscore; cannot be a reserved word</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029853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Named constants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4244807"/>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Declarations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Before use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6455023"/>
                  </a:ext>
                </a:extLst>
              </a:tr>
            </a:tbl>
          </a:graphicData>
        </a:graphic>
      </p:graphicFrame>
      <p:sp>
        <p:nvSpPr>
          <p:cNvPr id="13" name="Rectangle 12">
            <a:extLst>
              <a:ext uri="{FF2B5EF4-FFF2-40B4-BE49-F238E27FC236}">
                <a16:creationId xmlns:a16="http://schemas.microsoft.com/office/drawing/2014/main" id="{674BB115-27B8-408C-8E5E-A1B973BC4543}"/>
              </a:ext>
            </a:extLst>
          </p:cNvPr>
          <p:cNvSpPr/>
          <p:nvPr/>
        </p:nvSpPr>
        <p:spPr>
          <a:xfrm>
            <a:off x="492369" y="782923"/>
            <a:ext cx="134815" cy="4899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931998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C0057E6-841D-41AD-A881-13E849B6E717}"/>
              </a:ext>
            </a:extLst>
          </p:cNvPr>
          <p:cNvGraphicFramePr>
            <a:graphicFrameLocks noGrp="1"/>
          </p:cNvGraphicFramePr>
          <p:nvPr>
            <p:extLst>
              <p:ext uri="{D42A27DB-BD31-4B8C-83A1-F6EECF244321}">
                <p14:modId xmlns:p14="http://schemas.microsoft.com/office/powerpoint/2010/main" val="2600824323"/>
              </p:ext>
            </p:extLst>
          </p:nvPr>
        </p:nvGraphicFramePr>
        <p:xfrm>
          <a:off x="838200" y="1561514"/>
          <a:ext cx="10261209" cy="4360983"/>
        </p:xfrm>
        <a:graphic>
          <a:graphicData uri="http://schemas.openxmlformats.org/drawingml/2006/table">
            <a:tbl>
              <a:tblPr firstRow="1" firstCol="1" bandRow="1">
                <a:tableStyleId>{ED083AE6-46FA-4A59-8FB0-9F97EB10719F}</a:tableStyleId>
              </a:tblPr>
              <a:tblGrid>
                <a:gridCol w="3981616">
                  <a:extLst>
                    <a:ext uri="{9D8B030D-6E8A-4147-A177-3AD203B41FA5}">
                      <a16:colId xmlns:a16="http://schemas.microsoft.com/office/drawing/2014/main" val="1685672093"/>
                    </a:ext>
                  </a:extLst>
                </a:gridCol>
                <a:gridCol w="6279593">
                  <a:extLst>
                    <a:ext uri="{9D8B030D-6E8A-4147-A177-3AD203B41FA5}">
                      <a16:colId xmlns:a16="http://schemas.microsoft.com/office/drawing/2014/main" val="2999762879"/>
                    </a:ext>
                  </a:extLst>
                </a:gridCol>
              </a:tblGrid>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Feature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Objective C</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34762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Type casting</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 integer promotion</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86731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Object string</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366692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Output to screen</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NSLog();</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28703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Output formatting</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Yes, NSLog(“@d”), NSLog(“@f”),..</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20306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Assignment operator</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9476575"/>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Arithmetic operator</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 *, /, %.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6358536"/>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Boolean operator</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&gt;= , &lt;=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386448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Modularity</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Via functions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029853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Local Scope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A variable declared inside a function is known only at there</a:t>
                      </a:r>
                    </a:p>
                  </a:txBody>
                  <a:tcPr marL="68580" marR="68580" marT="0" marB="0"/>
                </a:tc>
                <a:extLst>
                  <a:ext uri="{0D108BD9-81ED-4DB2-BD59-A6C34878D82A}">
                    <a16:rowId xmlns:a16="http://schemas.microsoft.com/office/drawing/2014/main" val="914244807"/>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Argument/Parameter</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Must match in number, order and type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6455023"/>
                  </a:ext>
                </a:extLst>
              </a:tr>
            </a:tbl>
          </a:graphicData>
        </a:graphic>
      </p:graphicFrame>
      <p:sp>
        <p:nvSpPr>
          <p:cNvPr id="6" name="Title 1">
            <a:extLst>
              <a:ext uri="{FF2B5EF4-FFF2-40B4-BE49-F238E27FC236}">
                <a16:creationId xmlns:a16="http://schemas.microsoft.com/office/drawing/2014/main" id="{6BB535CB-919B-4A70-9F7A-2723588006DA}"/>
              </a:ext>
            </a:extLst>
          </p:cNvPr>
          <p:cNvSpPr>
            <a:spLocks noGrp="1"/>
          </p:cNvSpPr>
          <p:nvPr>
            <p:ph type="title"/>
          </p:nvPr>
        </p:nvSpPr>
        <p:spPr>
          <a:xfrm>
            <a:off x="838200" y="365125"/>
            <a:ext cx="10515600" cy="1325563"/>
          </a:xfrm>
        </p:spPr>
        <p:txBody>
          <a:bodyPr/>
          <a:lstStyle/>
          <a:p>
            <a:r>
              <a:rPr lang="en-US" dirty="0">
                <a:solidFill>
                  <a:srgbClr val="00FF00"/>
                </a:solidFill>
                <a:latin typeface="Arial" panose="020B0604020202020204" pitchFamily="34" charset="0"/>
                <a:cs typeface="Arial" panose="020B0604020202020204" pitchFamily="34" charset="0"/>
              </a:rPr>
              <a:t>BASIC ELEMENT</a:t>
            </a:r>
            <a:endParaRPr lang="vi-VN" dirty="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0474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A888460-D7BA-4D7A-9764-21DB2B23F209}"/>
              </a:ext>
            </a:extLst>
          </p:cNvPr>
          <p:cNvGraphicFramePr>
            <a:graphicFrameLocks noGrp="1"/>
          </p:cNvGraphicFramePr>
          <p:nvPr>
            <p:extLst>
              <p:ext uri="{D42A27DB-BD31-4B8C-83A1-F6EECF244321}">
                <p14:modId xmlns:p14="http://schemas.microsoft.com/office/powerpoint/2010/main" val="1717082961"/>
              </p:ext>
            </p:extLst>
          </p:nvPr>
        </p:nvGraphicFramePr>
        <p:xfrm>
          <a:off x="773723" y="2363372"/>
          <a:ext cx="10227212" cy="2733766"/>
        </p:xfrm>
        <a:graphic>
          <a:graphicData uri="http://schemas.openxmlformats.org/drawingml/2006/table">
            <a:tbl>
              <a:tblPr firstRow="1" firstCol="1" bandRow="1">
                <a:tableStyleId>{ED083AE6-46FA-4A59-8FB0-9F97EB10719F}</a:tableStyleId>
              </a:tblPr>
              <a:tblGrid>
                <a:gridCol w="3947619">
                  <a:extLst>
                    <a:ext uri="{9D8B030D-6E8A-4147-A177-3AD203B41FA5}">
                      <a16:colId xmlns:a16="http://schemas.microsoft.com/office/drawing/2014/main" val="1685672093"/>
                    </a:ext>
                  </a:extLst>
                </a:gridCol>
                <a:gridCol w="6279593">
                  <a:extLst>
                    <a:ext uri="{9D8B030D-6E8A-4147-A177-3AD203B41FA5}">
                      <a16:colId xmlns:a16="http://schemas.microsoft.com/office/drawing/2014/main" val="2999762879"/>
                    </a:ext>
                  </a:extLst>
                </a:gridCol>
              </a:tblGrid>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Feature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Objective C</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34762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Math-like module</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Give returned data type in function header, return value with same type of value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86731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Procedure-like module</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Use “void“ keyword in function header</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366692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Object-oriented Programming</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Almost everything is Object , OOP plays a crucial role in Objective-C</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28703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Inheritence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20306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Module invocation</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[object-identifier object-method]</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9476575"/>
                  </a:ext>
                </a:extLst>
              </a:tr>
            </a:tbl>
          </a:graphicData>
        </a:graphic>
      </p:graphicFrame>
      <p:sp>
        <p:nvSpPr>
          <p:cNvPr id="5" name="Title 1">
            <a:extLst>
              <a:ext uri="{FF2B5EF4-FFF2-40B4-BE49-F238E27FC236}">
                <a16:creationId xmlns:a16="http://schemas.microsoft.com/office/drawing/2014/main" id="{4C847586-30A3-47BD-A205-6EB8F65AD158}"/>
              </a:ext>
            </a:extLst>
          </p:cNvPr>
          <p:cNvSpPr>
            <a:spLocks noGrp="1"/>
          </p:cNvSpPr>
          <p:nvPr>
            <p:ph type="title"/>
          </p:nvPr>
        </p:nvSpPr>
        <p:spPr>
          <a:xfrm>
            <a:off x="838200" y="365125"/>
            <a:ext cx="10515600" cy="1325563"/>
          </a:xfrm>
        </p:spPr>
        <p:txBody>
          <a:bodyPr/>
          <a:lstStyle/>
          <a:p>
            <a:r>
              <a:rPr lang="en-US" dirty="0">
                <a:solidFill>
                  <a:srgbClr val="00FF00"/>
                </a:solidFill>
                <a:latin typeface="Arial" panose="020B0604020202020204" pitchFamily="34" charset="0"/>
                <a:cs typeface="Arial" panose="020B0604020202020204" pitchFamily="34" charset="0"/>
              </a:rPr>
              <a:t>BASIC ELEMENT</a:t>
            </a:r>
            <a:endParaRPr lang="vi-VN" dirty="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0514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D08C24-2433-41BE-A3EC-09A7242826BA}"/>
              </a:ext>
            </a:extLst>
          </p:cNvPr>
          <p:cNvSpPr>
            <a:spLocks noGrp="1"/>
          </p:cNvSpPr>
          <p:nvPr>
            <p:ph type="title"/>
          </p:nvPr>
        </p:nvSpPr>
        <p:spPr>
          <a:xfrm>
            <a:off x="838200" y="115344"/>
            <a:ext cx="10515600" cy="1325563"/>
          </a:xfrm>
        </p:spPr>
        <p:txBody>
          <a:bodyPr/>
          <a:lstStyle/>
          <a:p>
            <a:r>
              <a:rPr lang="en-US" dirty="0">
                <a:solidFill>
                  <a:srgbClr val="00FF00"/>
                </a:solidFill>
                <a:latin typeface="Arial" panose="020B0604020202020204" pitchFamily="34" charset="0"/>
                <a:cs typeface="Arial" panose="020B0604020202020204" pitchFamily="34" charset="0"/>
              </a:rPr>
              <a:t>DATA TYPE</a:t>
            </a:r>
            <a:endParaRPr lang="vi-VN" dirty="0">
              <a:solidFill>
                <a:srgbClr val="00FF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140ABE-C4D5-4FBD-BE36-CEE489EB073E}"/>
              </a:ext>
            </a:extLst>
          </p:cNvPr>
          <p:cNvSpPr txBox="1"/>
          <p:nvPr/>
        </p:nvSpPr>
        <p:spPr>
          <a:xfrm>
            <a:off x="838200" y="1440907"/>
            <a:ext cx="10626969" cy="5016758"/>
          </a:xfrm>
          <a:prstGeom prst="rect">
            <a:avLst/>
          </a:prstGeom>
          <a:noFill/>
        </p:spPr>
        <p:txBody>
          <a:bodyPr wrap="square" rtlCol="0">
            <a:spAutoFit/>
          </a:bodyPr>
          <a:lstStyle/>
          <a:p>
            <a:r>
              <a:rPr lang="en-US" sz="2000" dirty="0">
                <a:solidFill>
                  <a:srgbClr val="00FF00"/>
                </a:solidFill>
              </a:rPr>
              <a:t>Primitive type:</a:t>
            </a:r>
          </a:p>
          <a:p>
            <a:r>
              <a:rPr lang="en-US" sz="2000" dirty="0">
                <a:solidFill>
                  <a:srgbClr val="00FF00"/>
                </a:solidFill>
              </a:rPr>
              <a:t>-	Integer type: short, </a:t>
            </a:r>
            <a:r>
              <a:rPr lang="en-US" sz="2000" dirty="0" err="1">
                <a:solidFill>
                  <a:srgbClr val="00FF00"/>
                </a:solidFill>
              </a:rPr>
              <a:t>int</a:t>
            </a:r>
            <a:r>
              <a:rPr lang="en-US" sz="2000" dirty="0">
                <a:solidFill>
                  <a:srgbClr val="00FF00"/>
                </a:solidFill>
              </a:rPr>
              <a:t>, long.</a:t>
            </a:r>
          </a:p>
          <a:p>
            <a:r>
              <a:rPr lang="en-US" sz="2000" dirty="0">
                <a:solidFill>
                  <a:srgbClr val="00FF00"/>
                </a:solidFill>
              </a:rPr>
              <a:t>-	Floating point type: float, double.</a:t>
            </a:r>
          </a:p>
          <a:p>
            <a:r>
              <a:rPr lang="en-US" sz="2000" dirty="0">
                <a:solidFill>
                  <a:srgbClr val="00FF00"/>
                </a:solidFill>
              </a:rPr>
              <a:t>-	Pointer type: </a:t>
            </a:r>
          </a:p>
          <a:p>
            <a:r>
              <a:rPr lang="en-US" sz="2000" dirty="0">
                <a:solidFill>
                  <a:srgbClr val="00FF00"/>
                </a:solidFill>
              </a:rPr>
              <a:t>-	Character type: char.</a:t>
            </a:r>
          </a:p>
          <a:p>
            <a:r>
              <a:rPr lang="en-US" sz="2000" dirty="0">
                <a:solidFill>
                  <a:srgbClr val="00FF00"/>
                </a:solidFill>
              </a:rPr>
              <a:t>-	Void type: void.</a:t>
            </a:r>
          </a:p>
          <a:p>
            <a:r>
              <a:rPr lang="en-US" sz="2000" dirty="0">
                <a:solidFill>
                  <a:srgbClr val="00FF00"/>
                </a:solidFill>
              </a:rPr>
              <a:t>-	Struct type: Made by programmers to serve their specific purpose and it comprise of one or 	many primitive type listed above.</a:t>
            </a:r>
          </a:p>
          <a:p>
            <a:endParaRPr lang="en-US" sz="2000" dirty="0">
              <a:solidFill>
                <a:srgbClr val="00FF00"/>
              </a:solidFill>
            </a:endParaRPr>
          </a:p>
          <a:p>
            <a:r>
              <a:rPr lang="en-US" sz="2000" dirty="0">
                <a:solidFill>
                  <a:srgbClr val="00FF00"/>
                </a:solidFill>
              </a:rPr>
              <a:t>Objective C data type:</a:t>
            </a:r>
          </a:p>
          <a:p>
            <a:r>
              <a:rPr lang="en-US" sz="2000" dirty="0" err="1">
                <a:solidFill>
                  <a:srgbClr val="00FF00"/>
                </a:solidFill>
              </a:rPr>
              <a:t>NSObject</a:t>
            </a:r>
            <a:r>
              <a:rPr lang="en-US" sz="2000" dirty="0">
                <a:solidFill>
                  <a:srgbClr val="00FF00"/>
                </a:solidFill>
              </a:rPr>
              <a:t> is the root class.</a:t>
            </a:r>
          </a:p>
          <a:p>
            <a:r>
              <a:rPr lang="en-US" sz="2000" dirty="0">
                <a:solidFill>
                  <a:srgbClr val="00FF00"/>
                </a:solidFill>
              </a:rPr>
              <a:t>-	</a:t>
            </a:r>
            <a:r>
              <a:rPr lang="en-US" sz="2000" dirty="0" err="1">
                <a:solidFill>
                  <a:srgbClr val="00FF00"/>
                </a:solidFill>
              </a:rPr>
              <a:t>NSString</a:t>
            </a:r>
            <a:r>
              <a:rPr lang="en-US" sz="2000" dirty="0">
                <a:solidFill>
                  <a:srgbClr val="00FF00"/>
                </a:solidFill>
              </a:rPr>
              <a:t>: The main way to hold string in </a:t>
            </a:r>
            <a:r>
              <a:rPr lang="en-US" sz="2000" dirty="0" err="1">
                <a:solidFill>
                  <a:srgbClr val="00FF00"/>
                </a:solidFill>
              </a:rPr>
              <a:t>Obj_C</a:t>
            </a:r>
            <a:endParaRPr lang="en-US" sz="2000" dirty="0">
              <a:solidFill>
                <a:srgbClr val="00FF00"/>
              </a:solidFill>
            </a:endParaRPr>
          </a:p>
          <a:p>
            <a:r>
              <a:rPr lang="en-US" sz="2000" dirty="0">
                <a:solidFill>
                  <a:srgbClr val="00FF00"/>
                </a:solidFill>
              </a:rPr>
              <a:t>-	</a:t>
            </a:r>
            <a:r>
              <a:rPr lang="en-US" sz="2000" dirty="0" err="1">
                <a:solidFill>
                  <a:srgbClr val="00FF00"/>
                </a:solidFill>
              </a:rPr>
              <a:t>NSNumber</a:t>
            </a:r>
            <a:r>
              <a:rPr lang="en-US" sz="2000" dirty="0">
                <a:solidFill>
                  <a:srgbClr val="00FF00"/>
                </a:solidFill>
              </a:rPr>
              <a:t>.</a:t>
            </a:r>
          </a:p>
          <a:p>
            <a:r>
              <a:rPr lang="en-US" sz="2000" dirty="0">
                <a:solidFill>
                  <a:srgbClr val="00FF00"/>
                </a:solidFill>
              </a:rPr>
              <a:t>-	Id data type: </a:t>
            </a:r>
          </a:p>
          <a:p>
            <a:r>
              <a:rPr lang="en-US" sz="2000" dirty="0">
                <a:solidFill>
                  <a:srgbClr val="00FF00"/>
                </a:solidFill>
              </a:rPr>
              <a:t>-	</a:t>
            </a:r>
            <a:r>
              <a:rPr lang="en-US" sz="2000" dirty="0" err="1">
                <a:solidFill>
                  <a:srgbClr val="00FF00"/>
                </a:solidFill>
              </a:rPr>
              <a:t>NSArray</a:t>
            </a:r>
            <a:r>
              <a:rPr lang="en-US" sz="2000" dirty="0">
                <a:solidFill>
                  <a:srgbClr val="00FF00"/>
                </a:solidFill>
              </a:rPr>
              <a:t>: Only works with object, not primitive data type, end with “nil”</a:t>
            </a:r>
          </a:p>
          <a:p>
            <a:r>
              <a:rPr lang="en-US" sz="2000" dirty="0">
                <a:solidFill>
                  <a:srgbClr val="00FF00"/>
                </a:solidFill>
              </a:rPr>
              <a:t>-	</a:t>
            </a:r>
            <a:r>
              <a:rPr lang="en-US" sz="2000" dirty="0" err="1">
                <a:solidFill>
                  <a:srgbClr val="00FF00"/>
                </a:solidFill>
              </a:rPr>
              <a:t>NSDictionary</a:t>
            </a:r>
            <a:r>
              <a:rPr lang="en-US" sz="2000" dirty="0">
                <a:solidFill>
                  <a:srgbClr val="00FF00"/>
                </a:solidFill>
              </a:rPr>
              <a:t>: Value-key pairs, works with objects, end with “nil”</a:t>
            </a:r>
          </a:p>
        </p:txBody>
      </p:sp>
      <p:sp>
        <p:nvSpPr>
          <p:cNvPr id="6" name="Rectangle 5">
            <a:extLst>
              <a:ext uri="{FF2B5EF4-FFF2-40B4-BE49-F238E27FC236}">
                <a16:creationId xmlns:a16="http://schemas.microsoft.com/office/drawing/2014/main" id="{7ADC89B8-D48A-44C8-81D2-9A88C64202A2}"/>
              </a:ext>
            </a:extLst>
          </p:cNvPr>
          <p:cNvSpPr/>
          <p:nvPr/>
        </p:nvSpPr>
        <p:spPr>
          <a:xfrm>
            <a:off x="604912" y="533142"/>
            <a:ext cx="121920" cy="4093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14256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169152-69C1-42CD-AD2D-52526316CE0E}"/>
              </a:ext>
            </a:extLst>
          </p:cNvPr>
          <p:cNvSpPr>
            <a:spLocks noGrp="1"/>
          </p:cNvSpPr>
          <p:nvPr>
            <p:ph type="title"/>
          </p:nvPr>
        </p:nvSpPr>
        <p:spPr>
          <a:xfrm>
            <a:off x="838200" y="119037"/>
            <a:ext cx="10515600" cy="1325563"/>
          </a:xfrm>
        </p:spPr>
        <p:txBody>
          <a:bodyPr/>
          <a:lstStyle/>
          <a:p>
            <a:r>
              <a:rPr lang="en-US" dirty="0">
                <a:solidFill>
                  <a:srgbClr val="00FF00"/>
                </a:solidFill>
                <a:latin typeface="Arial" panose="020B0604020202020204" pitchFamily="34" charset="0"/>
                <a:cs typeface="Arial" panose="020B0604020202020204" pitchFamily="34" charset="0"/>
              </a:rPr>
              <a:t>DECISION MAKING</a:t>
            </a:r>
            <a:endParaRPr lang="vi-VN" dirty="0">
              <a:solidFill>
                <a:srgbClr val="00FF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F077F24-BF42-4CCE-9EB2-F17F3ED9E00D}"/>
              </a:ext>
            </a:extLst>
          </p:cNvPr>
          <p:cNvSpPr/>
          <p:nvPr/>
        </p:nvSpPr>
        <p:spPr>
          <a:xfrm>
            <a:off x="2315310" y="1765276"/>
            <a:ext cx="6561406" cy="1631216"/>
          </a:xfrm>
          <a:prstGeom prst="rect">
            <a:avLst/>
          </a:prstGeom>
        </p:spPr>
        <p:txBody>
          <a:bodyPr wrap="square">
            <a:spAutoFit/>
          </a:bodyPr>
          <a:lstStyle/>
          <a:p>
            <a:r>
              <a:rPr lang="en-US" sz="2000" dirty="0">
                <a:solidFill>
                  <a:srgbClr val="00FF00"/>
                </a:solidFill>
              </a:rPr>
              <a:t>If condition</a:t>
            </a:r>
          </a:p>
          <a:p>
            <a:r>
              <a:rPr lang="en-US" sz="2000" dirty="0">
                <a:solidFill>
                  <a:srgbClr val="00FF00"/>
                </a:solidFill>
              </a:rPr>
              <a:t>if(</a:t>
            </a:r>
            <a:r>
              <a:rPr lang="en-US" sz="2000" dirty="0" err="1">
                <a:solidFill>
                  <a:srgbClr val="00FF00"/>
                </a:solidFill>
              </a:rPr>
              <a:t>boolean_expression</a:t>
            </a:r>
            <a:r>
              <a:rPr lang="en-US" sz="2000" dirty="0">
                <a:solidFill>
                  <a:srgbClr val="00FF00"/>
                </a:solidFill>
              </a:rPr>
              <a:t>) {</a:t>
            </a:r>
          </a:p>
          <a:p>
            <a:r>
              <a:rPr lang="en-US" sz="2000" dirty="0">
                <a:solidFill>
                  <a:srgbClr val="00FF00"/>
                </a:solidFill>
              </a:rPr>
              <a:t>   /* statement(s) will execute if the </a:t>
            </a:r>
            <a:r>
              <a:rPr lang="en-US" sz="2000" dirty="0" err="1">
                <a:solidFill>
                  <a:srgbClr val="00FF00"/>
                </a:solidFill>
              </a:rPr>
              <a:t>boolean</a:t>
            </a:r>
            <a:r>
              <a:rPr lang="en-US" sz="2000" dirty="0">
                <a:solidFill>
                  <a:srgbClr val="00FF00"/>
                </a:solidFill>
              </a:rPr>
              <a:t> expression is true */</a:t>
            </a:r>
          </a:p>
          <a:p>
            <a:r>
              <a:rPr lang="en-US" sz="2000" dirty="0">
                <a:solidFill>
                  <a:srgbClr val="00FF00"/>
                </a:solidFill>
              </a:rPr>
              <a:t>}</a:t>
            </a:r>
          </a:p>
        </p:txBody>
      </p:sp>
      <p:sp>
        <p:nvSpPr>
          <p:cNvPr id="8" name="Rectangle 7">
            <a:extLst>
              <a:ext uri="{FF2B5EF4-FFF2-40B4-BE49-F238E27FC236}">
                <a16:creationId xmlns:a16="http://schemas.microsoft.com/office/drawing/2014/main" id="{417AB3EE-293E-4436-B74D-68804F9C5BD2}"/>
              </a:ext>
            </a:extLst>
          </p:cNvPr>
          <p:cNvSpPr/>
          <p:nvPr/>
        </p:nvSpPr>
        <p:spPr>
          <a:xfrm>
            <a:off x="2315310" y="4051183"/>
            <a:ext cx="8305800" cy="1938992"/>
          </a:xfrm>
          <a:prstGeom prst="rect">
            <a:avLst/>
          </a:prstGeom>
        </p:spPr>
        <p:txBody>
          <a:bodyPr wrap="square">
            <a:spAutoFit/>
          </a:bodyPr>
          <a:lstStyle/>
          <a:p>
            <a:r>
              <a:rPr lang="en-US" sz="2000" dirty="0">
                <a:solidFill>
                  <a:srgbClr val="00FF00"/>
                </a:solidFill>
              </a:rPr>
              <a:t>If... else...</a:t>
            </a:r>
          </a:p>
          <a:p>
            <a:r>
              <a:rPr lang="en-US" sz="2000" dirty="0">
                <a:solidFill>
                  <a:srgbClr val="00FF00"/>
                </a:solidFill>
              </a:rPr>
              <a:t>if(</a:t>
            </a:r>
            <a:r>
              <a:rPr lang="en-US" sz="2000" dirty="0" err="1">
                <a:solidFill>
                  <a:srgbClr val="00FF00"/>
                </a:solidFill>
              </a:rPr>
              <a:t>boolean_expression</a:t>
            </a:r>
            <a:r>
              <a:rPr lang="en-US" sz="2000" dirty="0">
                <a:solidFill>
                  <a:srgbClr val="00FF00"/>
                </a:solidFill>
              </a:rPr>
              <a:t>) {</a:t>
            </a:r>
          </a:p>
          <a:p>
            <a:r>
              <a:rPr lang="en-US" sz="2000" dirty="0">
                <a:solidFill>
                  <a:srgbClr val="00FF00"/>
                </a:solidFill>
              </a:rPr>
              <a:t>   /* statement(s) will execute if the </a:t>
            </a:r>
            <a:r>
              <a:rPr lang="en-US" sz="2000" dirty="0" err="1">
                <a:solidFill>
                  <a:srgbClr val="00FF00"/>
                </a:solidFill>
              </a:rPr>
              <a:t>boolean</a:t>
            </a:r>
            <a:r>
              <a:rPr lang="en-US" sz="2000" dirty="0">
                <a:solidFill>
                  <a:srgbClr val="00FF00"/>
                </a:solidFill>
              </a:rPr>
              <a:t> expression is true */</a:t>
            </a:r>
          </a:p>
          <a:p>
            <a:r>
              <a:rPr lang="en-US" sz="2000" dirty="0">
                <a:solidFill>
                  <a:srgbClr val="00FF00"/>
                </a:solidFill>
              </a:rPr>
              <a:t>} else {</a:t>
            </a:r>
          </a:p>
          <a:p>
            <a:r>
              <a:rPr lang="en-US" sz="2000" dirty="0">
                <a:solidFill>
                  <a:srgbClr val="00FF00"/>
                </a:solidFill>
              </a:rPr>
              <a:t>  /* statement(s) will execute if the </a:t>
            </a:r>
            <a:r>
              <a:rPr lang="en-US" sz="2000" dirty="0" err="1">
                <a:solidFill>
                  <a:srgbClr val="00FF00"/>
                </a:solidFill>
              </a:rPr>
              <a:t>boolean</a:t>
            </a:r>
            <a:r>
              <a:rPr lang="en-US" sz="2000" dirty="0">
                <a:solidFill>
                  <a:srgbClr val="00FF00"/>
                </a:solidFill>
              </a:rPr>
              <a:t> expression is false */</a:t>
            </a:r>
          </a:p>
          <a:p>
            <a:r>
              <a:rPr lang="en-US" sz="2000" dirty="0">
                <a:solidFill>
                  <a:srgbClr val="00FF00"/>
                </a:solidFill>
              </a:rPr>
              <a:t>}</a:t>
            </a:r>
          </a:p>
        </p:txBody>
      </p:sp>
      <p:sp>
        <p:nvSpPr>
          <p:cNvPr id="9" name="Rectangle 8">
            <a:extLst>
              <a:ext uri="{FF2B5EF4-FFF2-40B4-BE49-F238E27FC236}">
                <a16:creationId xmlns:a16="http://schemas.microsoft.com/office/drawing/2014/main" id="{6F2E73D2-E6BB-433C-B18D-73D0504F4905}"/>
              </a:ext>
            </a:extLst>
          </p:cNvPr>
          <p:cNvSpPr/>
          <p:nvPr/>
        </p:nvSpPr>
        <p:spPr>
          <a:xfrm>
            <a:off x="548641" y="554618"/>
            <a:ext cx="148884" cy="4543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7346106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7CED85-00DF-4C54-94FC-BB5078C8716C}"/>
              </a:ext>
            </a:extLst>
          </p:cNvPr>
          <p:cNvSpPr/>
          <p:nvPr/>
        </p:nvSpPr>
        <p:spPr>
          <a:xfrm>
            <a:off x="2610729" y="1415704"/>
            <a:ext cx="9233096" cy="5016758"/>
          </a:xfrm>
          <a:prstGeom prst="rect">
            <a:avLst/>
          </a:prstGeom>
        </p:spPr>
        <p:txBody>
          <a:bodyPr wrap="square">
            <a:spAutoFit/>
          </a:bodyPr>
          <a:lstStyle/>
          <a:p>
            <a:r>
              <a:rPr lang="en-US" sz="2000" dirty="0">
                <a:solidFill>
                  <a:srgbClr val="00FF00"/>
                </a:solidFill>
              </a:rPr>
              <a:t>Switch </a:t>
            </a:r>
          </a:p>
          <a:p>
            <a:r>
              <a:rPr lang="en-US" sz="2000" dirty="0">
                <a:solidFill>
                  <a:srgbClr val="00FF00"/>
                </a:solidFill>
              </a:rPr>
              <a:t>switch(expression){</a:t>
            </a:r>
          </a:p>
          <a:p>
            <a:r>
              <a:rPr lang="en-US" sz="2000" dirty="0">
                <a:solidFill>
                  <a:srgbClr val="00FF00"/>
                </a:solidFill>
              </a:rPr>
              <a:t>   case constant-expression  :</a:t>
            </a:r>
          </a:p>
          <a:p>
            <a:r>
              <a:rPr lang="en-US" sz="2000" dirty="0">
                <a:solidFill>
                  <a:srgbClr val="00FF00"/>
                </a:solidFill>
              </a:rPr>
              <a:t>      statement(s);</a:t>
            </a:r>
          </a:p>
          <a:p>
            <a:r>
              <a:rPr lang="en-US" sz="2000" dirty="0">
                <a:solidFill>
                  <a:srgbClr val="00FF00"/>
                </a:solidFill>
              </a:rPr>
              <a:t>      break; /* optional */</a:t>
            </a:r>
          </a:p>
          <a:p>
            <a:endParaRPr lang="en-US" sz="2000" dirty="0">
              <a:solidFill>
                <a:srgbClr val="00FF00"/>
              </a:solidFill>
            </a:endParaRPr>
          </a:p>
          <a:p>
            <a:r>
              <a:rPr lang="en-US" sz="2000" dirty="0">
                <a:solidFill>
                  <a:srgbClr val="00FF00"/>
                </a:solidFill>
              </a:rPr>
              <a:t>   case constant-expression  :</a:t>
            </a:r>
          </a:p>
          <a:p>
            <a:r>
              <a:rPr lang="en-US" sz="2000" dirty="0">
                <a:solidFill>
                  <a:srgbClr val="00FF00"/>
                </a:solidFill>
              </a:rPr>
              <a:t>      statement(s);</a:t>
            </a:r>
          </a:p>
          <a:p>
            <a:r>
              <a:rPr lang="en-US" sz="2000" dirty="0">
                <a:solidFill>
                  <a:srgbClr val="00FF00"/>
                </a:solidFill>
              </a:rPr>
              <a:t>      break; /* optional */</a:t>
            </a:r>
          </a:p>
          <a:p>
            <a:r>
              <a:rPr lang="en-US" sz="2000" dirty="0">
                <a:solidFill>
                  <a:srgbClr val="00FF00"/>
                </a:solidFill>
              </a:rPr>
              <a:t>  </a:t>
            </a:r>
          </a:p>
          <a:p>
            <a:r>
              <a:rPr lang="en-US" sz="2000" dirty="0">
                <a:solidFill>
                  <a:srgbClr val="00FF00"/>
                </a:solidFill>
              </a:rPr>
              <a:t>   /* you can have any number of case statements */</a:t>
            </a:r>
          </a:p>
          <a:p>
            <a:r>
              <a:rPr lang="en-US" sz="2000" dirty="0">
                <a:solidFill>
                  <a:srgbClr val="00FF00"/>
                </a:solidFill>
              </a:rPr>
              <a:t>   default : /* Optional */</a:t>
            </a:r>
          </a:p>
          <a:p>
            <a:r>
              <a:rPr lang="en-US" sz="2000" dirty="0">
                <a:solidFill>
                  <a:srgbClr val="00FF00"/>
                </a:solidFill>
              </a:rPr>
              <a:t>      statement(s);</a:t>
            </a:r>
          </a:p>
          <a:p>
            <a:r>
              <a:rPr lang="en-US" sz="2000" dirty="0">
                <a:solidFill>
                  <a:srgbClr val="00FF00"/>
                </a:solidFill>
              </a:rPr>
              <a:t>}</a:t>
            </a:r>
          </a:p>
          <a:p>
            <a:endParaRPr lang="en-US" sz="2000" dirty="0">
              <a:solidFill>
                <a:srgbClr val="00FF00"/>
              </a:solidFill>
            </a:endParaRPr>
          </a:p>
          <a:p>
            <a:r>
              <a:rPr lang="en-US" sz="2000" dirty="0">
                <a:solidFill>
                  <a:srgbClr val="00FF00"/>
                </a:solidFill>
              </a:rPr>
              <a:t>Nested if, nested switch</a:t>
            </a:r>
          </a:p>
        </p:txBody>
      </p:sp>
      <p:sp>
        <p:nvSpPr>
          <p:cNvPr id="5" name="Title 1">
            <a:extLst>
              <a:ext uri="{FF2B5EF4-FFF2-40B4-BE49-F238E27FC236}">
                <a16:creationId xmlns:a16="http://schemas.microsoft.com/office/drawing/2014/main" id="{0742F8D9-A8D9-4975-BAB9-A6AFD3319FA0}"/>
              </a:ext>
            </a:extLst>
          </p:cNvPr>
          <p:cNvSpPr>
            <a:spLocks noGrp="1"/>
          </p:cNvSpPr>
          <p:nvPr>
            <p:ph type="title"/>
          </p:nvPr>
        </p:nvSpPr>
        <p:spPr>
          <a:xfrm>
            <a:off x="838200" y="135544"/>
            <a:ext cx="10515600" cy="1280160"/>
          </a:xfrm>
        </p:spPr>
        <p:txBody>
          <a:bodyPr/>
          <a:lstStyle/>
          <a:p>
            <a:r>
              <a:rPr lang="en-US" dirty="0">
                <a:solidFill>
                  <a:srgbClr val="00FF00"/>
                </a:solidFill>
                <a:latin typeface="Arial" panose="020B0604020202020204" pitchFamily="34" charset="0"/>
                <a:cs typeface="Arial" panose="020B0604020202020204" pitchFamily="34" charset="0"/>
              </a:rPr>
              <a:t>DECISION MAKING</a:t>
            </a:r>
            <a:endParaRPr lang="vi-VN" dirty="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922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2350323" cy="830997"/>
          </a:xfrm>
          <a:prstGeom prst="rect">
            <a:avLst/>
          </a:prstGeom>
          <a:noFill/>
        </p:spPr>
        <p:txBody>
          <a:bodyPr wrap="none" rtlCol="0">
            <a:spAutoFit/>
          </a:bodyPr>
          <a:lstStyle/>
          <a:p>
            <a:r>
              <a:rPr lang="en-US" sz="4800" dirty="0">
                <a:solidFill>
                  <a:srgbClr val="00FF00"/>
                </a:solidFill>
              </a:rPr>
              <a:t>Colossus</a:t>
            </a:r>
            <a:endParaRPr lang="vi-VN" sz="4800" dirty="0">
              <a:solidFill>
                <a:srgbClr val="00FF00"/>
              </a:solidFill>
            </a:endParaRPr>
          </a:p>
        </p:txBody>
      </p:sp>
      <p:pic>
        <p:nvPicPr>
          <p:cNvPr id="1026" name="Picture 2" descr="Káº¿t quáº£ hÃ¬nh áº£nh cho Colossus Tommy Flower">
            <a:extLst>
              <a:ext uri="{FF2B5EF4-FFF2-40B4-BE49-F238E27FC236}">
                <a16:creationId xmlns:a16="http://schemas.microsoft.com/office/drawing/2014/main" id="{9A4D45D9-156E-42E5-A504-9A810419C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965" y="3229641"/>
            <a:ext cx="4572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1176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3EF3CC-A840-41FC-BEDB-4111FB8E1097}"/>
              </a:ext>
            </a:extLst>
          </p:cNvPr>
          <p:cNvSpPr/>
          <p:nvPr/>
        </p:nvSpPr>
        <p:spPr>
          <a:xfrm>
            <a:off x="1499382" y="2154760"/>
            <a:ext cx="5604804" cy="3477875"/>
          </a:xfrm>
          <a:prstGeom prst="rect">
            <a:avLst/>
          </a:prstGeom>
        </p:spPr>
        <p:txBody>
          <a:bodyPr wrap="square">
            <a:spAutoFit/>
          </a:bodyPr>
          <a:lstStyle/>
          <a:p>
            <a:r>
              <a:rPr lang="en-US" sz="2000" dirty="0">
                <a:solidFill>
                  <a:srgbClr val="00FF00"/>
                </a:solidFill>
              </a:rPr>
              <a:t>For loop:</a:t>
            </a:r>
          </a:p>
          <a:p>
            <a:r>
              <a:rPr lang="en-US" sz="2000" dirty="0">
                <a:solidFill>
                  <a:srgbClr val="00FF00"/>
                </a:solidFill>
              </a:rPr>
              <a:t>for( </a:t>
            </a:r>
            <a:r>
              <a:rPr lang="en-US" sz="2000" dirty="0" err="1">
                <a:solidFill>
                  <a:srgbClr val="00FF00"/>
                </a:solidFill>
              </a:rPr>
              <a:t>init</a:t>
            </a:r>
            <a:r>
              <a:rPr lang="en-US" sz="2000" dirty="0">
                <a:solidFill>
                  <a:srgbClr val="00FF00"/>
                </a:solidFill>
              </a:rPr>
              <a:t>; condition; increment ) {</a:t>
            </a:r>
          </a:p>
          <a:p>
            <a:r>
              <a:rPr lang="en-US" sz="2000" dirty="0">
                <a:solidFill>
                  <a:srgbClr val="00FF00"/>
                </a:solidFill>
              </a:rPr>
              <a:t>   statement(s);</a:t>
            </a:r>
          </a:p>
          <a:p>
            <a:r>
              <a:rPr lang="en-US" sz="2000" dirty="0">
                <a:solidFill>
                  <a:srgbClr val="00FF00"/>
                </a:solidFill>
              </a:rPr>
              <a:t>}</a:t>
            </a:r>
          </a:p>
          <a:p>
            <a:endParaRPr lang="en-US" sz="2000" dirty="0">
              <a:solidFill>
                <a:srgbClr val="00FF00"/>
              </a:solidFill>
            </a:endParaRPr>
          </a:p>
          <a:p>
            <a:endParaRPr lang="en-US" sz="2000" dirty="0">
              <a:solidFill>
                <a:srgbClr val="00FF00"/>
              </a:solidFill>
            </a:endParaRPr>
          </a:p>
          <a:p>
            <a:endParaRPr lang="en-US" sz="2000" dirty="0">
              <a:solidFill>
                <a:srgbClr val="00FF00"/>
              </a:solidFill>
            </a:endParaRPr>
          </a:p>
          <a:p>
            <a:r>
              <a:rPr lang="en-US" sz="2000" dirty="0">
                <a:solidFill>
                  <a:srgbClr val="00FF00"/>
                </a:solidFill>
              </a:rPr>
              <a:t>while loop:</a:t>
            </a:r>
          </a:p>
          <a:p>
            <a:r>
              <a:rPr lang="en-US" sz="2000" dirty="0">
                <a:solidFill>
                  <a:srgbClr val="00FF00"/>
                </a:solidFill>
              </a:rPr>
              <a:t>while(condition) {</a:t>
            </a:r>
          </a:p>
          <a:p>
            <a:r>
              <a:rPr lang="en-US" sz="2000" dirty="0">
                <a:solidFill>
                  <a:srgbClr val="00FF00"/>
                </a:solidFill>
              </a:rPr>
              <a:t>   statement(s);</a:t>
            </a:r>
          </a:p>
          <a:p>
            <a:r>
              <a:rPr lang="en-US" sz="2000" dirty="0">
                <a:solidFill>
                  <a:srgbClr val="00FF00"/>
                </a:solidFill>
              </a:rPr>
              <a:t>}</a:t>
            </a:r>
          </a:p>
        </p:txBody>
      </p:sp>
      <p:sp>
        <p:nvSpPr>
          <p:cNvPr id="5" name="Title 1">
            <a:extLst>
              <a:ext uri="{FF2B5EF4-FFF2-40B4-BE49-F238E27FC236}">
                <a16:creationId xmlns:a16="http://schemas.microsoft.com/office/drawing/2014/main" id="{8D0289B6-50B1-4DF2-BC9E-62F02BA8B66D}"/>
              </a:ext>
            </a:extLst>
          </p:cNvPr>
          <p:cNvSpPr>
            <a:spLocks noGrp="1"/>
          </p:cNvSpPr>
          <p:nvPr>
            <p:ph type="title"/>
          </p:nvPr>
        </p:nvSpPr>
        <p:spPr>
          <a:xfrm>
            <a:off x="1060352" y="172814"/>
            <a:ext cx="10515600" cy="1325563"/>
          </a:xfrm>
        </p:spPr>
        <p:txBody>
          <a:bodyPr/>
          <a:lstStyle/>
          <a:p>
            <a:r>
              <a:rPr lang="en-US" dirty="0">
                <a:solidFill>
                  <a:srgbClr val="00FF00"/>
                </a:solidFill>
                <a:latin typeface="Arial" panose="020B0604020202020204" pitchFamily="34" charset="0"/>
                <a:cs typeface="Arial" panose="020B0604020202020204" pitchFamily="34" charset="0"/>
              </a:rPr>
              <a:t>ITERATION</a:t>
            </a:r>
            <a:endParaRPr lang="vi-VN" dirty="0">
              <a:solidFill>
                <a:srgbClr val="00FF0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A85A9B4-DD0E-4CDA-927C-1F21009EC693}"/>
              </a:ext>
            </a:extLst>
          </p:cNvPr>
          <p:cNvSpPr/>
          <p:nvPr/>
        </p:nvSpPr>
        <p:spPr>
          <a:xfrm>
            <a:off x="7104186" y="2125592"/>
            <a:ext cx="6096000" cy="2554545"/>
          </a:xfrm>
          <a:prstGeom prst="rect">
            <a:avLst/>
          </a:prstGeom>
        </p:spPr>
        <p:txBody>
          <a:bodyPr>
            <a:spAutoFit/>
          </a:bodyPr>
          <a:lstStyle/>
          <a:p>
            <a:r>
              <a:rPr lang="en-US" sz="2000" dirty="0">
                <a:solidFill>
                  <a:srgbClr val="00FF00"/>
                </a:solidFill>
              </a:rPr>
              <a:t>Do while loop:</a:t>
            </a:r>
          </a:p>
          <a:p>
            <a:r>
              <a:rPr lang="en-US" sz="2000" dirty="0">
                <a:solidFill>
                  <a:srgbClr val="00FF00"/>
                </a:solidFill>
              </a:rPr>
              <a:t>do {</a:t>
            </a:r>
          </a:p>
          <a:p>
            <a:r>
              <a:rPr lang="en-US" sz="2000" dirty="0">
                <a:solidFill>
                  <a:srgbClr val="00FF00"/>
                </a:solidFill>
              </a:rPr>
              <a:t>   statement(s);</a:t>
            </a:r>
          </a:p>
          <a:p>
            <a:r>
              <a:rPr lang="en-US" sz="2000" dirty="0">
                <a:solidFill>
                  <a:srgbClr val="00FF00"/>
                </a:solidFill>
              </a:rPr>
              <a:t>} </a:t>
            </a:r>
          </a:p>
          <a:p>
            <a:r>
              <a:rPr lang="en-US" sz="2000" dirty="0">
                <a:solidFill>
                  <a:srgbClr val="00FF00"/>
                </a:solidFill>
              </a:rPr>
              <a:t>while( condition );</a:t>
            </a:r>
          </a:p>
          <a:p>
            <a:endParaRPr lang="en-US" sz="2000" dirty="0">
              <a:solidFill>
                <a:srgbClr val="00FF00"/>
              </a:solidFill>
            </a:endParaRPr>
          </a:p>
          <a:p>
            <a:endParaRPr lang="en-US" sz="2000" dirty="0">
              <a:solidFill>
                <a:srgbClr val="00FF00"/>
              </a:solidFill>
            </a:endParaRPr>
          </a:p>
          <a:p>
            <a:r>
              <a:rPr lang="en-US" sz="2000" dirty="0">
                <a:solidFill>
                  <a:srgbClr val="00FF00"/>
                </a:solidFill>
              </a:rPr>
              <a:t>Nested loop:</a:t>
            </a:r>
          </a:p>
        </p:txBody>
      </p:sp>
      <p:sp>
        <p:nvSpPr>
          <p:cNvPr id="8" name="Rectangle 7">
            <a:extLst>
              <a:ext uri="{FF2B5EF4-FFF2-40B4-BE49-F238E27FC236}">
                <a16:creationId xmlns:a16="http://schemas.microsoft.com/office/drawing/2014/main" id="{87A544AD-6CDC-46CB-84E2-2AE2C55CEEDF}"/>
              </a:ext>
            </a:extLst>
          </p:cNvPr>
          <p:cNvSpPr/>
          <p:nvPr/>
        </p:nvSpPr>
        <p:spPr>
          <a:xfrm>
            <a:off x="798928" y="590612"/>
            <a:ext cx="162950" cy="4899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878881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709FD3-F6B5-4D01-B173-7C56C4C69F51}"/>
              </a:ext>
            </a:extLst>
          </p:cNvPr>
          <p:cNvSpPr/>
          <p:nvPr/>
        </p:nvSpPr>
        <p:spPr>
          <a:xfrm>
            <a:off x="0" y="4712677"/>
            <a:ext cx="12192000" cy="21453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a:extLst>
              <a:ext uri="{FF2B5EF4-FFF2-40B4-BE49-F238E27FC236}">
                <a16:creationId xmlns:a16="http://schemas.microsoft.com/office/drawing/2014/main" id="{4E73887C-E8D5-455F-BFBE-9712DFB564A8}"/>
              </a:ext>
            </a:extLst>
          </p:cNvPr>
          <p:cNvSpPr/>
          <p:nvPr/>
        </p:nvSpPr>
        <p:spPr>
          <a:xfrm>
            <a:off x="1345806" y="1951575"/>
            <a:ext cx="9190895" cy="1631216"/>
          </a:xfrm>
          <a:prstGeom prst="rect">
            <a:avLst/>
          </a:prstGeom>
        </p:spPr>
        <p:txBody>
          <a:bodyPr wrap="square">
            <a:spAutoFit/>
          </a:bodyPr>
          <a:lstStyle/>
          <a:p>
            <a:r>
              <a:rPr lang="vi-VN" sz="2000" dirty="0">
                <a:solidFill>
                  <a:srgbClr val="00FF00"/>
                </a:solidFill>
              </a:rPr>
              <a:t>- (return_type) method_name:( argumentType1 )argumentName1 </a:t>
            </a:r>
          </a:p>
          <a:p>
            <a:r>
              <a:rPr lang="vi-VN" sz="2000" dirty="0">
                <a:solidFill>
                  <a:srgbClr val="00FF00"/>
                </a:solidFill>
              </a:rPr>
              <a:t>joiningArgument2:( argumentType2 )argumentName2 ... </a:t>
            </a:r>
          </a:p>
          <a:p>
            <a:r>
              <a:rPr lang="vi-VN" sz="2000" dirty="0">
                <a:solidFill>
                  <a:srgbClr val="00FF00"/>
                </a:solidFill>
              </a:rPr>
              <a:t>joiningArgumentn:( argumentTypen )argumentNamen {</a:t>
            </a:r>
          </a:p>
          <a:p>
            <a:r>
              <a:rPr lang="vi-VN" sz="2000" dirty="0">
                <a:solidFill>
                  <a:srgbClr val="00FF00"/>
                </a:solidFill>
              </a:rPr>
              <a:t>   body of the function</a:t>
            </a:r>
          </a:p>
          <a:p>
            <a:r>
              <a:rPr lang="vi-VN" sz="2000" dirty="0">
                <a:solidFill>
                  <a:srgbClr val="00FF00"/>
                </a:solidFill>
              </a:rPr>
              <a:t>}</a:t>
            </a:r>
          </a:p>
        </p:txBody>
      </p:sp>
      <p:pic>
        <p:nvPicPr>
          <p:cNvPr id="5" name="Picture 4">
            <a:extLst>
              <a:ext uri="{FF2B5EF4-FFF2-40B4-BE49-F238E27FC236}">
                <a16:creationId xmlns:a16="http://schemas.microsoft.com/office/drawing/2014/main" id="{FC882610-4DED-4EE8-B008-0B064E721B26}"/>
              </a:ext>
            </a:extLst>
          </p:cNvPr>
          <p:cNvPicPr>
            <a:picLocks noChangeAspect="1"/>
          </p:cNvPicPr>
          <p:nvPr/>
        </p:nvPicPr>
        <p:blipFill rotWithShape="1">
          <a:blip r:embed="rId2"/>
          <a:srcRect t="41446" b="38096"/>
          <a:stretch/>
        </p:blipFill>
        <p:spPr>
          <a:xfrm>
            <a:off x="529882" y="4979962"/>
            <a:ext cx="7660048" cy="1519311"/>
          </a:xfrm>
          <a:prstGeom prst="rect">
            <a:avLst/>
          </a:prstGeom>
        </p:spPr>
      </p:pic>
      <p:sp>
        <p:nvSpPr>
          <p:cNvPr id="8" name="Title 1">
            <a:extLst>
              <a:ext uri="{FF2B5EF4-FFF2-40B4-BE49-F238E27FC236}">
                <a16:creationId xmlns:a16="http://schemas.microsoft.com/office/drawing/2014/main" id="{50D774DA-012F-4FD2-920D-190422F3422A}"/>
              </a:ext>
            </a:extLst>
          </p:cNvPr>
          <p:cNvSpPr>
            <a:spLocks noGrp="1"/>
          </p:cNvSpPr>
          <p:nvPr>
            <p:ph type="title"/>
          </p:nvPr>
        </p:nvSpPr>
        <p:spPr>
          <a:xfrm>
            <a:off x="1021080" y="358727"/>
            <a:ext cx="10515600" cy="1325563"/>
          </a:xfrm>
        </p:spPr>
        <p:txBody>
          <a:bodyPr/>
          <a:lstStyle/>
          <a:p>
            <a:r>
              <a:rPr lang="en-US" dirty="0">
                <a:solidFill>
                  <a:srgbClr val="00FF00"/>
                </a:solidFill>
                <a:latin typeface="Arial" panose="020B0604020202020204" pitchFamily="34" charset="0"/>
                <a:cs typeface="Arial" panose="020B0604020202020204" pitchFamily="34" charset="0"/>
              </a:rPr>
              <a:t>FUNCTION</a:t>
            </a:r>
            <a:endParaRPr lang="vi-VN" dirty="0">
              <a:solidFill>
                <a:srgbClr val="00FF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520F286-98FA-42B8-901A-B92EB412E580}"/>
              </a:ext>
            </a:extLst>
          </p:cNvPr>
          <p:cNvSpPr/>
          <p:nvPr/>
        </p:nvSpPr>
        <p:spPr>
          <a:xfrm>
            <a:off x="684625" y="794308"/>
            <a:ext cx="153574" cy="4543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8393094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6FCF1B-CF86-42A1-BBD2-00E14D0075E5}"/>
              </a:ext>
            </a:extLst>
          </p:cNvPr>
          <p:cNvSpPr/>
          <p:nvPr/>
        </p:nvSpPr>
        <p:spPr>
          <a:xfrm>
            <a:off x="895643" y="232847"/>
            <a:ext cx="9950548" cy="1631216"/>
          </a:xfrm>
          <a:prstGeom prst="rect">
            <a:avLst/>
          </a:prstGeom>
        </p:spPr>
        <p:txBody>
          <a:bodyPr wrap="square">
            <a:spAutoFit/>
          </a:bodyPr>
          <a:lstStyle/>
          <a:p>
            <a:r>
              <a:rPr lang="en-US" sz="2000" dirty="0">
                <a:solidFill>
                  <a:srgbClr val="00FF00"/>
                </a:solidFill>
              </a:rPr>
              <a:t>There are two file of every Objective-C class The .m file and the .h file</a:t>
            </a:r>
          </a:p>
          <a:p>
            <a:endParaRPr lang="en-US" sz="2000" dirty="0">
              <a:solidFill>
                <a:srgbClr val="00FF00"/>
              </a:solidFill>
            </a:endParaRPr>
          </a:p>
          <a:p>
            <a:r>
              <a:rPr lang="en-US" sz="2000" dirty="0">
                <a:solidFill>
                  <a:srgbClr val="00FF00"/>
                </a:solidFill>
              </a:rPr>
              <a:t>You want to declare all the class, object, method in .h file. .h file is kind of a report sheet that lists all the name of methods and variables about the class we will use in our program. </a:t>
            </a:r>
          </a:p>
          <a:p>
            <a:r>
              <a:rPr lang="en-US" sz="2000" dirty="0">
                <a:solidFill>
                  <a:srgbClr val="00FF00"/>
                </a:solidFill>
              </a:rPr>
              <a:t>The Rectangle class.</a:t>
            </a:r>
          </a:p>
        </p:txBody>
      </p:sp>
      <p:sp>
        <p:nvSpPr>
          <p:cNvPr id="5" name="Rectangle 4">
            <a:extLst>
              <a:ext uri="{FF2B5EF4-FFF2-40B4-BE49-F238E27FC236}">
                <a16:creationId xmlns:a16="http://schemas.microsoft.com/office/drawing/2014/main" id="{132FA66D-2588-4702-A8F2-F8DEEDB40225}"/>
              </a:ext>
            </a:extLst>
          </p:cNvPr>
          <p:cNvSpPr/>
          <p:nvPr/>
        </p:nvSpPr>
        <p:spPr>
          <a:xfrm>
            <a:off x="0" y="2152357"/>
            <a:ext cx="12192000" cy="4705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218" name="Picture 2">
            <a:extLst>
              <a:ext uri="{FF2B5EF4-FFF2-40B4-BE49-F238E27FC236}">
                <a16:creationId xmlns:a16="http://schemas.microsoft.com/office/drawing/2014/main" id="{2F7E8E37-0927-4A81-B972-3F76FAF41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2357"/>
            <a:ext cx="6096000" cy="393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9C3D2E2-6463-4788-B2C1-5E1A54FF3F78}"/>
              </a:ext>
            </a:extLst>
          </p:cNvPr>
          <p:cNvPicPr>
            <a:picLocks noChangeAspect="1"/>
          </p:cNvPicPr>
          <p:nvPr/>
        </p:nvPicPr>
        <p:blipFill rotWithShape="1">
          <a:blip r:embed="rId3"/>
          <a:srcRect b="2762"/>
          <a:stretch/>
        </p:blipFill>
        <p:spPr>
          <a:xfrm>
            <a:off x="6096000" y="2152357"/>
            <a:ext cx="6095999" cy="4705643"/>
          </a:xfrm>
          <a:prstGeom prst="rect">
            <a:avLst/>
          </a:prstGeom>
        </p:spPr>
      </p:pic>
    </p:spTree>
    <p:extLst>
      <p:ext uri="{BB962C8B-B14F-4D97-AF65-F5344CB8AC3E}">
        <p14:creationId xmlns:p14="http://schemas.microsoft.com/office/powerpoint/2010/main" val="12673329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474F-848B-4E09-A14F-C9643EEBD5BD}"/>
              </a:ext>
            </a:extLst>
          </p:cNvPr>
          <p:cNvSpPr>
            <a:spLocks noGrp="1"/>
          </p:cNvSpPr>
          <p:nvPr>
            <p:ph type="title"/>
          </p:nvPr>
        </p:nvSpPr>
        <p:spPr/>
        <p:txBody>
          <a:bodyPr>
            <a:normAutofit/>
          </a:bodyPr>
          <a:lstStyle/>
          <a:p>
            <a:r>
              <a:rPr lang="vi-VN" sz="2800" dirty="0">
                <a:solidFill>
                  <a:srgbClr val="00FF00"/>
                </a:solidFill>
                <a:latin typeface="Calibri" panose="020F0502020204030204" pitchFamily="34" charset="0"/>
              </a:rPr>
              <a:t>In the main function.</a:t>
            </a:r>
          </a:p>
        </p:txBody>
      </p:sp>
      <p:sp>
        <p:nvSpPr>
          <p:cNvPr id="5" name="Rectangle 4">
            <a:extLst>
              <a:ext uri="{FF2B5EF4-FFF2-40B4-BE49-F238E27FC236}">
                <a16:creationId xmlns:a16="http://schemas.microsoft.com/office/drawing/2014/main" id="{758D3DAF-1DAD-4D27-AD76-A6FC2A4AF73E}"/>
              </a:ext>
            </a:extLst>
          </p:cNvPr>
          <p:cNvSpPr/>
          <p:nvPr/>
        </p:nvSpPr>
        <p:spPr>
          <a:xfrm>
            <a:off x="0" y="2152357"/>
            <a:ext cx="12192000" cy="4705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 name="Picture 6">
            <a:extLst>
              <a:ext uri="{FF2B5EF4-FFF2-40B4-BE49-F238E27FC236}">
                <a16:creationId xmlns:a16="http://schemas.microsoft.com/office/drawing/2014/main" id="{CD572883-BA70-4BD5-A428-32137A20A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587" y="2586129"/>
            <a:ext cx="8573075" cy="4096024"/>
          </a:xfrm>
          <a:prstGeom prst="rect">
            <a:avLst/>
          </a:prstGeom>
        </p:spPr>
      </p:pic>
    </p:spTree>
    <p:extLst>
      <p:ext uri="{BB962C8B-B14F-4D97-AF65-F5344CB8AC3E}">
        <p14:creationId xmlns:p14="http://schemas.microsoft.com/office/powerpoint/2010/main" val="13004941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8C41-CC00-4C10-8BE6-A80960113BEA}"/>
              </a:ext>
            </a:extLst>
          </p:cNvPr>
          <p:cNvSpPr>
            <a:spLocks noGrp="1"/>
          </p:cNvSpPr>
          <p:nvPr>
            <p:ph type="title"/>
          </p:nvPr>
        </p:nvSpPr>
        <p:spPr>
          <a:xfrm>
            <a:off x="1421296" y="1053893"/>
            <a:ext cx="10515600" cy="4405657"/>
          </a:xfrm>
        </p:spPr>
        <p:txBody>
          <a:bodyPr>
            <a:normAutofit/>
          </a:bodyPr>
          <a:lstStyle/>
          <a:p>
            <a:r>
              <a:rPr lang="vi-VN" dirty="0">
                <a:solidFill>
                  <a:srgbClr val="00FF00"/>
                </a:solidFill>
                <a:latin typeface="+mn-lt"/>
              </a:rPr>
              <a:t>SAMPLE : </a:t>
            </a:r>
            <a:br>
              <a:rPr lang="vi-VN" dirty="0">
                <a:solidFill>
                  <a:srgbClr val="00FF00"/>
                </a:solidFill>
                <a:latin typeface="+mn-lt"/>
              </a:rPr>
            </a:br>
            <a:r>
              <a:rPr lang="vi-VN" dirty="0">
                <a:solidFill>
                  <a:srgbClr val="00FF00"/>
                </a:solidFill>
                <a:latin typeface="+mn-lt"/>
              </a:rPr>
              <a:t>	linear search.</a:t>
            </a:r>
            <a:br>
              <a:rPr lang="vi-VN" dirty="0">
                <a:solidFill>
                  <a:srgbClr val="00FF00"/>
                </a:solidFill>
                <a:latin typeface="+mn-lt"/>
              </a:rPr>
            </a:br>
            <a:r>
              <a:rPr lang="vi-VN" dirty="0">
                <a:solidFill>
                  <a:srgbClr val="00FF00"/>
                </a:solidFill>
                <a:latin typeface="+mn-lt"/>
              </a:rPr>
              <a:t>	binary search. </a:t>
            </a:r>
            <a:br>
              <a:rPr lang="vi-VN" dirty="0">
                <a:solidFill>
                  <a:srgbClr val="00FF00"/>
                </a:solidFill>
                <a:latin typeface="+mn-lt"/>
              </a:rPr>
            </a:br>
            <a:r>
              <a:rPr lang="vi-VN" dirty="0">
                <a:solidFill>
                  <a:srgbClr val="00FF00"/>
                </a:solidFill>
                <a:latin typeface="+mn-lt"/>
              </a:rPr>
              <a:t>	Quadratic funcion.</a:t>
            </a:r>
          </a:p>
        </p:txBody>
      </p:sp>
    </p:spTree>
    <p:extLst>
      <p:ext uri="{BB962C8B-B14F-4D97-AF65-F5344CB8AC3E}">
        <p14:creationId xmlns:p14="http://schemas.microsoft.com/office/powerpoint/2010/main" val="27693248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6A8A-0859-4E06-A86B-0EBC1CEA8709}"/>
              </a:ext>
            </a:extLst>
          </p:cNvPr>
          <p:cNvSpPr>
            <a:spLocks noGrp="1"/>
          </p:cNvSpPr>
          <p:nvPr>
            <p:ph type="title"/>
          </p:nvPr>
        </p:nvSpPr>
        <p:spPr>
          <a:xfrm>
            <a:off x="838200" y="365125"/>
            <a:ext cx="3084443" cy="1325563"/>
          </a:xfrm>
        </p:spPr>
        <p:txBody>
          <a:bodyPr/>
          <a:lstStyle/>
          <a:p>
            <a:pPr algn="r"/>
            <a:r>
              <a:rPr lang="vi-VN" dirty="0">
                <a:solidFill>
                  <a:srgbClr val="00FF00"/>
                </a:solidFill>
                <a:latin typeface="Calibri" panose="020F0502020204030204" pitchFamily="34" charset="0"/>
              </a:rPr>
              <a:t>References:</a:t>
            </a:r>
          </a:p>
        </p:txBody>
      </p:sp>
      <p:sp>
        <p:nvSpPr>
          <p:cNvPr id="3" name="Content Placeholder 2">
            <a:extLst>
              <a:ext uri="{FF2B5EF4-FFF2-40B4-BE49-F238E27FC236}">
                <a16:creationId xmlns:a16="http://schemas.microsoft.com/office/drawing/2014/main" id="{7B92F3EB-FF0E-457A-829B-425FF0CE7A77}"/>
              </a:ext>
            </a:extLst>
          </p:cNvPr>
          <p:cNvSpPr>
            <a:spLocks noGrp="1"/>
          </p:cNvSpPr>
          <p:nvPr>
            <p:ph idx="1"/>
          </p:nvPr>
        </p:nvSpPr>
        <p:spPr>
          <a:xfrm>
            <a:off x="838200" y="1825625"/>
            <a:ext cx="10757452" cy="4351338"/>
          </a:xfrm>
        </p:spPr>
        <p:txBody>
          <a:bodyPr/>
          <a:lstStyle/>
          <a:p>
            <a:pPr marL="514350" indent="-514350">
              <a:buAutoNum type="arabicPeriod"/>
            </a:pPr>
            <a:r>
              <a:rPr lang="vi-VN" dirty="0">
                <a:solidFill>
                  <a:srgbClr val="00FF00"/>
                </a:solidFill>
              </a:rPr>
              <a:t>Mark Render.  2016, May 16. </a:t>
            </a:r>
            <a:r>
              <a:rPr lang="en-US" dirty="0">
                <a:solidFill>
                  <a:srgbClr val="00FF00"/>
                </a:solidFill>
              </a:rPr>
              <a:t>Keynote session: The History of Programming</a:t>
            </a:r>
            <a:r>
              <a:rPr lang="vi-VN" dirty="0">
                <a:solidFill>
                  <a:srgbClr val="00FF00"/>
                </a:solidFill>
              </a:rPr>
              <a:t>. Retrieved from: </a:t>
            </a:r>
            <a:r>
              <a:rPr lang="vi-VN" dirty="0">
                <a:solidFill>
                  <a:srgbClr val="00FF00"/>
                </a:solidFill>
                <a:hlinkClick r:id="rId2"/>
              </a:rPr>
              <a:t>https://www.youtube.com/watch?v=Tr9E_vzKRVo</a:t>
            </a:r>
            <a:endParaRPr lang="vi-VN" dirty="0">
              <a:solidFill>
                <a:srgbClr val="00FF00"/>
              </a:solidFill>
            </a:endParaRPr>
          </a:p>
          <a:p>
            <a:pPr marL="514350" indent="-514350">
              <a:buAutoNum type="arabicPeriod"/>
            </a:pPr>
            <a:r>
              <a:rPr lang="vi-VN" dirty="0">
                <a:solidFill>
                  <a:srgbClr val="00FF00"/>
                </a:solidFill>
              </a:rPr>
              <a:t>Objective-c Tutorial tutorialspoint.com -  </a:t>
            </a:r>
            <a:r>
              <a:rPr lang="vi-VN" dirty="0">
                <a:solidFill>
                  <a:srgbClr val="00FF00"/>
                </a:solidFill>
                <a:hlinkClick r:id="rId3"/>
              </a:rPr>
              <a:t>https://www.tutorialspoint.com/objective_c/index.html</a:t>
            </a:r>
            <a:endParaRPr lang="vi-VN" dirty="0">
              <a:solidFill>
                <a:srgbClr val="00FF00"/>
              </a:solidFill>
            </a:endParaRPr>
          </a:p>
          <a:p>
            <a:pPr marL="514350" indent="-514350">
              <a:buAutoNum type="arabicPeriod"/>
            </a:pPr>
            <a:endParaRPr lang="vi-VN" dirty="0">
              <a:solidFill>
                <a:srgbClr val="00FF00"/>
              </a:solidFill>
            </a:endParaRPr>
          </a:p>
          <a:p>
            <a:pPr marL="0" indent="0">
              <a:buNone/>
            </a:pPr>
            <a:endParaRPr lang="vi-VN" dirty="0">
              <a:solidFill>
                <a:srgbClr val="00FF00"/>
              </a:solidFill>
            </a:endParaRPr>
          </a:p>
        </p:txBody>
      </p:sp>
    </p:spTree>
    <p:extLst>
      <p:ext uri="{BB962C8B-B14F-4D97-AF65-F5344CB8AC3E}">
        <p14:creationId xmlns:p14="http://schemas.microsoft.com/office/powerpoint/2010/main" val="2103760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73FD-300D-42B2-AE39-751DD9185EE9}"/>
              </a:ext>
            </a:extLst>
          </p:cNvPr>
          <p:cNvSpPr>
            <a:spLocks noGrp="1"/>
          </p:cNvSpPr>
          <p:nvPr>
            <p:ph type="title"/>
          </p:nvPr>
        </p:nvSpPr>
        <p:spPr>
          <a:xfrm>
            <a:off x="838199" y="1836151"/>
            <a:ext cx="10515600" cy="1325563"/>
          </a:xfrm>
        </p:spPr>
        <p:txBody>
          <a:bodyPr>
            <a:noAutofit/>
          </a:bodyPr>
          <a:lstStyle/>
          <a:p>
            <a:pPr algn="ctr"/>
            <a:r>
              <a:rPr lang="en-US" sz="5400" dirty="0">
                <a:solidFill>
                  <a:srgbClr val="00FF00"/>
                </a:solidFill>
                <a:latin typeface="Arial" panose="020B0604020202020204" pitchFamily="34" charset="0"/>
                <a:cs typeface="Arial" panose="020B0604020202020204" pitchFamily="34" charset="0"/>
              </a:rPr>
              <a:t>THANK YOU FOR LISTENING</a:t>
            </a:r>
            <a:endParaRPr lang="vi-VN" sz="5400" dirty="0">
              <a:solidFill>
                <a:srgbClr val="00FF00"/>
              </a:solidFill>
              <a:latin typeface="Arial" panose="020B0604020202020204" pitchFamily="34" charset="0"/>
              <a:cs typeface="Arial" panose="020B0604020202020204" pitchFamily="34" charset="0"/>
            </a:endParaRPr>
          </a:p>
        </p:txBody>
      </p:sp>
      <p:pic>
        <p:nvPicPr>
          <p:cNvPr id="5" name="Picture 4" descr="A picture containing vector graphics&#10;&#10;Description generated with very high confidence">
            <a:extLst>
              <a:ext uri="{FF2B5EF4-FFF2-40B4-BE49-F238E27FC236}">
                <a16:creationId xmlns:a16="http://schemas.microsoft.com/office/drawing/2014/main" id="{E75A5089-08F1-4F44-8D63-1082E841C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050" y="3429000"/>
            <a:ext cx="1139899" cy="1139899"/>
          </a:xfrm>
          <a:prstGeom prst="rect">
            <a:avLst/>
          </a:prstGeom>
        </p:spPr>
      </p:pic>
      <p:sp>
        <p:nvSpPr>
          <p:cNvPr id="3" name="TextBox 2">
            <a:extLst>
              <a:ext uri="{FF2B5EF4-FFF2-40B4-BE49-F238E27FC236}">
                <a16:creationId xmlns:a16="http://schemas.microsoft.com/office/drawing/2014/main" id="{F0D70D6C-1B02-4502-BF37-FCEF9F48490A}"/>
              </a:ext>
            </a:extLst>
          </p:cNvPr>
          <p:cNvSpPr txBox="1"/>
          <p:nvPr/>
        </p:nvSpPr>
        <p:spPr>
          <a:xfrm>
            <a:off x="4273825" y="5141843"/>
            <a:ext cx="3644348" cy="369332"/>
          </a:xfrm>
          <a:prstGeom prst="rect">
            <a:avLst/>
          </a:prstGeom>
          <a:noFill/>
        </p:spPr>
        <p:txBody>
          <a:bodyPr wrap="square" rtlCol="0">
            <a:spAutoFit/>
          </a:bodyPr>
          <a:lstStyle/>
          <a:p>
            <a:pPr algn="ctr"/>
            <a:r>
              <a:rPr lang="vi-VN" dirty="0">
                <a:solidFill>
                  <a:srgbClr val="00FF00"/>
                </a:solidFill>
              </a:rPr>
              <a:t>SPONSORED BY GROUP3</a:t>
            </a:r>
          </a:p>
        </p:txBody>
      </p:sp>
    </p:spTree>
    <p:extLst>
      <p:ext uri="{BB962C8B-B14F-4D97-AF65-F5344CB8AC3E}">
        <p14:creationId xmlns:p14="http://schemas.microsoft.com/office/powerpoint/2010/main" val="1663437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1341</Words>
  <Application>Microsoft Office PowerPoint</Application>
  <PresentationFormat>Widescreen</PresentationFormat>
  <Paragraphs>377</Paragraphs>
  <Slides>96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Aharoni</vt:lpstr>
      <vt:lpstr>Arial</vt:lpstr>
      <vt:lpstr>Arial Black</vt:lpstr>
      <vt:lpstr>Calibri</vt:lpstr>
      <vt:lpstr>Calibri Light</vt:lpstr>
      <vt:lpstr>Times New Roman</vt:lpstr>
      <vt:lpstr>Office Theme</vt:lpstr>
      <vt:lpstr>OBJECTIVE-C</vt:lpstr>
      <vt:lpstr>HISTORY</vt:lpstr>
      <vt:lpstr>AD 60</vt:lpstr>
      <vt:lpstr>Joseph Marie Jacquard</vt:lpstr>
      <vt:lpstr>Charles Babbage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+[-[&lt;&lt;[+[---&gt;]-[&lt;&lt;&lt;]]]&gt;&gt;&gt;-]&gt;-.---.&gt;..&gt;.&lt;&lt;&lt;&lt;-.&lt;+.&gt;&gt;&gt;&gt;&gt;.&gt;.&lt;&lt;.&lt;-.</vt:lpstr>
      <vt:lpstr>PowerPoint Presentation</vt:lpstr>
      <vt:lpstr>PowerPoint Presentation</vt:lpstr>
      <vt:lpstr>package usingj2ee.hello;  import java.rmi.*; import java.util.*; import javax.ejb.*;  /** The implementation class for the HelloWorldSession bean */  public class HelloWorldSessionImpl implements SessionBean { /** Holds the session's greeting */     protected String greeting;  /** The session context provided by the EJB container. A session bean must     hold on to the context it is given. */      private SessionContext context;  /** An EJB must have a public, parameterless constructor */           public HelloWorldSessionImpl()     {     }  /** Called by the EJB container to set this session's context */      public void setSessionContext(SessionContext aContext)     {         context = aContext;     }  /** Called by the EJB container when a client calls the create() method in     the Home interface */      public void ejbCreate()         throws CreateException     {         greeting = "Hello World!";     }  /** Called by the EJB container when a client calls the     create(String) method in the Home interface */           public void ejbCreate(String aGreeting)         throws CreateException     {         greeting = aGreeting;     }  /** Called by the EJB container to wake this session bean up after it     has been put to sleep with the ejbPassivate method. */      public void ejbActivate()     {     }  /** Called by the EJB container to tell this session bean that it is being     suspended from use (it's being put to sleep). */      public void ejbPassivate()     {     }  /** Called by the EJB container to tell this session bean that it has been     removed, either because the client invoked the remove() method or the     container has timed the session out. */      public void ejbRemove()     {     }  /** Returns the session's greeting */      public String getGreeting()     {         return greeting;     }  /** Changes the session's greeting */      public void setGreeting(String aGreeting)     {         greeting = aGreeting;     } }       </vt:lpstr>
      <vt:lpstr>public class HelloWorld {      public static void main(String[] args) {         // Prints "Hello, World" to the terminal window.         System.out.println("Hello, World");     }  }</vt:lpstr>
      <vt:lpstr>PowerPoint Presentation</vt:lpstr>
      <vt:lpstr>&lt;?php    echo "Hello World"; ?&gt;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quick word through Objective C. </vt:lpstr>
      <vt:lpstr>BASIC ELEMENT</vt:lpstr>
      <vt:lpstr>BASIC ELEMENT</vt:lpstr>
      <vt:lpstr>BASIC ELEMENT</vt:lpstr>
      <vt:lpstr>DATA TYPE</vt:lpstr>
      <vt:lpstr>DECISION MAKING</vt:lpstr>
      <vt:lpstr>DECISION MAKING</vt:lpstr>
      <vt:lpstr>ITERATION</vt:lpstr>
      <vt:lpstr>FUNCTION</vt:lpstr>
      <vt:lpstr>PowerPoint Presentation</vt:lpstr>
      <vt:lpstr>In the main function.</vt:lpstr>
      <vt:lpstr>SAMPLE :   linear search.  binary search.   Quadratic funcion.</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OBJECTIVE-C</dc:title>
  <dc:creator>Bao 'Paul' Tran</dc:creator>
  <cp:lastModifiedBy>Bao 'Paul' Tran</cp:lastModifiedBy>
  <cp:revision>59</cp:revision>
  <dcterms:created xsi:type="dcterms:W3CDTF">2019-01-14T13:23:17Z</dcterms:created>
  <dcterms:modified xsi:type="dcterms:W3CDTF">2019-01-16T08:02:12Z</dcterms:modified>
</cp:coreProperties>
</file>