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4" r:id="rId5"/>
    <p:sldId id="283" r:id="rId6"/>
    <p:sldId id="285" r:id="rId7"/>
    <p:sldId id="286" r:id="rId8"/>
    <p:sldId id="288" r:id="rId9"/>
    <p:sldId id="289" r:id="rId10"/>
    <p:sldId id="291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1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272" r:id="rId59"/>
    <p:sldId id="338" r:id="rId60"/>
    <p:sldId id="339" r:id="rId61"/>
    <p:sldId id="340" r:id="rId62"/>
    <p:sldId id="341" r:id="rId63"/>
    <p:sldId id="342" r:id="rId64"/>
    <p:sldId id="343" r:id="rId65"/>
    <p:sldId id="282" r:id="rId66"/>
    <p:sldId id="257" r:id="rId67"/>
    <p:sldId id="259" r:id="rId68"/>
    <p:sldId id="258" r:id="rId69"/>
    <p:sldId id="260" r:id="rId70"/>
    <p:sldId id="261" r:id="rId71"/>
    <p:sldId id="262" r:id="rId72"/>
    <p:sldId id="263" r:id="rId73"/>
    <p:sldId id="264" r:id="rId74"/>
    <p:sldId id="265" r:id="rId75"/>
    <p:sldId id="266" r:id="rId76"/>
    <p:sldId id="267" r:id="rId77"/>
    <p:sldId id="268" r:id="rId78"/>
    <p:sldId id="270" r:id="rId79"/>
    <p:sldId id="271" r:id="rId80"/>
    <p:sldId id="269" r:id="rId8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619B0A-CC7E-4D13-9146-9C3247F77D01}">
          <p14:sldIdLst>
            <p14:sldId id="256"/>
            <p14:sldId id="280"/>
            <p14:sldId id="281"/>
            <p14:sldId id="284"/>
            <p14:sldId id="283"/>
            <p14:sldId id="285"/>
            <p14:sldId id="286"/>
            <p14:sldId id="288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272"/>
            <p14:sldId id="338"/>
            <p14:sldId id="339"/>
            <p14:sldId id="340"/>
            <p14:sldId id="341"/>
            <p14:sldId id="342"/>
            <p14:sldId id="343"/>
            <p14:sldId id="282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C38566A-F939-4556-A19D-3CD11D0FF71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92765" y="530087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CA7ED7-2491-46CF-884C-095369874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65" y="530087"/>
              <a:ext cx="12192000" cy="68580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44C052-000D-4728-AD06-EFAB178509E0}"/>
                </a:ext>
              </a:extLst>
            </p:cNvPr>
            <p:cNvSpPr/>
            <p:nvPr/>
          </p:nvSpPr>
          <p:spPr>
            <a:xfrm>
              <a:off x="5221356" y="530087"/>
              <a:ext cx="1934818" cy="2517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F7EE23-093A-4CFD-8C10-7195C1154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9B33-D2B4-4D4C-89AA-B513D2899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F62E-2B51-4B7A-BA29-09EAE9E6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20C6E-422A-41BD-8E44-3AD021CE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24F7-C0A4-4763-AE88-DB010773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774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2D18-644F-4D36-BF2C-82CBF0C9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8AF59-70C2-41DB-9E2C-DC25D5000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00F7-8F51-458E-AED2-58D6E156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579D-1F93-458F-A7B0-C4A3C992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DC0D6-639D-4C2E-AD22-FC0D41A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28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99693-6180-4755-86E5-61F6D6E81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73610-16F2-474D-9687-60114A8A2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F3577-76B2-4C8D-BEF7-6EFDB9F7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6E78-DF3F-44A9-938C-98F5B545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B99C-7948-442B-9D92-5DE3B308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153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34C8-07E2-4C6F-A58C-A99DF3FB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CF32-6972-42F0-8F55-D60A2271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40E8-D722-4EC9-926E-E15E090A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BB6F-8267-434F-B35A-E88F9876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F027-C22E-4221-9DFD-CC11A7F9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66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CE12-ABDF-4265-B80D-26113DBD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A9899-0D2B-4EB8-B7E8-15AADD91B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7451-14F9-4C57-B92D-5B6EAAD9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B5A6F-3ADD-4DA0-8862-3A862964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E22A-A49F-460C-BC31-F31DCEE7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05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A30E-5933-4BC4-A422-430F73E6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23DD-F373-49D0-BE32-DE004128D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DCA59-5E2B-431B-A3DC-61A63FEE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35C98-8DDD-4CCE-9C95-D7162B4C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C0D7D-EA86-4294-9811-7FEA60A9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61EB2-F039-4044-A456-7E25ED5E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127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D8AC-A777-4B68-8DB1-C477D33B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0632D-2E52-4124-917A-57085333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0149D-CDC9-4046-8BDB-E8CA928C4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85B93-5E66-4C24-B1D0-AD54AD314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F5C90-1B37-4415-909D-29655DEF4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647D2-BE07-4953-91A7-CE8803DB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4E6A7-A659-4F07-8A06-EBE96B4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69CC7-4A4E-424D-92F1-4F4C64E0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913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F905-2B4F-4AC3-B8E5-C1D9DB1D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429DA-ABD0-4C73-9680-9873FE4C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7461-4B93-4087-91BC-55ECED06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878AC-8AEB-42B3-814A-F627CEF9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028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3C95F-B95A-4915-8861-D1EB7094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1BD3C-6E54-47C8-88ED-18FC1EC6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73603-626B-4847-AC51-9AC08C7A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56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55A0-E659-4125-9FE4-970633C2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4C60-04D4-4DAF-A6D1-965F7FBB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C7235-AFBF-47D5-9A40-DB8883A97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0269-50DB-4C7E-9232-3669168B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02C46-06C8-4137-9E0C-7D79D2F0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00D44-D7C7-41AF-B374-83248CA4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762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0F18-9886-4ACD-91F2-D0A2358E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0B08F-2B72-4D2B-9F2F-507510362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B6F3D-971B-4821-A5AE-C3DC90E6C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93F4A-6AC6-4379-A9BE-C9C6C1C4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CA91A-97D8-4096-8B8C-9AD1D980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9AC7B-6463-4F58-B567-C9851E91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23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E200D-D8BB-43A6-B35F-B730821F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7595-1356-46BD-9272-543FCEDDA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3207A-A78C-49EF-AA12-2E3598FC9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0B6A9-9FBE-4A47-93A0-9DD28EB57F6F}" type="datetimeFigureOut">
              <a:rPr lang="vi-VN" smtClean="0"/>
              <a:t>16/01/2019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11E7-9681-49ED-833A-D623B1189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70C4E-FDEB-4AA0-B558-D2317ECCD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0909-A39E-4E28-BF69-12E1CC6B25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820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FF9D-E089-463C-AA12-90C147583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30" y="940036"/>
            <a:ext cx="9899374" cy="1657839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00FF00"/>
                </a:solidFill>
                <a:latin typeface="Arial Black" panose="020B0A04020102020204" pitchFamily="34" charset="0"/>
              </a:rPr>
              <a:t>OBJECTIVE-C</a:t>
            </a:r>
            <a:endParaRPr lang="vi-VN" sz="9600" dirty="0">
              <a:solidFill>
                <a:srgbClr val="00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63F6A-97CC-434F-9A6E-3D365BA09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7" y="2954991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FF00"/>
                </a:solidFill>
              </a:rPr>
              <a:t>A PRESENTATION FROM GROUP 3</a:t>
            </a:r>
            <a:endParaRPr lang="vi-VN" sz="4400" dirty="0">
              <a:solidFill>
                <a:srgbClr val="00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7550B-529C-4CDB-B71E-6F9729CD3152}"/>
              </a:ext>
            </a:extLst>
          </p:cNvPr>
          <p:cNvSpPr txBox="1"/>
          <p:nvPr/>
        </p:nvSpPr>
        <p:spPr>
          <a:xfrm>
            <a:off x="9090991" y="5211514"/>
            <a:ext cx="2663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Members: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FF00"/>
                </a:solidFill>
              </a:rPr>
              <a:t>Trần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Quốc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Bảo</a:t>
            </a:r>
            <a:endParaRPr lang="en-US" dirty="0">
              <a:solidFill>
                <a:srgbClr val="00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FF00"/>
                </a:solidFill>
              </a:rPr>
              <a:t>Nguyễn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Đức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Duy</a:t>
            </a:r>
            <a:endParaRPr lang="en-US" dirty="0">
              <a:solidFill>
                <a:srgbClr val="00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FF00"/>
                </a:solidFill>
              </a:rPr>
              <a:t>Nguyễn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Công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Hoàng</a:t>
            </a:r>
            <a:endParaRPr lang="vi-VN" dirty="0">
              <a:solidFill>
                <a:srgbClr val="00FF00"/>
              </a:solidFill>
            </a:endParaRPr>
          </a:p>
        </p:txBody>
      </p:sp>
      <p:pic>
        <p:nvPicPr>
          <p:cNvPr id="12" name="Picture 11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665D95C0-7F09-46F9-9DB4-202F875FF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50" y="4397919"/>
            <a:ext cx="1139899" cy="11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8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4615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Manchester BABY</a:t>
            </a:r>
            <a:endParaRPr lang="vi-VN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8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1719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ENIAC</a:t>
            </a:r>
            <a:endParaRPr lang="vi-VN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0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Short Code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4615465" y="3013501"/>
            <a:ext cx="294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F00"/>
                </a:solidFill>
              </a:rPr>
              <a:t>IBM</a:t>
            </a:r>
            <a:endParaRPr lang="vi-VN" sz="24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9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3385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00FF00"/>
                </a:solidFill>
              </a:rPr>
              <a:t>Speedcoding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4615465" y="3013501"/>
            <a:ext cx="338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F00"/>
                </a:solidFill>
              </a:rPr>
              <a:t>John Backus –IBM - 1952</a:t>
            </a:r>
            <a:endParaRPr lang="vi-VN" sz="24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45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3664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First Compiler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4615465" y="3013501"/>
            <a:ext cx="364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A-0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6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3652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Grace Hopper</a:t>
            </a:r>
            <a:endParaRPr lang="vi-VN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97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795772" y="2536447"/>
            <a:ext cx="2600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00FF00"/>
                </a:solidFill>
              </a:rPr>
              <a:t>Autocode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4432585" y="3136614"/>
            <a:ext cx="364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Alec Glennie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7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5082838" y="2536447"/>
            <a:ext cx="2026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Fortran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4272006" y="3317705"/>
            <a:ext cx="364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John Backus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21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5246375" y="2182504"/>
            <a:ext cx="2386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00FF00"/>
                </a:solidFill>
              </a:rPr>
              <a:t>Algo</a:t>
            </a:r>
            <a:r>
              <a:rPr lang="en-US" sz="4800" dirty="0">
                <a:solidFill>
                  <a:srgbClr val="00FF00"/>
                </a:solidFill>
              </a:rPr>
              <a:t> - 58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4615465" y="3013501"/>
            <a:ext cx="364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John Backus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83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2107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Algo-60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3828102" y="3274417"/>
            <a:ext cx="364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DISPLAY()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3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0E7F-C423-4A27-81CE-F456249A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HISTORY</a:t>
            </a:r>
            <a:endParaRPr lang="vi-VN" sz="7200" dirty="0">
              <a:solidFill>
                <a:srgbClr val="00FF00"/>
              </a:solidFill>
              <a:cs typeface="Aharoni" panose="02010803020104030203" pitchFamily="2" charset="-79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2DE55AB-0E18-4071-87B4-123A3B2D2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327" y="2114758"/>
            <a:ext cx="8642331" cy="35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66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5840576" y="2182504"/>
            <a:ext cx="1197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LISP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4615465" y="3013501"/>
            <a:ext cx="3647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John McCarthy - MIT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71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Cobol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Grace Hopper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4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BASIC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Thomas Eugene </a:t>
            </a:r>
            <a:r>
              <a:rPr lang="en-US" sz="4000" dirty="0" err="1">
                <a:solidFill>
                  <a:srgbClr val="00FF00"/>
                </a:solidFill>
              </a:rPr>
              <a:t>Kurts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69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APL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00FF00"/>
                </a:solidFill>
              </a:rPr>
              <a:t>Lenneth</a:t>
            </a:r>
            <a:r>
              <a:rPr lang="en-US" sz="4000" dirty="0">
                <a:solidFill>
                  <a:srgbClr val="00FF00"/>
                </a:solidFill>
              </a:rPr>
              <a:t> Iverson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8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FF00"/>
                </a:solidFill>
              </a:rPr>
              <a:t>Simula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OOP - 1967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4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LOGO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F00"/>
                </a:solidFill>
              </a:rPr>
              <a:t>Wally </a:t>
            </a:r>
            <a:r>
              <a:rPr lang="en-US" sz="2400" dirty="0" err="1">
                <a:solidFill>
                  <a:srgbClr val="00FF00"/>
                </a:solidFill>
              </a:rPr>
              <a:t>Feurzeig</a:t>
            </a:r>
            <a:r>
              <a:rPr lang="en-US" sz="2400" dirty="0">
                <a:solidFill>
                  <a:srgbClr val="00FF00"/>
                </a:solidFill>
              </a:rPr>
              <a:t>, Seymour </a:t>
            </a:r>
            <a:r>
              <a:rPr lang="en-US" sz="2400" dirty="0" err="1">
                <a:solidFill>
                  <a:srgbClr val="00FF00"/>
                </a:solidFill>
              </a:rPr>
              <a:t>Papert</a:t>
            </a:r>
            <a:r>
              <a:rPr lang="en-US" sz="2400" dirty="0">
                <a:solidFill>
                  <a:srgbClr val="00FF00"/>
                </a:solidFill>
              </a:rPr>
              <a:t> and Cynthia Solomon</a:t>
            </a:r>
            <a:endParaRPr lang="vi-VN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0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Pascal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Niklaus Wirth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03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Smalltalk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1972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5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C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Dennis Ritchie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32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Prolog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Alan </a:t>
            </a:r>
            <a:r>
              <a:rPr lang="en-US" sz="4000" dirty="0" err="1">
                <a:solidFill>
                  <a:srgbClr val="00FF00"/>
                </a:solidFill>
              </a:rPr>
              <a:t>Colmerauers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4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749F-AD40-4D60-929B-B13B3690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165" cy="1325563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00FF00"/>
                </a:solidFill>
              </a:rPr>
              <a:t>AD 60</a:t>
            </a:r>
            <a:endParaRPr lang="vi-V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D39A-7406-4BF9-93AD-AA3E7AD0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4375"/>
            <a:ext cx="4462670" cy="262731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Configurable puppet machine</a:t>
            </a:r>
            <a:endParaRPr lang="vi-VN" dirty="0">
              <a:solidFill>
                <a:srgbClr val="00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4B69FB-82E7-4304-8FA8-FDA7C6443FBB}"/>
              </a:ext>
            </a:extLst>
          </p:cNvPr>
          <p:cNvSpPr/>
          <p:nvPr/>
        </p:nvSpPr>
        <p:spPr>
          <a:xfrm>
            <a:off x="7566990" y="9457"/>
            <a:ext cx="46250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EBF0E-5A33-47CF-9AA5-6EFDE44E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167" y="3216068"/>
            <a:ext cx="2474633" cy="3276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740689-62E4-4AC3-9367-2D34EEDA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485" y="141150"/>
            <a:ext cx="2095500" cy="294322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B23FFA3-6A4F-46CE-9732-5D36EC346138}"/>
              </a:ext>
            </a:extLst>
          </p:cNvPr>
          <p:cNvSpPr txBox="1">
            <a:spLocks/>
          </p:cNvSpPr>
          <p:nvPr/>
        </p:nvSpPr>
        <p:spPr>
          <a:xfrm>
            <a:off x="679173" y="2112894"/>
            <a:ext cx="62782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00FF00"/>
                </a:solidFill>
              </a:rPr>
              <a:t>Heron of Alexandria</a:t>
            </a:r>
            <a:r>
              <a:rPr lang="en-US" dirty="0">
                <a:solidFill>
                  <a:srgbClr val="00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764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SQL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IBM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82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FF00"/>
                </a:solidFill>
              </a:rPr>
              <a:t>Compiler Language With No Pronounceable Acronym (INTERCAL)</a:t>
            </a:r>
            <a:endParaRPr lang="vi-VN" sz="72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IBM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04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ML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Robin Milner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34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CLU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Barbara </a:t>
            </a:r>
            <a:r>
              <a:rPr lang="en-US" sz="4000" dirty="0" err="1">
                <a:solidFill>
                  <a:srgbClr val="00FF00"/>
                </a:solidFill>
              </a:rPr>
              <a:t>Liskov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61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Scheme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Abel &amp; Sussman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90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MATLAB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00FF00"/>
                </a:solidFill>
              </a:rPr>
              <a:t>Mathworks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79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C++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1983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86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Objective C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Apple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97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Object Pascal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Niklaus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15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FF00"/>
                </a:solidFill>
              </a:rPr>
              <a:t>HyperTalk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Dam Winkler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8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D39A-7406-4BF9-93AD-AA3E7AD0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2143508"/>
            <a:ext cx="5257800" cy="4351338"/>
          </a:xfrm>
        </p:spPr>
        <p:txBody>
          <a:bodyPr/>
          <a:lstStyle/>
          <a:p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First prototype of punch card</a:t>
            </a:r>
            <a:endParaRPr lang="vi-VN" dirty="0">
              <a:solidFill>
                <a:srgbClr val="00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4B69FB-82E7-4304-8FA8-FDA7C6443FBB}"/>
              </a:ext>
            </a:extLst>
          </p:cNvPr>
          <p:cNvSpPr/>
          <p:nvPr/>
        </p:nvSpPr>
        <p:spPr>
          <a:xfrm>
            <a:off x="7566990" y="9457"/>
            <a:ext cx="46250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5122" name="Picture 2" descr="HÃ¬nh áº£nh cÃ³ liÃªn quan">
            <a:extLst>
              <a:ext uri="{FF2B5EF4-FFF2-40B4-BE49-F238E27FC236}">
                <a16:creationId xmlns:a16="http://schemas.microsoft.com/office/drawing/2014/main" id="{999F89A1-7608-4A07-B3B4-CFCB06E8D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951" y="3182139"/>
            <a:ext cx="2647536" cy="357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Káº¿t quáº£ hÃ¬nh áº£nh cho Joseph Marie Jacquard">
            <a:extLst>
              <a:ext uri="{FF2B5EF4-FFF2-40B4-BE49-F238E27FC236}">
                <a16:creationId xmlns:a16="http://schemas.microsoft.com/office/drawing/2014/main" id="{74CF1F15-4F38-4C4E-9665-A5E4BBC49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734" y="98110"/>
            <a:ext cx="2879970" cy="308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4DF3840-2699-454E-B596-9281D1E0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537403"/>
            <a:ext cx="6278217" cy="1325563"/>
          </a:xfrm>
        </p:spPr>
        <p:txBody>
          <a:bodyPr/>
          <a:lstStyle/>
          <a:p>
            <a:r>
              <a:rPr lang="en-US" b="1" i="1" dirty="0">
                <a:solidFill>
                  <a:srgbClr val="00FF00"/>
                </a:solidFill>
              </a:rPr>
              <a:t>Joseph Marie Jacquard</a:t>
            </a:r>
          </a:p>
        </p:txBody>
      </p:sp>
    </p:spTree>
    <p:extLst>
      <p:ext uri="{BB962C8B-B14F-4D97-AF65-F5344CB8AC3E}">
        <p14:creationId xmlns:p14="http://schemas.microsoft.com/office/powerpoint/2010/main" val="643667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Erlang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Joe </a:t>
            </a:r>
            <a:r>
              <a:rPr lang="en-US" sz="4000" dirty="0" err="1">
                <a:solidFill>
                  <a:srgbClr val="00FF00"/>
                </a:solidFill>
              </a:rPr>
              <a:t>Amstrong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23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Perl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Larry Wall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53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Haskell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Simon Peyton Jones el al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56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Python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Guido van Rossum 1991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79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Visual Basic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Alan Cooper &amp; Microsoft 1991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04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Oak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James </a:t>
            </a:r>
            <a:r>
              <a:rPr lang="en-US" sz="4000" dirty="0" err="1">
                <a:solidFill>
                  <a:srgbClr val="00FF00"/>
                </a:solidFill>
              </a:rPr>
              <a:t>Gossling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36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Java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James </a:t>
            </a:r>
            <a:r>
              <a:rPr lang="en-US" sz="4000" dirty="0" err="1">
                <a:solidFill>
                  <a:srgbClr val="00FF00"/>
                </a:solidFill>
              </a:rPr>
              <a:t>Gossling</a:t>
            </a:r>
            <a:r>
              <a:rPr lang="en-US" sz="4000" dirty="0">
                <a:solidFill>
                  <a:srgbClr val="00FF00"/>
                </a:solidFill>
              </a:rPr>
              <a:t> &amp; Sun Microsystems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82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PHP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Rasmus </a:t>
            </a:r>
            <a:r>
              <a:rPr lang="en-US" sz="4000" dirty="0" err="1">
                <a:solidFill>
                  <a:srgbClr val="00FF00"/>
                </a:solidFill>
              </a:rPr>
              <a:t>Lerdorf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630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Ruby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Yukihiro Matsumoto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20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FF00"/>
                </a:solidFill>
              </a:rPr>
              <a:t>LiveScript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Brendan </a:t>
            </a:r>
            <a:r>
              <a:rPr lang="en-US" sz="4000" dirty="0" err="1">
                <a:solidFill>
                  <a:srgbClr val="00FF00"/>
                </a:solidFill>
              </a:rPr>
              <a:t>Eich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2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F576-52FB-4CA7-B2DE-2CCC9B07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537403"/>
            <a:ext cx="6278217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Charles Babbage</a:t>
            </a:r>
            <a:br>
              <a:rPr lang="en-US" dirty="0">
                <a:solidFill>
                  <a:srgbClr val="00FF00"/>
                </a:solidFill>
              </a:rPr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14D0-9ED2-4BD0-9219-03C138629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29" y="1969259"/>
            <a:ext cx="7152861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Created a machine to calculate</a:t>
            </a:r>
          </a:p>
          <a:p>
            <a:r>
              <a:rPr lang="en-US" sz="2400" dirty="0">
                <a:solidFill>
                  <a:srgbClr val="00FF00"/>
                </a:solidFill>
              </a:rPr>
              <a:t>blueprint for the engine</a:t>
            </a:r>
          </a:p>
          <a:p>
            <a:r>
              <a:rPr lang="en-US" sz="2400" dirty="0">
                <a:solidFill>
                  <a:srgbClr val="00FF00"/>
                </a:solidFill>
              </a:rPr>
              <a:t>London Science Museum replicated his design and created it and they ran a test and it showed the correct answer.</a:t>
            </a:r>
            <a:endParaRPr lang="vi-VN" sz="2400" dirty="0">
              <a:solidFill>
                <a:srgbClr val="00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4CC86-2913-425B-AEEA-1289E080B234}"/>
              </a:ext>
            </a:extLst>
          </p:cNvPr>
          <p:cNvSpPr/>
          <p:nvPr/>
        </p:nvSpPr>
        <p:spPr>
          <a:xfrm>
            <a:off x="7595125" y="-159355"/>
            <a:ext cx="46250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6146" name="Picture 2" descr="Káº¿t quáº£ hÃ¬nh áº£nh cho Charles Babbage">
            <a:extLst>
              <a:ext uri="{FF2B5EF4-FFF2-40B4-BE49-F238E27FC236}">
                <a16:creationId xmlns:a16="http://schemas.microsoft.com/office/drawing/2014/main" id="{B352C139-1B12-4170-AEC4-A83313F839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r="19476"/>
          <a:stretch/>
        </p:blipFill>
        <p:spPr bwMode="auto">
          <a:xfrm>
            <a:off x="8448261" y="282489"/>
            <a:ext cx="3175828" cy="316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D4AF4-FC79-49AC-A7A2-84450BB2C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82" y="4081670"/>
            <a:ext cx="3743187" cy="249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83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0FF00"/>
                </a:solidFill>
              </a:rPr>
              <a:t>Javascript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Brendan </a:t>
            </a:r>
            <a:r>
              <a:rPr lang="en-US" sz="4000" dirty="0" err="1">
                <a:solidFill>
                  <a:srgbClr val="00FF00"/>
                </a:solidFill>
              </a:rPr>
              <a:t>Eich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01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C#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Anders </a:t>
            </a:r>
            <a:r>
              <a:rPr lang="en-US" sz="4000" dirty="0" err="1">
                <a:solidFill>
                  <a:srgbClr val="00FF00"/>
                </a:solidFill>
              </a:rPr>
              <a:t>Heijsberg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22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ECMAScript</a:t>
            </a:r>
            <a:endParaRPr lang="vi-VN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49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JVM Language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Scala, Groovy, Clojure, </a:t>
            </a:r>
            <a:r>
              <a:rPr lang="en-US" sz="4000" dirty="0" err="1">
                <a:solidFill>
                  <a:srgbClr val="00FF00"/>
                </a:solidFill>
              </a:rPr>
              <a:t>Jruby</a:t>
            </a:r>
            <a:r>
              <a:rPr lang="en-US" sz="4000" dirty="0">
                <a:solidFill>
                  <a:srgbClr val="00FF00"/>
                </a:solidFill>
              </a:rPr>
              <a:t>, </a:t>
            </a:r>
            <a:r>
              <a:rPr lang="en-US" sz="4000" dirty="0" err="1">
                <a:solidFill>
                  <a:srgbClr val="00FF00"/>
                </a:solidFill>
              </a:rPr>
              <a:t>Fantom</a:t>
            </a:r>
            <a:r>
              <a:rPr lang="en-US" sz="4000" dirty="0">
                <a:solidFill>
                  <a:srgbClr val="00FF00"/>
                </a:solidFill>
              </a:rPr>
              <a:t>, </a:t>
            </a:r>
            <a:r>
              <a:rPr lang="en-US" sz="4000" dirty="0" err="1">
                <a:solidFill>
                  <a:srgbClr val="00FF00"/>
                </a:solidFill>
              </a:rPr>
              <a:t>Jython</a:t>
            </a:r>
            <a:r>
              <a:rPr lang="en-US" sz="4000" dirty="0">
                <a:solidFill>
                  <a:srgbClr val="00FF00"/>
                </a:solidFill>
              </a:rPr>
              <a:t>,…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9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F#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Don Syme &amp; Microsoft Research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97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Go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Google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93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Rust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FF00"/>
                </a:solidFill>
              </a:rPr>
              <a:t>Mozilla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68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0" y="25364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JavaScript like language</a:t>
            </a:r>
            <a:endParaRPr lang="vi-VN" sz="4800" dirty="0">
              <a:solidFill>
                <a:srgbClr val="00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6D1A0-2122-4C3D-8246-4978E9DF6336}"/>
              </a:ext>
            </a:extLst>
          </p:cNvPr>
          <p:cNvSpPr txBox="1"/>
          <p:nvPr/>
        </p:nvSpPr>
        <p:spPr>
          <a:xfrm>
            <a:off x="0" y="34905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00FF00"/>
                </a:solidFill>
              </a:rPr>
              <a:t>CoffeeScript</a:t>
            </a:r>
            <a:r>
              <a:rPr lang="en-US" sz="4000" dirty="0">
                <a:solidFill>
                  <a:srgbClr val="00FF00"/>
                </a:solidFill>
              </a:rPr>
              <a:t>, Dart, TypeScript, …..</a:t>
            </a:r>
            <a:endParaRPr lang="vi-VN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061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EDE699-9DC7-4553-B56B-5CA056191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662" y="2160105"/>
            <a:ext cx="9362813" cy="3896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AB9B2C-9E4F-4FB2-B7C1-ADA56FB1F4B0}"/>
              </a:ext>
            </a:extLst>
          </p:cNvPr>
          <p:cNvSpPr txBox="1"/>
          <p:nvPr/>
        </p:nvSpPr>
        <p:spPr>
          <a:xfrm>
            <a:off x="3145046" y="259141"/>
            <a:ext cx="9046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Category</a:t>
            </a:r>
            <a:endParaRPr lang="vi-VN" sz="9600" dirty="0">
              <a:solidFill>
                <a:srgbClr val="00FF0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05365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395654" y="600501"/>
            <a:ext cx="1110940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FF00"/>
                </a:solidFill>
              </a:rPr>
              <a:t>Programming languages category (based on most common paradigms)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rgbClr val="00FF00"/>
                </a:solidFill>
              </a:rPr>
              <a:t>Imperative: describes step-by-step instructions to computer to perform.</a:t>
            </a:r>
          </a:p>
          <a:p>
            <a:pPr lvl="1"/>
            <a:r>
              <a:rPr lang="en-US" sz="3200" dirty="0">
                <a:solidFill>
                  <a:srgbClr val="00FF00"/>
                </a:solidFill>
              </a:rPr>
              <a:t>+	Procedural</a:t>
            </a:r>
          </a:p>
          <a:p>
            <a:pPr lvl="1"/>
            <a:r>
              <a:rPr lang="en-US" sz="3200" dirty="0">
                <a:solidFill>
                  <a:srgbClr val="00FF00"/>
                </a:solidFill>
              </a:rPr>
              <a:t>+	Object - oriented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rgbClr val="00FF00"/>
                </a:solidFill>
              </a:rPr>
              <a:t>Declarative:  declares properties of the desired result, but not how to compute it.</a:t>
            </a:r>
          </a:p>
          <a:p>
            <a:pPr lvl="1"/>
            <a:r>
              <a:rPr lang="en-US" sz="3200" dirty="0">
                <a:solidFill>
                  <a:srgbClr val="00FF00"/>
                </a:solidFill>
              </a:rPr>
              <a:t>+	Functional</a:t>
            </a:r>
          </a:p>
          <a:p>
            <a:pPr lvl="1"/>
            <a:r>
              <a:rPr lang="en-US" sz="3200" dirty="0">
                <a:solidFill>
                  <a:srgbClr val="00FF00"/>
                </a:solidFill>
              </a:rPr>
              <a:t>+	Logic</a:t>
            </a:r>
          </a:p>
          <a:p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4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999A-0C19-4BAE-92C6-F47D14F7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2168525"/>
            <a:ext cx="4860235" cy="4351338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Ada Lovelace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- World first 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programmer</a:t>
            </a:r>
            <a:endParaRPr lang="vi-VN" dirty="0">
              <a:solidFill>
                <a:srgbClr val="00FF00"/>
              </a:solidFill>
            </a:endParaRPr>
          </a:p>
        </p:txBody>
      </p:sp>
      <p:pic>
        <p:nvPicPr>
          <p:cNvPr id="6" name="Picture 5" descr="A person posing for a picture&#10;&#10;Description generated with very high confidence">
            <a:extLst>
              <a:ext uri="{FF2B5EF4-FFF2-40B4-BE49-F238E27FC236}">
                <a16:creationId xmlns:a16="http://schemas.microsoft.com/office/drawing/2014/main" id="{E8558FAC-A340-425F-A87E-B5C0B030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4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034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395654" y="600501"/>
            <a:ext cx="1110940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FF00"/>
                </a:solidFill>
              </a:rPr>
              <a:t>Imperative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FF00"/>
                </a:solidFill>
              </a:rPr>
              <a:t>Procedural : groups instructions into procedures which might be called during a program's execution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- Fortran (</a:t>
            </a:r>
            <a:r>
              <a:rPr lang="en-US" sz="2200" dirty="0" err="1">
                <a:solidFill>
                  <a:srgbClr val="00FF00"/>
                </a:solidFill>
              </a:rPr>
              <a:t>Formular</a:t>
            </a:r>
            <a:r>
              <a:rPr lang="en-US" sz="2200" dirty="0">
                <a:solidFill>
                  <a:srgbClr val="00FF00"/>
                </a:solidFill>
              </a:rPr>
              <a:t> Translating system)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   + developed by IBM in 1950’s, first commercial version was released in 1957.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   + the first high-level language 		   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   + solve problems with a heavy mathematics or computational flavor.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 - Cobol (</a:t>
            </a:r>
            <a:r>
              <a:rPr lang="en-US" sz="2200" dirty="0" err="1">
                <a:solidFill>
                  <a:srgbClr val="00FF00"/>
                </a:solidFill>
              </a:rPr>
              <a:t>COmon</a:t>
            </a:r>
            <a:r>
              <a:rPr lang="en-US" sz="2200" dirty="0">
                <a:solidFill>
                  <a:srgbClr val="00FF00"/>
                </a:solidFill>
              </a:rPr>
              <a:t> </a:t>
            </a:r>
            <a:r>
              <a:rPr lang="en-US" sz="2200" dirty="0" err="1">
                <a:solidFill>
                  <a:srgbClr val="00FF00"/>
                </a:solidFill>
              </a:rPr>
              <a:t>Bussiness</a:t>
            </a:r>
            <a:r>
              <a:rPr lang="en-US" sz="2200" dirty="0">
                <a:solidFill>
                  <a:srgbClr val="00FF00"/>
                </a:solidFill>
              </a:rPr>
              <a:t>-Oriented Language)</a:t>
            </a:r>
          </a:p>
          <a:p>
            <a:r>
              <a:rPr lang="en-US" sz="2200" dirty="0">
                <a:solidFill>
                  <a:srgbClr val="00FF00"/>
                </a:solidFill>
              </a:rPr>
              <a:t>   		 + developed by a group headed by </a:t>
            </a:r>
            <a:r>
              <a:rPr lang="en-US" sz="2200" dirty="0" err="1">
                <a:solidFill>
                  <a:srgbClr val="00FF00"/>
                </a:solidFill>
              </a:rPr>
              <a:t>Amiral</a:t>
            </a:r>
            <a:r>
              <a:rPr lang="en-US" sz="2200" dirty="0">
                <a:solidFill>
                  <a:srgbClr val="00FF00"/>
                </a:solidFill>
              </a:rPr>
              <a:t> Grace Murray Hopper of U.S Navy in </a:t>
            </a:r>
          </a:p>
          <a:p>
            <a:r>
              <a:rPr lang="en-US" sz="2200" dirty="0">
                <a:solidFill>
                  <a:srgbClr val="00FF00"/>
                </a:solidFill>
              </a:rPr>
              <a:t>   		   1959 and 1960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 + serve </a:t>
            </a:r>
            <a:r>
              <a:rPr lang="en-US" sz="2200" dirty="0" err="1">
                <a:solidFill>
                  <a:srgbClr val="00FF00"/>
                </a:solidFill>
              </a:rPr>
              <a:t>bussiness</a:t>
            </a:r>
            <a:r>
              <a:rPr lang="en-US" sz="2200" dirty="0">
                <a:solidFill>
                  <a:srgbClr val="00FF00"/>
                </a:solidFill>
              </a:rPr>
              <a:t> 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- C:             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developed in early 1970s by Dennis Ritchie at AT&amp;T lab.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originally designed system programming (UNIX).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was a popular for its close relationship with UNIX and its 				efficiency.</a:t>
            </a:r>
          </a:p>
          <a:p>
            <a:r>
              <a:rPr lang="en-US" dirty="0">
                <a:solidFill>
                  <a:srgbClr val="00FF00"/>
                </a:solidFill>
              </a:rPr>
              <a:t>	</a:t>
            </a:r>
          </a:p>
          <a:p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240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446045" y="289917"/>
            <a:ext cx="111094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FF00"/>
                </a:solidFill>
              </a:rPr>
              <a:t>Imperative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FF00"/>
                </a:solidFill>
              </a:rPr>
              <a:t>Object-oriented : groups instructions together with the part of the state they operate on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- Smalltalk (purely):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developed at the Learning Research Group of Xerox PARC by during the 		1970s.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first for educational use, later for constructionist learning.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 - Ruby:   		 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developed in 1993 by </a:t>
            </a:r>
            <a:r>
              <a:rPr lang="en-US" sz="2200" dirty="0" err="1">
                <a:solidFill>
                  <a:srgbClr val="00FF00"/>
                </a:solidFill>
              </a:rPr>
              <a:t>Matsumiko</a:t>
            </a:r>
            <a:r>
              <a:rPr lang="en-US" sz="2200" dirty="0">
                <a:solidFill>
                  <a:srgbClr val="00FF00"/>
                </a:solidFill>
              </a:rPr>
              <a:t> Yukihiro in Japan.		 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influenced by Perl, Smalltalk, Eiffel, Ada, and Lisp.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- </a:t>
            </a:r>
            <a:r>
              <a:rPr lang="en-US" sz="2200" dirty="0" err="1">
                <a:solidFill>
                  <a:srgbClr val="00FF00"/>
                </a:solidFill>
              </a:rPr>
              <a:t>Effiel</a:t>
            </a:r>
            <a:r>
              <a:rPr lang="en-US" sz="2200" dirty="0">
                <a:solidFill>
                  <a:srgbClr val="00FF00"/>
                </a:solidFill>
              </a:rPr>
              <a:t>  (purely):             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developed in 1985 by Bertrand Meyer. 		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many important programming concepts.	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</a:t>
            </a:r>
            <a:r>
              <a:rPr lang="en-US" dirty="0">
                <a:solidFill>
                  <a:srgbClr val="00FF00"/>
                </a:solidFill>
              </a:rPr>
              <a:t>	</a:t>
            </a:r>
          </a:p>
          <a:p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215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386129" y="366623"/>
            <a:ext cx="1110940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FF00"/>
                </a:solidFill>
              </a:rPr>
              <a:t>Imperative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FF00"/>
                </a:solidFill>
              </a:rPr>
              <a:t>Object-oriented : 	</a:t>
            </a:r>
          </a:p>
          <a:p>
            <a:pPr lvl="2"/>
            <a:r>
              <a:rPr lang="en-US" sz="2200" dirty="0">
                <a:solidFill>
                  <a:srgbClr val="00FF00"/>
                </a:solidFill>
              </a:rPr>
              <a:t>- Java :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developed by James Gosling at Sun Microsystems and released in 1995.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features from </a:t>
            </a:r>
            <a:r>
              <a:rPr lang="en-US" sz="2200" dirty="0" err="1">
                <a:solidFill>
                  <a:srgbClr val="00FF00"/>
                </a:solidFill>
              </a:rPr>
              <a:t>SmallTalk</a:t>
            </a:r>
            <a:r>
              <a:rPr lang="en-US" sz="2200" dirty="0">
                <a:solidFill>
                  <a:srgbClr val="00FF00"/>
                </a:solidFill>
              </a:rPr>
              <a:t>, with a syntax similar to C and	C++. 				+ fewer low-level facilities than C and  C++, provide garbage collection.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 - C#: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developed by Microsoft in 2000.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make some improvements over C++ in safe usage.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share many features with Java, an object-oriented syntax based on C++. </a:t>
            </a:r>
            <a:r>
              <a:rPr lang="en-US" dirty="0">
                <a:solidFill>
                  <a:srgbClr val="00FF00"/>
                </a:solidFill>
              </a:rPr>
              <a:t>	 </a:t>
            </a:r>
            <a:r>
              <a:rPr lang="en-US" sz="2200" dirty="0">
                <a:solidFill>
                  <a:srgbClr val="00FF00"/>
                </a:solidFill>
              </a:rPr>
              <a:t>- C++: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developed at Bell Labs by Bjarne </a:t>
            </a:r>
            <a:r>
              <a:rPr lang="en-US" sz="2200" dirty="0" err="1">
                <a:solidFill>
                  <a:srgbClr val="00FF00"/>
                </a:solidFill>
              </a:rPr>
              <a:t>Stroustrup</a:t>
            </a:r>
            <a:r>
              <a:rPr lang="en-US" sz="2200" dirty="0">
                <a:solidFill>
                  <a:srgbClr val="00FF00"/>
                </a:solidFill>
              </a:rPr>
              <a:t> in early 1980s.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extending the C programming language. 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provide the ability to do  object – oriented programming </a:t>
            </a:r>
          </a:p>
          <a:p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94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386129" y="366623"/>
            <a:ext cx="1110940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FF00"/>
                </a:solidFill>
              </a:rPr>
              <a:t>Declarative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FF00"/>
                </a:solidFill>
              </a:rPr>
              <a:t>Functional : the desired result is declared as the value of a series of function applications	-  Haskell (purely):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a open standard for functional languages in late 1980s.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first version The first version of Haskell (Haskell 1.0) was defined in 1990.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</a:t>
            </a:r>
            <a:r>
              <a:rPr lang="en-US" sz="2200" b="0" i="0" dirty="0">
                <a:solidFill>
                  <a:srgbClr val="00FF00"/>
                </a:solidFill>
                <a:effectLst/>
              </a:rPr>
              <a:t>teaching, research and industry.</a:t>
            </a:r>
            <a:endParaRPr lang="en-US" sz="2200" dirty="0">
              <a:solidFill>
                <a:srgbClr val="00FF00"/>
              </a:solidFill>
            </a:endParaRPr>
          </a:p>
          <a:p>
            <a:r>
              <a:rPr lang="en-US" sz="2200" dirty="0">
                <a:solidFill>
                  <a:srgbClr val="00FF00"/>
                </a:solidFill>
              </a:rPr>
              <a:t> 	 - Elm (purely):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designed by Evan </a:t>
            </a:r>
            <a:r>
              <a:rPr lang="en-US" sz="2200" dirty="0" err="1">
                <a:solidFill>
                  <a:srgbClr val="00FF00"/>
                </a:solidFill>
              </a:rPr>
              <a:t>Czaplicki</a:t>
            </a:r>
            <a:r>
              <a:rPr lang="en-US" sz="2200" dirty="0">
                <a:solidFill>
                  <a:srgbClr val="00FF00"/>
                </a:solidFill>
              </a:rPr>
              <a:t> in 2012					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creating web browser-based graphical user interfaces.		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	+ share many features with Java, object-oriented syntax based on C++.</a:t>
            </a:r>
          </a:p>
          <a:p>
            <a:r>
              <a:rPr lang="en-US" sz="2200" dirty="0">
                <a:solidFill>
                  <a:srgbClr val="00FF00"/>
                </a:solidFill>
              </a:rPr>
              <a:t>	- Others: Scala, Elixir, …	</a:t>
            </a:r>
          </a:p>
        </p:txBody>
      </p:sp>
    </p:spTree>
    <p:extLst>
      <p:ext uri="{BB962C8B-B14F-4D97-AF65-F5344CB8AC3E}">
        <p14:creationId xmlns:p14="http://schemas.microsoft.com/office/powerpoint/2010/main" val="32503957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386129" y="366623"/>
            <a:ext cx="111094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FF00"/>
                </a:solidFill>
              </a:rPr>
              <a:t>Declarative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FF00"/>
                </a:solidFill>
              </a:rPr>
              <a:t>Logic: the desired result is declared as the answer to a question about a system of facts and rules.</a:t>
            </a:r>
          </a:p>
          <a:p>
            <a:pPr lvl="2"/>
            <a:r>
              <a:rPr lang="en-US" sz="2200" dirty="0">
                <a:solidFill>
                  <a:srgbClr val="00FF00"/>
                </a:solidFill>
              </a:rPr>
              <a:t>- Prolog: </a:t>
            </a:r>
          </a:p>
          <a:p>
            <a:pPr lvl="4"/>
            <a:r>
              <a:rPr lang="en-US" sz="2200" dirty="0">
                <a:solidFill>
                  <a:srgbClr val="00FF00"/>
                </a:solidFill>
              </a:rPr>
              <a:t>+ artificial intelligence and computational linguistics.</a:t>
            </a:r>
          </a:p>
          <a:p>
            <a:pPr lvl="4"/>
            <a:r>
              <a:rPr lang="en-US" sz="2200" dirty="0">
                <a:solidFill>
                  <a:srgbClr val="00FF00"/>
                </a:solidFill>
              </a:rPr>
              <a:t>+ specific tasks: searching databases, voice control systems.</a:t>
            </a:r>
          </a:p>
        </p:txBody>
      </p:sp>
    </p:spTree>
    <p:extLst>
      <p:ext uri="{BB962C8B-B14F-4D97-AF65-F5344CB8AC3E}">
        <p14:creationId xmlns:p14="http://schemas.microsoft.com/office/powerpoint/2010/main" val="22073689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EDE699-9DC7-4553-B56B-5CA056191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662" y="2160105"/>
            <a:ext cx="9362813" cy="3896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AB9B2C-9E4F-4FB2-B7C1-ADA56FB1F4B0}"/>
              </a:ext>
            </a:extLst>
          </p:cNvPr>
          <p:cNvSpPr txBox="1"/>
          <p:nvPr/>
        </p:nvSpPr>
        <p:spPr>
          <a:xfrm>
            <a:off x="2154521" y="365158"/>
            <a:ext cx="9046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OBJECTIVE-C</a:t>
            </a:r>
            <a:endParaRPr lang="vi-VN" sz="9600" dirty="0">
              <a:solidFill>
                <a:srgbClr val="00FF0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822845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7D720A-71B7-48BA-8B12-0B845CB9AD4A}"/>
              </a:ext>
            </a:extLst>
          </p:cNvPr>
          <p:cNvSpPr txBox="1"/>
          <p:nvPr/>
        </p:nvSpPr>
        <p:spPr>
          <a:xfrm>
            <a:off x="759655" y="844062"/>
            <a:ext cx="7244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FF00"/>
                </a:solidFill>
              </a:rPr>
              <a:t>Why Objective-C ?</a:t>
            </a:r>
            <a:endParaRPr lang="vi-VN" sz="4000" dirty="0">
              <a:solidFill>
                <a:srgbClr val="00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C5CB7-13DA-40C5-8C32-436C499E33B6}"/>
              </a:ext>
            </a:extLst>
          </p:cNvPr>
          <p:cNvSpPr txBox="1"/>
          <p:nvPr/>
        </p:nvSpPr>
        <p:spPr>
          <a:xfrm>
            <a:off x="759655" y="1851021"/>
            <a:ext cx="109587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Inspired by “old” C- programming language</a:t>
            </a:r>
            <a:r>
              <a:rPr lang="vi-VN" sz="2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Objective-C is defined as set of extensions to the C language. It’s designed to give C full object-oriented programming capabilities.</a:t>
            </a:r>
          </a:p>
          <a:p>
            <a:pPr marL="457200" indent="-457200">
              <a:buAutoNum type="arabicPeriod"/>
            </a:pP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if you want to work at Apple (or you want to make iOS or macOS software), you definitely want to learn Objective-C. </a:t>
            </a: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vi-VN" sz="24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913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7D720A-71B7-48BA-8B12-0B845CB9AD4A}"/>
              </a:ext>
            </a:extLst>
          </p:cNvPr>
          <p:cNvSpPr txBox="1"/>
          <p:nvPr/>
        </p:nvSpPr>
        <p:spPr>
          <a:xfrm>
            <a:off x="759655" y="464235"/>
            <a:ext cx="7244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>
                <a:solidFill>
                  <a:srgbClr val="00FF00"/>
                </a:solidFill>
              </a:rPr>
              <a:t>What is Cocoa?</a:t>
            </a:r>
            <a:endParaRPr lang="vi-VN" sz="4000" dirty="0">
              <a:solidFill>
                <a:srgbClr val="00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C5CB7-13DA-40C5-8C32-436C499E33B6}"/>
              </a:ext>
            </a:extLst>
          </p:cNvPr>
          <p:cNvSpPr txBox="1"/>
          <p:nvPr/>
        </p:nvSpPr>
        <p:spPr>
          <a:xfrm>
            <a:off x="759655" y="1710344"/>
            <a:ext cx="10311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vi-VN" sz="2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Cocoa is a (it's actually an umbrella framework which combines three othdevelopment framework er frameworks, Foundation, AppKit and CoreData).</a:t>
            </a:r>
          </a:p>
          <a:p>
            <a:pPr marL="457200" indent="-457200">
              <a:buFontTx/>
              <a:buAutoNum type="arabicPeriod"/>
            </a:pP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framework is packed with functionalities ranging from low-level computing to high-level video and audio processing to integrate with iOS app.</a:t>
            </a: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vi-VN" sz="2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767A-CB56-49DA-AD54-ED0AB79BD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01" t="31815" r="22015" b="29785"/>
          <a:stretch/>
        </p:blipFill>
        <p:spPr>
          <a:xfrm>
            <a:off x="4443046" y="4926223"/>
            <a:ext cx="2940147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174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1779-0AF1-4951-9338-04FF9D9A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quick word through Objective C.</a:t>
            </a:r>
            <a:br>
              <a:rPr lang="vi-VN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31783-4686-43AD-AEC3-73D1A38C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Objective C shares the same basic logic and syntax in naming variable, data types, iteration and conditional statement like many other programming languages, especially languages in </a:t>
            </a:r>
            <a:r>
              <a:rPr lang="en-US" dirty="0" err="1">
                <a:solidFill>
                  <a:srgbClr val="00FF00"/>
                </a:solidFill>
              </a:rPr>
              <a:t>C-family:C</a:t>
            </a:r>
            <a:r>
              <a:rPr lang="en-US" dirty="0">
                <a:solidFill>
                  <a:srgbClr val="00FF00"/>
                </a:solidFill>
              </a:rPr>
              <a:t>, C++, ... 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>
                <a:solidFill>
                  <a:srgbClr val="00FF00"/>
                </a:solidFill>
              </a:rPr>
              <a:t>Things go differently when it touches the Object-oriented Programming (OOP) part.</a:t>
            </a:r>
            <a:endParaRPr lang="vi-VN" dirty="0">
              <a:solidFill>
                <a:srgbClr val="00FF00"/>
              </a:solidFill>
            </a:endParaRPr>
          </a:p>
          <a:p>
            <a:endParaRPr lang="vi-VN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541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D3EE-0880-4C89-AF74-52490AAC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ELEMENT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C5DD9A-F5AC-4B72-A54D-5C9C9343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94676"/>
              </p:ext>
            </p:extLst>
          </p:nvPr>
        </p:nvGraphicFramePr>
        <p:xfrm>
          <a:off x="838200" y="1561514"/>
          <a:ext cx="10261209" cy="4360983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3981616">
                  <a:extLst>
                    <a:ext uri="{9D8B030D-6E8A-4147-A177-3AD203B41FA5}">
                      <a16:colId xmlns:a16="http://schemas.microsoft.com/office/drawing/2014/main" val="1685672093"/>
                    </a:ext>
                  </a:extLst>
                </a:gridCol>
                <a:gridCol w="6279593">
                  <a:extLst>
                    <a:ext uri="{9D8B030D-6E8A-4147-A177-3AD203B41FA5}">
                      <a16:colId xmlns:a16="http://schemas.microsoft.com/office/drawing/2014/main" val="2999762879"/>
                    </a:ext>
                  </a:extLst>
                </a:gridCol>
              </a:tblGrid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Objective C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4762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/*   */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6731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Include object code from code libraries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#import &lt;&gt;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366692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Statement terminator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;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8703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Block delimiter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{ }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20306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Free format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Yes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76575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Case sensitive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Yes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358536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Reserved words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Yes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86448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Identifiers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Letter, digit, underscore; cannot be a reserved word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29853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Named constants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Yes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244807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Declarations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Before use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45502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74BB115-27B8-408C-8E5E-A1B973BC4543}"/>
              </a:ext>
            </a:extLst>
          </p:cNvPr>
          <p:cNvSpPr/>
          <p:nvPr/>
        </p:nvSpPr>
        <p:spPr>
          <a:xfrm>
            <a:off x="492369" y="782923"/>
            <a:ext cx="134815" cy="4899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199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2995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Alan Turing</a:t>
            </a:r>
            <a:endParaRPr lang="vi-VN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877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0057E6-841D-41AD-A881-13E849B6E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24323"/>
              </p:ext>
            </p:extLst>
          </p:nvPr>
        </p:nvGraphicFramePr>
        <p:xfrm>
          <a:off x="838200" y="1561514"/>
          <a:ext cx="10261209" cy="4360983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3981616">
                  <a:extLst>
                    <a:ext uri="{9D8B030D-6E8A-4147-A177-3AD203B41FA5}">
                      <a16:colId xmlns:a16="http://schemas.microsoft.com/office/drawing/2014/main" val="1685672093"/>
                    </a:ext>
                  </a:extLst>
                </a:gridCol>
                <a:gridCol w="6279593">
                  <a:extLst>
                    <a:ext uri="{9D8B030D-6E8A-4147-A177-3AD203B41FA5}">
                      <a16:colId xmlns:a16="http://schemas.microsoft.com/office/drawing/2014/main" val="2999762879"/>
                    </a:ext>
                  </a:extLst>
                </a:gridCol>
              </a:tblGrid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Objective C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4762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 casting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Yes, integer promotion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6731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Object string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 @” “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366692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Output to screen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NSLog();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8703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Output formatting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Yes, NSLog(“@d”), NSLog(“@f”),..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20306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operator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76575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 operator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+, -, *, /, %. ++, --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358536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 operator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==, &gt;= , &lt;= , !=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86448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Modularity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Via functions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29853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Local Scope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variable declared inside a function is known only at there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244807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Argument/Parameter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Must match in number, order and type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45502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BB535CB-919B-4A70-9F7A-27235880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ELEMENT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474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888460-D7BA-4D7A-9764-21DB2B23F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82961"/>
              </p:ext>
            </p:extLst>
          </p:nvPr>
        </p:nvGraphicFramePr>
        <p:xfrm>
          <a:off x="773723" y="2363372"/>
          <a:ext cx="10227212" cy="2733766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3947619">
                  <a:extLst>
                    <a:ext uri="{9D8B030D-6E8A-4147-A177-3AD203B41FA5}">
                      <a16:colId xmlns:a16="http://schemas.microsoft.com/office/drawing/2014/main" val="1685672093"/>
                    </a:ext>
                  </a:extLst>
                </a:gridCol>
                <a:gridCol w="6279593">
                  <a:extLst>
                    <a:ext uri="{9D8B030D-6E8A-4147-A177-3AD203B41FA5}">
                      <a16:colId xmlns:a16="http://schemas.microsoft.com/office/drawing/2014/main" val="2999762879"/>
                    </a:ext>
                  </a:extLst>
                </a:gridCol>
              </a:tblGrid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Objective C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47621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Math-like module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Give returned data type in function header, return value with same type of value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6731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Procedure-like module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Use “void“ keyword in function header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366692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Object-oriented Programming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Almost everything is Object , OOP plays a crucial role in Objective-C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87030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Inheritence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20306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 invocation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800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[object-identifier object-method]</a:t>
                      </a:r>
                      <a:endParaRPr lang="vi-VN" sz="18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47657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C847586-30A3-47BD-A205-6EB8F65A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ELEMENT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514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D08C24-2433-41BE-A3EC-09A72428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3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40ABE-C4D5-4FBD-BE36-CEE489EB073E}"/>
              </a:ext>
            </a:extLst>
          </p:cNvPr>
          <p:cNvSpPr txBox="1"/>
          <p:nvPr/>
        </p:nvSpPr>
        <p:spPr>
          <a:xfrm>
            <a:off x="838200" y="1440907"/>
            <a:ext cx="106269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Primitive type: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Integer type: short, </a:t>
            </a:r>
            <a:r>
              <a:rPr lang="en-US" sz="2000" dirty="0" err="1">
                <a:solidFill>
                  <a:srgbClr val="00FF00"/>
                </a:solidFill>
              </a:rPr>
              <a:t>int</a:t>
            </a:r>
            <a:r>
              <a:rPr lang="en-US" sz="2000" dirty="0">
                <a:solidFill>
                  <a:srgbClr val="00FF00"/>
                </a:solidFill>
              </a:rPr>
              <a:t>, long.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Floating point type: float, double.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Pointer type: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Character type: char.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Void type: void.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Struct type: Made by programmers to serve their specific purpose and it comprise of one or 	many primitive type listed above.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Objective C data type:</a:t>
            </a:r>
          </a:p>
          <a:p>
            <a:r>
              <a:rPr lang="en-US" sz="2000" dirty="0" err="1">
                <a:solidFill>
                  <a:srgbClr val="00FF00"/>
                </a:solidFill>
              </a:rPr>
              <a:t>NSObject</a:t>
            </a:r>
            <a:r>
              <a:rPr lang="en-US" sz="2000" dirty="0">
                <a:solidFill>
                  <a:srgbClr val="00FF00"/>
                </a:solidFill>
              </a:rPr>
              <a:t> is the root class.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</a:t>
            </a:r>
            <a:r>
              <a:rPr lang="en-US" sz="2000" dirty="0" err="1">
                <a:solidFill>
                  <a:srgbClr val="00FF00"/>
                </a:solidFill>
              </a:rPr>
              <a:t>NSString</a:t>
            </a:r>
            <a:r>
              <a:rPr lang="en-US" sz="2000" dirty="0">
                <a:solidFill>
                  <a:srgbClr val="00FF00"/>
                </a:solidFill>
              </a:rPr>
              <a:t>: The main way to hold string in </a:t>
            </a:r>
            <a:r>
              <a:rPr lang="en-US" sz="2000" dirty="0" err="1">
                <a:solidFill>
                  <a:srgbClr val="00FF00"/>
                </a:solidFill>
              </a:rPr>
              <a:t>Obj_C</a:t>
            </a:r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-	</a:t>
            </a:r>
            <a:r>
              <a:rPr lang="en-US" sz="2000" dirty="0" err="1">
                <a:solidFill>
                  <a:srgbClr val="00FF00"/>
                </a:solidFill>
              </a:rPr>
              <a:t>NSNumber</a:t>
            </a:r>
            <a:r>
              <a:rPr lang="en-US" sz="2000" dirty="0">
                <a:solidFill>
                  <a:srgbClr val="00FF00"/>
                </a:solidFill>
              </a:rPr>
              <a:t>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Id data type: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</a:t>
            </a:r>
            <a:r>
              <a:rPr lang="en-US" sz="2000" dirty="0" err="1">
                <a:solidFill>
                  <a:srgbClr val="00FF00"/>
                </a:solidFill>
              </a:rPr>
              <a:t>NSArray</a:t>
            </a:r>
            <a:r>
              <a:rPr lang="en-US" sz="2000" dirty="0">
                <a:solidFill>
                  <a:srgbClr val="00FF00"/>
                </a:solidFill>
              </a:rPr>
              <a:t>: Only works with object, not primitive data type, end with “nil”</a:t>
            </a:r>
          </a:p>
          <a:p>
            <a:r>
              <a:rPr lang="en-US" sz="2000" dirty="0">
                <a:solidFill>
                  <a:srgbClr val="00FF00"/>
                </a:solidFill>
              </a:rPr>
              <a:t>-	</a:t>
            </a:r>
            <a:r>
              <a:rPr lang="en-US" sz="2000" dirty="0" err="1">
                <a:solidFill>
                  <a:srgbClr val="00FF00"/>
                </a:solidFill>
              </a:rPr>
              <a:t>NSDictionary</a:t>
            </a:r>
            <a:r>
              <a:rPr lang="en-US" sz="2000" dirty="0">
                <a:solidFill>
                  <a:srgbClr val="00FF00"/>
                </a:solidFill>
              </a:rPr>
              <a:t>: Value-key pairs, works with objects, end with “nil”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C89B8-D48A-44C8-81D2-9A88C64202A2}"/>
              </a:ext>
            </a:extLst>
          </p:cNvPr>
          <p:cNvSpPr/>
          <p:nvPr/>
        </p:nvSpPr>
        <p:spPr>
          <a:xfrm>
            <a:off x="604912" y="533142"/>
            <a:ext cx="121920" cy="4093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4256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169152-69C1-42CD-AD2D-5252631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0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MAKING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077F24-BF42-4CCE-9EB2-F17F3ED9E00D}"/>
              </a:ext>
            </a:extLst>
          </p:cNvPr>
          <p:cNvSpPr/>
          <p:nvPr/>
        </p:nvSpPr>
        <p:spPr>
          <a:xfrm>
            <a:off x="2315310" y="1765276"/>
            <a:ext cx="65614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If condition</a:t>
            </a:r>
          </a:p>
          <a:p>
            <a:r>
              <a:rPr lang="en-US" sz="2000" dirty="0">
                <a:solidFill>
                  <a:srgbClr val="00FF00"/>
                </a:solidFill>
              </a:rPr>
              <a:t>if(</a:t>
            </a:r>
            <a:r>
              <a:rPr lang="en-US" sz="2000" dirty="0" err="1">
                <a:solidFill>
                  <a:srgbClr val="00FF00"/>
                </a:solidFill>
              </a:rPr>
              <a:t>boolean_expression</a:t>
            </a:r>
            <a:r>
              <a:rPr lang="en-US" sz="2000" dirty="0">
                <a:solidFill>
                  <a:srgbClr val="00FF00"/>
                </a:solidFill>
              </a:rPr>
              <a:t>)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/* statement(s) will execute if the </a:t>
            </a:r>
            <a:r>
              <a:rPr lang="en-US" sz="2000" dirty="0" err="1">
                <a:solidFill>
                  <a:srgbClr val="00FF00"/>
                </a:solidFill>
              </a:rPr>
              <a:t>boolean</a:t>
            </a:r>
            <a:r>
              <a:rPr lang="en-US" sz="2000" dirty="0">
                <a:solidFill>
                  <a:srgbClr val="00FF00"/>
                </a:solidFill>
              </a:rPr>
              <a:t> expression is true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7AB3EE-293E-4436-B74D-68804F9C5BD2}"/>
              </a:ext>
            </a:extLst>
          </p:cNvPr>
          <p:cNvSpPr/>
          <p:nvPr/>
        </p:nvSpPr>
        <p:spPr>
          <a:xfrm>
            <a:off x="2315310" y="4051183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If... else...</a:t>
            </a:r>
          </a:p>
          <a:p>
            <a:r>
              <a:rPr lang="en-US" sz="2000" dirty="0">
                <a:solidFill>
                  <a:srgbClr val="00FF00"/>
                </a:solidFill>
              </a:rPr>
              <a:t>if(</a:t>
            </a:r>
            <a:r>
              <a:rPr lang="en-US" sz="2000" dirty="0" err="1">
                <a:solidFill>
                  <a:srgbClr val="00FF00"/>
                </a:solidFill>
              </a:rPr>
              <a:t>boolean_expression</a:t>
            </a:r>
            <a:r>
              <a:rPr lang="en-US" sz="2000" dirty="0">
                <a:solidFill>
                  <a:srgbClr val="00FF00"/>
                </a:solidFill>
              </a:rPr>
              <a:t>)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/* statement(s) will execute if the </a:t>
            </a:r>
            <a:r>
              <a:rPr lang="en-US" sz="2000" dirty="0" err="1">
                <a:solidFill>
                  <a:srgbClr val="00FF00"/>
                </a:solidFill>
              </a:rPr>
              <a:t>boolean</a:t>
            </a:r>
            <a:r>
              <a:rPr lang="en-US" sz="2000" dirty="0">
                <a:solidFill>
                  <a:srgbClr val="00FF00"/>
                </a:solidFill>
              </a:rPr>
              <a:t> expression is true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 else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/* statement(s) will execute if the </a:t>
            </a:r>
            <a:r>
              <a:rPr lang="en-US" sz="2000" dirty="0" err="1">
                <a:solidFill>
                  <a:srgbClr val="00FF00"/>
                </a:solidFill>
              </a:rPr>
              <a:t>boolean</a:t>
            </a:r>
            <a:r>
              <a:rPr lang="en-US" sz="2000" dirty="0">
                <a:solidFill>
                  <a:srgbClr val="00FF00"/>
                </a:solidFill>
              </a:rPr>
              <a:t> expression is false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2E73D2-E6BB-433C-B18D-73D0504F4905}"/>
              </a:ext>
            </a:extLst>
          </p:cNvPr>
          <p:cNvSpPr/>
          <p:nvPr/>
        </p:nvSpPr>
        <p:spPr>
          <a:xfrm>
            <a:off x="548641" y="554618"/>
            <a:ext cx="148884" cy="4543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46106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7CED85-00DF-4C54-94FC-BB5078C8716C}"/>
              </a:ext>
            </a:extLst>
          </p:cNvPr>
          <p:cNvSpPr/>
          <p:nvPr/>
        </p:nvSpPr>
        <p:spPr>
          <a:xfrm>
            <a:off x="2610729" y="1415704"/>
            <a:ext cx="92330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Switch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switch(expression){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case constant-expression  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   break; /* optional */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   case constant-expression  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   break; /* optional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/* you can have any number of case statements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default : /* Optional */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Nested if, nested switch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42F8D9-A8D9-4975-BAB9-A6AFD331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44"/>
            <a:ext cx="10515600" cy="1280160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MAKING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225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EF3CC-A840-41FC-BEDB-4111FB8E1097}"/>
              </a:ext>
            </a:extLst>
          </p:cNvPr>
          <p:cNvSpPr/>
          <p:nvPr/>
        </p:nvSpPr>
        <p:spPr>
          <a:xfrm>
            <a:off x="1499382" y="2154760"/>
            <a:ext cx="56048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For loop: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for( </a:t>
            </a:r>
            <a:r>
              <a:rPr lang="en-US" sz="2000" dirty="0" err="1">
                <a:solidFill>
                  <a:srgbClr val="00FF00"/>
                </a:solidFill>
              </a:rPr>
              <a:t>init</a:t>
            </a:r>
            <a:r>
              <a:rPr lang="en-US" sz="2000" dirty="0">
                <a:solidFill>
                  <a:srgbClr val="00FF00"/>
                </a:solidFill>
              </a:rPr>
              <a:t>; condition; increment )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endParaRPr lang="en-US" sz="2000" dirty="0">
              <a:solidFill>
                <a:srgbClr val="00FF00"/>
              </a:solidFill>
            </a:endParaRP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while loop: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while(condition)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0289B6-50B1-4DF2-BC9E-62F02BA8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352" y="17281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5A9B4-DD0E-4CDA-927C-1F21009EC693}"/>
              </a:ext>
            </a:extLst>
          </p:cNvPr>
          <p:cNvSpPr/>
          <p:nvPr/>
        </p:nvSpPr>
        <p:spPr>
          <a:xfrm>
            <a:off x="7104186" y="212559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Do while loop:</a:t>
            </a:r>
          </a:p>
          <a:p>
            <a:r>
              <a:rPr lang="en-US" sz="2000" dirty="0">
                <a:solidFill>
                  <a:srgbClr val="00FF00"/>
                </a:solidFill>
              </a:rPr>
              <a:t>do {</a:t>
            </a:r>
          </a:p>
          <a:p>
            <a:r>
              <a:rPr lang="en-US" sz="2000" dirty="0">
                <a:solidFill>
                  <a:srgbClr val="00FF00"/>
                </a:solidFill>
              </a:rPr>
              <a:t>   statement(s);</a:t>
            </a:r>
          </a:p>
          <a:p>
            <a:r>
              <a:rPr lang="en-US" sz="2000" dirty="0">
                <a:solidFill>
                  <a:srgbClr val="00FF00"/>
                </a:solidFill>
              </a:rPr>
              <a:t>}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while( condition );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Nested loop: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A544AD-6CDC-46CB-84E2-2AE2C55CEEDF}"/>
              </a:ext>
            </a:extLst>
          </p:cNvPr>
          <p:cNvSpPr/>
          <p:nvPr/>
        </p:nvSpPr>
        <p:spPr>
          <a:xfrm>
            <a:off x="798928" y="590612"/>
            <a:ext cx="162950" cy="4899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78881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709FD3-F6B5-4D01-B173-7C56C4C69F51}"/>
              </a:ext>
            </a:extLst>
          </p:cNvPr>
          <p:cNvSpPr/>
          <p:nvPr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73887C-E8D5-455F-BFBE-9712DFB564A8}"/>
              </a:ext>
            </a:extLst>
          </p:cNvPr>
          <p:cNvSpPr/>
          <p:nvPr/>
        </p:nvSpPr>
        <p:spPr>
          <a:xfrm>
            <a:off x="1345806" y="1951575"/>
            <a:ext cx="91908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rgbClr val="00FF00"/>
                </a:solidFill>
              </a:rPr>
              <a:t>- (return_type) method_name:( argumentType1 )argumentName1 </a:t>
            </a:r>
          </a:p>
          <a:p>
            <a:r>
              <a:rPr lang="vi-VN" sz="2000" dirty="0">
                <a:solidFill>
                  <a:srgbClr val="00FF00"/>
                </a:solidFill>
              </a:rPr>
              <a:t>joiningArgument2:( argumentType2 )argumentName2 ... </a:t>
            </a:r>
          </a:p>
          <a:p>
            <a:r>
              <a:rPr lang="vi-VN" sz="2000" dirty="0">
                <a:solidFill>
                  <a:srgbClr val="00FF00"/>
                </a:solidFill>
              </a:rPr>
              <a:t>joiningArgumentn:( argumentTypen )argumentNamen {</a:t>
            </a:r>
          </a:p>
          <a:p>
            <a:r>
              <a:rPr lang="vi-VN" sz="2000" dirty="0">
                <a:solidFill>
                  <a:srgbClr val="00FF00"/>
                </a:solidFill>
              </a:rPr>
              <a:t>   body of the function</a:t>
            </a:r>
          </a:p>
          <a:p>
            <a:r>
              <a:rPr lang="vi-VN" sz="2000" dirty="0">
                <a:solidFill>
                  <a:srgbClr val="00FF00"/>
                </a:solidFill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82610-4DED-4EE8-B008-0B064E721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46" b="38096"/>
          <a:stretch/>
        </p:blipFill>
        <p:spPr>
          <a:xfrm>
            <a:off x="529882" y="4979962"/>
            <a:ext cx="7660048" cy="15193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0D774DA-012F-4FD2-920D-190422F3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3587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vi-VN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0F286-98FA-42B8-901A-B92EB412E580}"/>
              </a:ext>
            </a:extLst>
          </p:cNvPr>
          <p:cNvSpPr/>
          <p:nvPr/>
        </p:nvSpPr>
        <p:spPr>
          <a:xfrm>
            <a:off x="684625" y="794308"/>
            <a:ext cx="153574" cy="4543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93094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FCF1B-CF86-42A1-BBD2-00E14D0075E5}"/>
              </a:ext>
            </a:extLst>
          </p:cNvPr>
          <p:cNvSpPr/>
          <p:nvPr/>
        </p:nvSpPr>
        <p:spPr>
          <a:xfrm>
            <a:off x="895643" y="232847"/>
            <a:ext cx="99505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There are two file of every Objective-C class The .m file and the .h file</a:t>
            </a:r>
          </a:p>
          <a:p>
            <a:endParaRPr lang="en-US" sz="2000" dirty="0">
              <a:solidFill>
                <a:srgbClr val="00FF00"/>
              </a:solidFill>
            </a:endParaRPr>
          </a:p>
          <a:p>
            <a:r>
              <a:rPr lang="en-US" sz="2000" dirty="0">
                <a:solidFill>
                  <a:srgbClr val="00FF00"/>
                </a:solidFill>
              </a:rPr>
              <a:t>You want to declare all the class, object, method in .h file. .h file is kind of a report sheet that lists all the name of methods and variables about the class we will use in our program. </a:t>
            </a:r>
          </a:p>
          <a:p>
            <a:r>
              <a:rPr lang="en-US" sz="2000" dirty="0">
                <a:solidFill>
                  <a:srgbClr val="00FF00"/>
                </a:solidFill>
              </a:rPr>
              <a:t>The Rectangle class.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2FA66D-2588-4702-A8F2-F8DEEDB40225}"/>
              </a:ext>
            </a:extLst>
          </p:cNvPr>
          <p:cNvSpPr/>
          <p:nvPr/>
        </p:nvSpPr>
        <p:spPr>
          <a:xfrm>
            <a:off x="0" y="2152357"/>
            <a:ext cx="12192000" cy="470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F7E8E37-0927-4A81-B972-3F76FAF4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2357"/>
            <a:ext cx="6096000" cy="393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C3D2E2-6463-4788-B2C1-5E1A54FF3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62"/>
          <a:stretch/>
        </p:blipFill>
        <p:spPr>
          <a:xfrm>
            <a:off x="6096000" y="2152357"/>
            <a:ext cx="6095999" cy="47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329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474F-848B-4E09-A14F-C9643EEB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800" dirty="0">
                <a:solidFill>
                  <a:srgbClr val="00FF00"/>
                </a:solidFill>
                <a:latin typeface="Calibri" panose="020F0502020204030204" pitchFamily="34" charset="0"/>
              </a:rPr>
              <a:t>In the main function.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D3DAF-1DAD-4D27-AD76-A6FC2A4AF73E}"/>
              </a:ext>
            </a:extLst>
          </p:cNvPr>
          <p:cNvSpPr/>
          <p:nvPr/>
        </p:nvSpPr>
        <p:spPr>
          <a:xfrm>
            <a:off x="0" y="2152357"/>
            <a:ext cx="12192000" cy="470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72883-BA70-4BD5-A428-32137A20A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87" y="2586129"/>
            <a:ext cx="8573075" cy="40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941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C41-CC00-4C10-8BE6-A8096011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296" y="1053893"/>
            <a:ext cx="10515600" cy="4405657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rgbClr val="00FF00"/>
                </a:solidFill>
              </a:rPr>
              <a:t>SAMPLE : </a:t>
            </a:r>
            <a:br>
              <a:rPr lang="vi-VN" dirty="0">
                <a:solidFill>
                  <a:srgbClr val="00FF00"/>
                </a:solidFill>
              </a:rPr>
            </a:br>
            <a:r>
              <a:rPr lang="vi-VN" dirty="0">
                <a:solidFill>
                  <a:srgbClr val="00FF00"/>
                </a:solidFill>
              </a:rPr>
              <a:t>	linear search.</a:t>
            </a:r>
            <a:br>
              <a:rPr lang="vi-VN" dirty="0">
                <a:solidFill>
                  <a:srgbClr val="00FF00"/>
                </a:solidFill>
              </a:rPr>
            </a:br>
            <a:r>
              <a:rPr lang="vi-VN" dirty="0">
                <a:solidFill>
                  <a:srgbClr val="00FF00"/>
                </a:solidFill>
              </a:rPr>
              <a:t>	binary search. </a:t>
            </a:r>
            <a:br>
              <a:rPr lang="vi-VN" dirty="0">
                <a:solidFill>
                  <a:srgbClr val="00FF00"/>
                </a:solidFill>
              </a:rPr>
            </a:br>
            <a:r>
              <a:rPr lang="vi-VN" dirty="0">
                <a:solidFill>
                  <a:srgbClr val="00FF00"/>
                </a:solidFill>
              </a:rPr>
              <a:t>	Quadratic funcion.</a:t>
            </a:r>
          </a:p>
        </p:txBody>
      </p:sp>
    </p:spTree>
    <p:extLst>
      <p:ext uri="{BB962C8B-B14F-4D97-AF65-F5344CB8AC3E}">
        <p14:creationId xmlns:p14="http://schemas.microsoft.com/office/powerpoint/2010/main" val="276932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4078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Tommy Flowers</a:t>
            </a:r>
            <a:endParaRPr lang="vi-VN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674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73FD-300D-42B2-AE39-751DD918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3615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  <a:endParaRPr lang="vi-VN" sz="54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E75A5089-08F1-4F44-8D63-1082E841C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50" y="3429000"/>
            <a:ext cx="1139899" cy="11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3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FD1E6-15D2-4296-A885-7E8D8B4AD957}"/>
              </a:ext>
            </a:extLst>
          </p:cNvPr>
          <p:cNvSpPr txBox="1"/>
          <p:nvPr/>
        </p:nvSpPr>
        <p:spPr>
          <a:xfrm>
            <a:off x="4598474" y="2398644"/>
            <a:ext cx="235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FF00"/>
                </a:solidFill>
              </a:rPr>
              <a:t>Colossus</a:t>
            </a:r>
            <a:endParaRPr lang="vi-VN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1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1008</Words>
  <Application>Microsoft Office PowerPoint</Application>
  <PresentationFormat>Widescreen</PresentationFormat>
  <Paragraphs>327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Aharoni</vt:lpstr>
      <vt:lpstr>Arial</vt:lpstr>
      <vt:lpstr>Arial Black</vt:lpstr>
      <vt:lpstr>Calibri</vt:lpstr>
      <vt:lpstr>Calibri Light</vt:lpstr>
      <vt:lpstr>Times New Roman</vt:lpstr>
      <vt:lpstr>Office Theme</vt:lpstr>
      <vt:lpstr>OBJECTIVE-C</vt:lpstr>
      <vt:lpstr>HISTORY</vt:lpstr>
      <vt:lpstr>AD 60</vt:lpstr>
      <vt:lpstr>Joseph Marie Jacquard</vt:lpstr>
      <vt:lpstr>Charles Babbage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word through Objective C. </vt:lpstr>
      <vt:lpstr>BASIC ELEMENT</vt:lpstr>
      <vt:lpstr>BASIC ELEMENT</vt:lpstr>
      <vt:lpstr>BASIC ELEMENT</vt:lpstr>
      <vt:lpstr>DATA TYPE</vt:lpstr>
      <vt:lpstr>DECISION MAKING</vt:lpstr>
      <vt:lpstr>DECISION MAKING</vt:lpstr>
      <vt:lpstr>ITERATION</vt:lpstr>
      <vt:lpstr>FUNCTION</vt:lpstr>
      <vt:lpstr>PowerPoint Presentation</vt:lpstr>
      <vt:lpstr>In the main function.</vt:lpstr>
      <vt:lpstr>SAMPLE :   linear search.  binary search.   Quadratic funcion.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</dc:title>
  <dc:creator>Bao 'Paul' Tran</dc:creator>
  <cp:lastModifiedBy>Bao 'Paul' Tran</cp:lastModifiedBy>
  <cp:revision>49</cp:revision>
  <dcterms:created xsi:type="dcterms:W3CDTF">2019-01-14T13:23:17Z</dcterms:created>
  <dcterms:modified xsi:type="dcterms:W3CDTF">2019-01-16T06:22:46Z</dcterms:modified>
</cp:coreProperties>
</file>