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38566A-F939-4556-A19D-3CD11D0FF71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92765" y="530087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CA7ED7-2491-46CF-884C-09536987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5" y="530087"/>
              <a:ext cx="12192000" cy="68580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4C052-000D-4728-AD06-EFAB178509E0}"/>
                </a:ext>
              </a:extLst>
            </p:cNvPr>
            <p:cNvSpPr/>
            <p:nvPr/>
          </p:nvSpPr>
          <p:spPr>
            <a:xfrm>
              <a:off x="5221356" y="530087"/>
              <a:ext cx="1934818" cy="2517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F7EE23-093A-4CFD-8C10-7195C115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9B33-D2B4-4D4C-89AA-B513D289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F62E-2B51-4B7A-BA29-09EAE9E6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0C6E-422A-41BD-8E44-3AD021CE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24F7-C0A4-4763-AE88-DB01077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74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D18-644F-4D36-BF2C-82CBF0C9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8AF59-70C2-41DB-9E2C-DC25D5000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00F7-8F51-458E-AED2-58D6E156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579D-1F93-458F-A7B0-C4A3C992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C0D6-639D-4C2E-AD22-FC0D41A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28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99693-6180-4755-86E5-61F6D6E8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73610-16F2-474D-9687-60114A8A2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3577-76B2-4C8D-BEF7-6EFDB9F7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6E78-DF3F-44A9-938C-98F5B54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B99C-7948-442B-9D92-5DE3B308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153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34C8-07E2-4C6F-A58C-A99DF3F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CF32-6972-42F0-8F55-D60A2271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40E8-D722-4EC9-926E-E15E090A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BB6F-8267-434F-B35A-E88F9876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F027-C22E-4221-9DFD-CC11A7F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66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CE12-ABDF-4265-B80D-26113DBD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9899-0D2B-4EB8-B7E8-15AADD91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7451-14F9-4C57-B92D-5B6EAAD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5A6F-3ADD-4DA0-8862-3A862964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E22A-A49F-460C-BC31-F31DCEE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5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A30E-5933-4BC4-A422-430F73E6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23DD-F373-49D0-BE32-DE004128D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DCA59-5E2B-431B-A3DC-61A63FEE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C98-8DDD-4CCE-9C95-D7162B4C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0D7D-EA86-4294-9811-7FEA60A9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1EB2-F039-4044-A456-7E25ED5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2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8AC-A777-4B68-8DB1-C477D33B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632D-2E52-4124-917A-57085333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0149D-CDC9-4046-8BDB-E8CA928C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5B93-5E66-4C24-B1D0-AD54AD314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F5C90-1B37-4415-909D-29655DEF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647D2-BE07-4953-91A7-CE8803D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E6A7-A659-4F07-8A06-EBE96B4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69CC7-4A4E-424D-92F1-4F4C64E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91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F905-2B4F-4AC3-B8E5-C1D9DB1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429DA-ABD0-4C73-9680-9873FE4C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7461-4B93-4087-91BC-55ECED06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878AC-8AEB-42B3-814A-F627CEF9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02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3C95F-B95A-4915-8861-D1EB7094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1BD3C-6E54-47C8-88ED-18FC1EC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73603-626B-4847-AC51-9AC08C7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56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55A0-E659-4125-9FE4-970633C2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4C60-04D4-4DAF-A6D1-965F7FB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7235-AFBF-47D5-9A40-DB8883A97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0269-50DB-4C7E-9232-3669168B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2C46-06C8-4137-9E0C-7D79D2F0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0D44-D7C7-41AF-B374-83248C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62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0F18-9886-4ACD-91F2-D0A2358E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0B08F-2B72-4D2B-9F2F-507510362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6F3D-971B-4821-A5AE-C3DC90E6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3F4A-6AC6-4379-A9BE-C9C6C1C4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CA91A-97D8-4096-8B8C-9AD1D98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AC7B-6463-4F58-B567-C9851E91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3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E200D-D8BB-43A6-B35F-B730821F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7595-1356-46BD-9272-543FCEDD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3207A-A78C-49EF-AA12-2E3598FC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B6A9-9FBE-4A47-93A0-9DD28EB57F6F}" type="datetimeFigureOut">
              <a:rPr lang="vi-VN" smtClean="0"/>
              <a:t>15/01/2019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1E7-9681-49ED-833A-D623B118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0C4E-FDEB-4AA0-B558-D2317ECC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820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FF9D-E089-463C-AA12-90C14758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940036"/>
            <a:ext cx="9899374" cy="165783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rial Black" panose="020B0A04020102020204" pitchFamily="34" charset="0"/>
              </a:rPr>
              <a:t>OBJECTIVE-C</a:t>
            </a:r>
            <a:endParaRPr lang="vi-VN" sz="9600" dirty="0">
              <a:solidFill>
                <a:srgbClr val="00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3F6A-97CC-434F-9A6E-3D365BA0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2954991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FF00"/>
                </a:solidFill>
              </a:rPr>
              <a:t>A PRESENTATION FROM GROUP 3</a:t>
            </a:r>
            <a:endParaRPr lang="vi-VN" sz="4400" dirty="0">
              <a:solidFill>
                <a:srgbClr val="00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7550B-529C-4CDB-B71E-6F9729CD3152}"/>
              </a:ext>
            </a:extLst>
          </p:cNvPr>
          <p:cNvSpPr txBox="1"/>
          <p:nvPr/>
        </p:nvSpPr>
        <p:spPr>
          <a:xfrm>
            <a:off x="9090991" y="5211514"/>
            <a:ext cx="266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Members: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Trần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Quốc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Bảo</a:t>
            </a:r>
            <a:endParaRPr lang="en-US" dirty="0">
              <a:solidFill>
                <a:srgbClr val="00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Nguyễn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Đức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Duy</a:t>
            </a:r>
            <a:endParaRPr lang="en-US" dirty="0">
              <a:solidFill>
                <a:srgbClr val="00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Nguyễn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Công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Hoàng</a:t>
            </a:r>
            <a:endParaRPr lang="vi-VN" dirty="0">
              <a:solidFill>
                <a:srgbClr val="00FF00"/>
              </a:solidFill>
            </a:endParaRPr>
          </a:p>
        </p:txBody>
      </p:sp>
      <p:pic>
        <p:nvPicPr>
          <p:cNvPr id="12" name="Picture 11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65D95C0-7F09-46F9-9DB4-202F875F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0" y="4397919"/>
            <a:ext cx="1139899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7CED85-00DF-4C54-94FC-BB5078C8716C}"/>
              </a:ext>
            </a:extLst>
          </p:cNvPr>
          <p:cNvSpPr/>
          <p:nvPr/>
        </p:nvSpPr>
        <p:spPr>
          <a:xfrm>
            <a:off x="2610729" y="1415704"/>
            <a:ext cx="92330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Switch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switch(expression){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case constant-expression  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break; /* optional */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   case constant-expression  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break; /* optional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you can have any number of case statements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default : /* Optional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Nested if, nested switch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42F8D9-A8D9-4975-BAB9-A6AFD331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44"/>
            <a:ext cx="10515600" cy="1280160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2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EF3CC-A840-41FC-BEDB-4111FB8E1097}"/>
              </a:ext>
            </a:extLst>
          </p:cNvPr>
          <p:cNvSpPr/>
          <p:nvPr/>
        </p:nvSpPr>
        <p:spPr>
          <a:xfrm>
            <a:off x="1499382" y="2154760"/>
            <a:ext cx="56048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For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for( </a:t>
            </a:r>
            <a:r>
              <a:rPr lang="en-US" sz="2000" dirty="0" err="1">
                <a:solidFill>
                  <a:srgbClr val="00FF00"/>
                </a:solidFill>
              </a:rPr>
              <a:t>init</a:t>
            </a:r>
            <a:r>
              <a:rPr lang="en-US" sz="2000" dirty="0">
                <a:solidFill>
                  <a:srgbClr val="00FF00"/>
                </a:solidFill>
              </a:rPr>
              <a:t>; condition; increment 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while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while(condition)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0289B6-50B1-4DF2-BC9E-62F02BA8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52" y="1728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5A9B4-DD0E-4CDA-927C-1F21009EC693}"/>
              </a:ext>
            </a:extLst>
          </p:cNvPr>
          <p:cNvSpPr/>
          <p:nvPr/>
        </p:nvSpPr>
        <p:spPr>
          <a:xfrm>
            <a:off x="7104186" y="21255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Do while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do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while( condition );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Nested loop: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44AD-6CDC-46CB-84E2-2AE2C55CEEDF}"/>
              </a:ext>
            </a:extLst>
          </p:cNvPr>
          <p:cNvSpPr/>
          <p:nvPr/>
        </p:nvSpPr>
        <p:spPr>
          <a:xfrm>
            <a:off x="798928" y="590612"/>
            <a:ext cx="162950" cy="489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78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709FD3-F6B5-4D01-B173-7C56C4C69F51}"/>
              </a:ext>
            </a:extLst>
          </p:cNvPr>
          <p:cNvSpPr/>
          <p:nvPr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3887C-E8D5-455F-BFBE-9712DFB564A8}"/>
              </a:ext>
            </a:extLst>
          </p:cNvPr>
          <p:cNvSpPr/>
          <p:nvPr/>
        </p:nvSpPr>
        <p:spPr>
          <a:xfrm>
            <a:off x="1345806" y="1951575"/>
            <a:ext cx="91908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FF00"/>
                </a:solidFill>
              </a:rPr>
              <a:t>- (return_type) method_name:( argumentType1 )argumentName1 </a:t>
            </a:r>
          </a:p>
          <a:p>
            <a:r>
              <a:rPr lang="vi-VN" sz="2000" dirty="0">
                <a:solidFill>
                  <a:srgbClr val="00FF00"/>
                </a:solidFill>
              </a:rPr>
              <a:t>joiningArgument2:( argumentType2 )argumentName2 ... </a:t>
            </a:r>
          </a:p>
          <a:p>
            <a:r>
              <a:rPr lang="vi-VN" sz="2000" dirty="0">
                <a:solidFill>
                  <a:srgbClr val="00FF00"/>
                </a:solidFill>
              </a:rPr>
              <a:t>joiningArgumentn:( argumentTypen )argumentNamen {</a:t>
            </a:r>
          </a:p>
          <a:p>
            <a:r>
              <a:rPr lang="vi-VN" sz="2000" dirty="0">
                <a:solidFill>
                  <a:srgbClr val="00FF00"/>
                </a:solidFill>
              </a:rPr>
              <a:t>   body of the function</a:t>
            </a:r>
          </a:p>
          <a:p>
            <a:r>
              <a:rPr lang="vi-VN" sz="2000" dirty="0">
                <a:solidFill>
                  <a:srgbClr val="00FF0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82610-4DED-4EE8-B008-0B064E72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46" b="38096"/>
          <a:stretch/>
        </p:blipFill>
        <p:spPr>
          <a:xfrm>
            <a:off x="529882" y="4979962"/>
            <a:ext cx="7660048" cy="1519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D774DA-012F-4FD2-920D-190422F3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587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0F286-98FA-42B8-901A-B92EB412E580}"/>
              </a:ext>
            </a:extLst>
          </p:cNvPr>
          <p:cNvSpPr/>
          <p:nvPr/>
        </p:nvSpPr>
        <p:spPr>
          <a:xfrm>
            <a:off x="684625" y="794308"/>
            <a:ext cx="153574" cy="45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30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FCF1B-CF86-42A1-BBD2-00E14D0075E5}"/>
              </a:ext>
            </a:extLst>
          </p:cNvPr>
          <p:cNvSpPr/>
          <p:nvPr/>
        </p:nvSpPr>
        <p:spPr>
          <a:xfrm>
            <a:off x="895643" y="232847"/>
            <a:ext cx="99505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There are two file of every Objective-C class The .m file and the .h file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You want to declare all the class, object, method in .h file. .h file is kind of a report sheet that lists all the name of methods and variables about the class we will use in our program.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The Rectangle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FA66D-2588-4702-A8F2-F8DEEDB40225}"/>
              </a:ext>
            </a:extLst>
          </p:cNvPr>
          <p:cNvSpPr/>
          <p:nvPr/>
        </p:nvSpPr>
        <p:spPr>
          <a:xfrm>
            <a:off x="0" y="2152357"/>
            <a:ext cx="12192000" cy="47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7E8E37-0927-4A81-B972-3F76FAF4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357"/>
            <a:ext cx="6096000" cy="393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3D2E2-6463-4788-B2C1-5E1A54FF3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2"/>
          <a:stretch/>
        </p:blipFill>
        <p:spPr>
          <a:xfrm>
            <a:off x="6096000" y="2152357"/>
            <a:ext cx="6095999" cy="47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74F-848B-4E09-A14F-C9643E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solidFill>
                  <a:srgbClr val="00FF00"/>
                </a:solidFill>
                <a:latin typeface="Calibri" panose="020F0502020204030204" pitchFamily="34" charset="0"/>
              </a:rPr>
              <a:t>In the main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D3DAF-1DAD-4D27-AD76-A6FC2A4AF73E}"/>
              </a:ext>
            </a:extLst>
          </p:cNvPr>
          <p:cNvSpPr/>
          <p:nvPr/>
        </p:nvSpPr>
        <p:spPr>
          <a:xfrm>
            <a:off x="0" y="2152357"/>
            <a:ext cx="12192000" cy="47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72883-BA70-4BD5-A428-32137A20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87" y="2586129"/>
            <a:ext cx="8573075" cy="40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C41-CC00-4C10-8BE6-A8096011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FF00"/>
                </a:solidFill>
              </a:rPr>
              <a:t>SAMPLE : linear, binary search, pt bac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DB0E-907B-4145-AF76-9F4E3920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932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73FD-300D-42B2-AE39-751DD91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615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vi-VN" sz="5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75A5089-08F1-4F44-8D63-1082E841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0" y="3429000"/>
            <a:ext cx="1139899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720A-71B7-48BA-8B12-0B845CB9AD4A}"/>
              </a:ext>
            </a:extLst>
          </p:cNvPr>
          <p:cNvSpPr txBox="1"/>
          <p:nvPr/>
        </p:nvSpPr>
        <p:spPr>
          <a:xfrm>
            <a:off x="759655" y="844062"/>
            <a:ext cx="724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FF00"/>
                </a:solidFill>
              </a:rPr>
              <a:t>Why Objective-C ?</a:t>
            </a:r>
            <a:endParaRPr lang="vi-VN" sz="4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C5CB7-13DA-40C5-8C32-436C499E33B6}"/>
              </a:ext>
            </a:extLst>
          </p:cNvPr>
          <p:cNvSpPr txBox="1"/>
          <p:nvPr/>
        </p:nvSpPr>
        <p:spPr>
          <a:xfrm>
            <a:off x="759655" y="1851021"/>
            <a:ext cx="10958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Inspired by “old” C- programming language</a:t>
            </a:r>
            <a:r>
              <a:rPr lang="vi-VN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Objective-C is defined as set of extensions to the C language. It’s designed to give C full object-oriented programming capabilities.</a:t>
            </a: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you want to work at Apple (or you want to make iOS or macOS software), you definitely want to learn Objective-C. </a:t>
            </a: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9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720A-71B7-48BA-8B12-0B845CB9AD4A}"/>
              </a:ext>
            </a:extLst>
          </p:cNvPr>
          <p:cNvSpPr txBox="1"/>
          <p:nvPr/>
        </p:nvSpPr>
        <p:spPr>
          <a:xfrm>
            <a:off x="759655" y="464235"/>
            <a:ext cx="724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rgbClr val="00FF00"/>
                </a:solidFill>
              </a:rPr>
              <a:t>What is Cocoa?</a:t>
            </a:r>
            <a:endParaRPr lang="vi-VN" sz="4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C5CB7-13DA-40C5-8C32-436C499E33B6}"/>
              </a:ext>
            </a:extLst>
          </p:cNvPr>
          <p:cNvSpPr txBox="1"/>
          <p:nvPr/>
        </p:nvSpPr>
        <p:spPr>
          <a:xfrm>
            <a:off x="759655" y="1710344"/>
            <a:ext cx="10311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vi-VN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Cocoa is a (it's actually an umbrella framework which combines three othdevelopment framework er frameworks, Foundation, AppKit and CoreData).</a:t>
            </a:r>
          </a:p>
          <a:p>
            <a:pPr marL="457200" indent="-457200">
              <a:buFontTx/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framework is packed with functionalities ranging from low-level computing to high-level video and audio processing to integrate with iOS app.</a:t>
            </a: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767A-CB56-49DA-AD54-ED0AB79BD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1" t="31815" r="22015" b="29785"/>
          <a:stretch/>
        </p:blipFill>
        <p:spPr>
          <a:xfrm>
            <a:off x="4443046" y="4926223"/>
            <a:ext cx="294014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779-0AF1-4951-9338-04FF9D9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quick word through Objective C.</a:t>
            </a:r>
            <a:br>
              <a:rPr lang="vi-VN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1783-4686-43AD-AEC3-73D1A38C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Objective C shares the same basic logic and syntax in naming variable, data types, iteration and conditional statement like many other programming languages, especially languages in </a:t>
            </a:r>
            <a:r>
              <a:rPr lang="en-US" dirty="0" err="1">
                <a:solidFill>
                  <a:srgbClr val="00FF00"/>
                </a:solidFill>
              </a:rPr>
              <a:t>C-family:C</a:t>
            </a:r>
            <a:r>
              <a:rPr lang="en-US" dirty="0">
                <a:solidFill>
                  <a:srgbClr val="00FF00"/>
                </a:solidFill>
              </a:rPr>
              <a:t>, C++, ... 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Things go differently when it touches the Object-oriented Programming (OOP) part.</a:t>
            </a:r>
            <a:endParaRPr lang="vi-VN" dirty="0">
              <a:solidFill>
                <a:srgbClr val="00FF00"/>
              </a:solidFill>
            </a:endParaRPr>
          </a:p>
          <a:p>
            <a:endParaRPr lang="vi-V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D3EE-0880-4C89-AF74-52490AAC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C5DD9A-F5AC-4B72-A54D-5C9C9343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94676"/>
              </p:ext>
            </p:extLst>
          </p:nvPr>
        </p:nvGraphicFramePr>
        <p:xfrm>
          <a:off x="838200" y="1561514"/>
          <a:ext cx="10261209" cy="436098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81616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/*   */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Include object code from code libraries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#import &lt;&gt;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Statement terminator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Block delimiter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{ }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Free format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Case sensitive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5853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Reserved words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6448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Identifiers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Letter, digit, underscore; cannot be a reserved word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29853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Named constants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44807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Declarations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Before use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45502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74BB115-27B8-408C-8E5E-A1B973BC4543}"/>
              </a:ext>
            </a:extLst>
          </p:cNvPr>
          <p:cNvSpPr/>
          <p:nvPr/>
        </p:nvSpPr>
        <p:spPr>
          <a:xfrm>
            <a:off x="492369" y="782923"/>
            <a:ext cx="134815" cy="489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199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0057E6-841D-41AD-A881-13E849B6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24323"/>
              </p:ext>
            </p:extLst>
          </p:nvPr>
        </p:nvGraphicFramePr>
        <p:xfrm>
          <a:off x="838200" y="1561514"/>
          <a:ext cx="10261209" cy="436098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81616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casting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Yes, integer promotion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 string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@” “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Output to screen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NSLog();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Output formatting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Yes, NSLog(“@d”), NSLog(“@f”),..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+, -, *, /, %. ++, --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5853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==, &gt;= , &lt;= , !=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6448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Via functions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29853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Local Scope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variable declared inside a function is known only at there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44807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Argument/Parameter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Must match in number, order and type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4550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BB535CB-919B-4A70-9F7A-272358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88460-D7BA-4D7A-9764-21DB2B23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82961"/>
              </p:ext>
            </p:extLst>
          </p:nvPr>
        </p:nvGraphicFramePr>
        <p:xfrm>
          <a:off x="773723" y="2363372"/>
          <a:ext cx="10227212" cy="273376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47619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Math-like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Give returned data type in function header, return value with same type of value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Procedure-like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Use “void“ keyword in function header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Object-oriented Programming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Almost everything is Object , OOP plays a crucial role in Objective-C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Inheritence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invocation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[object-identifier object-method]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C847586-30A3-47BD-A205-6EB8F65A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D08C24-2433-41BE-A3EC-09A7242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40ABE-C4D5-4FBD-BE36-CEE489EB073E}"/>
              </a:ext>
            </a:extLst>
          </p:cNvPr>
          <p:cNvSpPr txBox="1"/>
          <p:nvPr/>
        </p:nvSpPr>
        <p:spPr>
          <a:xfrm>
            <a:off x="838200" y="1440907"/>
            <a:ext cx="106269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Primitive type: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Integer type: short, </a:t>
            </a:r>
            <a:r>
              <a:rPr lang="en-US" sz="2000" dirty="0" err="1">
                <a:solidFill>
                  <a:srgbClr val="00FF00"/>
                </a:solidFill>
              </a:rPr>
              <a:t>int</a:t>
            </a:r>
            <a:r>
              <a:rPr lang="en-US" sz="2000" dirty="0">
                <a:solidFill>
                  <a:srgbClr val="00FF00"/>
                </a:solidFill>
              </a:rPr>
              <a:t>, long.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Floating point type: float, double.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Pointer type: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Character type: char.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Void type: void.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Struct type: Made by programmers to serve their specific purpose and it comprise of one or 	many primitive type listed above.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Objective C data type:</a:t>
            </a:r>
          </a:p>
          <a:p>
            <a:r>
              <a:rPr lang="en-US" sz="2000" dirty="0" err="1">
                <a:solidFill>
                  <a:srgbClr val="00FF00"/>
                </a:solidFill>
              </a:rPr>
              <a:t>NSObject</a:t>
            </a:r>
            <a:r>
              <a:rPr lang="en-US" sz="2000" dirty="0">
                <a:solidFill>
                  <a:srgbClr val="00FF00"/>
                </a:solidFill>
              </a:rPr>
              <a:t> is the root class.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NSString</a:t>
            </a:r>
            <a:r>
              <a:rPr lang="en-US" sz="2000" dirty="0">
                <a:solidFill>
                  <a:srgbClr val="00FF00"/>
                </a:solidFill>
              </a:rPr>
              <a:t>: The main way to hold string in </a:t>
            </a:r>
            <a:r>
              <a:rPr lang="en-US" sz="2000" dirty="0" err="1">
                <a:solidFill>
                  <a:srgbClr val="00FF00"/>
                </a:solidFill>
              </a:rPr>
              <a:t>Obj_C</a:t>
            </a:r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NSNumber</a:t>
            </a:r>
            <a:r>
              <a:rPr lang="en-US" sz="2000" dirty="0">
                <a:solidFill>
                  <a:srgbClr val="00FF00"/>
                </a:solidFill>
              </a:rPr>
              <a:t>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Id data type: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NSArray</a:t>
            </a:r>
            <a:r>
              <a:rPr lang="en-US" sz="2000" dirty="0">
                <a:solidFill>
                  <a:srgbClr val="00FF00"/>
                </a:solidFill>
              </a:rPr>
              <a:t>: Only works with object, not primitive data type, end with “nil”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NSDictionary</a:t>
            </a:r>
            <a:r>
              <a:rPr lang="en-US" sz="2000" dirty="0">
                <a:solidFill>
                  <a:srgbClr val="00FF00"/>
                </a:solidFill>
              </a:rPr>
              <a:t>: Value-key pairs, works with objects, end with “nil”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C89B8-D48A-44C8-81D2-9A88C64202A2}"/>
              </a:ext>
            </a:extLst>
          </p:cNvPr>
          <p:cNvSpPr/>
          <p:nvPr/>
        </p:nvSpPr>
        <p:spPr>
          <a:xfrm>
            <a:off x="604912" y="533142"/>
            <a:ext cx="121920" cy="409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2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69152-69C1-42CD-AD2D-5252631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77F24-BF42-4CCE-9EB2-F17F3ED9E00D}"/>
              </a:ext>
            </a:extLst>
          </p:cNvPr>
          <p:cNvSpPr/>
          <p:nvPr/>
        </p:nvSpPr>
        <p:spPr>
          <a:xfrm>
            <a:off x="2315310" y="1765276"/>
            <a:ext cx="6561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If condition</a:t>
            </a:r>
          </a:p>
          <a:p>
            <a:r>
              <a:rPr lang="en-US" sz="2000" dirty="0">
                <a:solidFill>
                  <a:srgbClr val="00FF00"/>
                </a:solidFill>
              </a:rPr>
              <a:t>if(</a:t>
            </a:r>
            <a:r>
              <a:rPr lang="en-US" sz="2000" dirty="0" err="1">
                <a:solidFill>
                  <a:srgbClr val="00FF00"/>
                </a:solidFill>
              </a:rPr>
              <a:t>boolean_expression</a:t>
            </a:r>
            <a:r>
              <a:rPr lang="en-US" sz="2000" dirty="0">
                <a:solidFill>
                  <a:srgbClr val="00FF00"/>
                </a:solidFill>
              </a:rPr>
              <a:t>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true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AB3EE-293E-4436-B74D-68804F9C5BD2}"/>
              </a:ext>
            </a:extLst>
          </p:cNvPr>
          <p:cNvSpPr/>
          <p:nvPr/>
        </p:nvSpPr>
        <p:spPr>
          <a:xfrm>
            <a:off x="2315310" y="4051183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If... else...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if(</a:t>
            </a:r>
            <a:r>
              <a:rPr lang="en-US" sz="2000" dirty="0" err="1">
                <a:solidFill>
                  <a:srgbClr val="00FF00"/>
                </a:solidFill>
              </a:rPr>
              <a:t>boolean_expression</a:t>
            </a:r>
            <a:r>
              <a:rPr lang="en-US" sz="2000" dirty="0">
                <a:solidFill>
                  <a:srgbClr val="00FF00"/>
                </a:solidFill>
              </a:rPr>
              <a:t>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true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false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E73D2-E6BB-433C-B18D-73D0504F4905}"/>
              </a:ext>
            </a:extLst>
          </p:cNvPr>
          <p:cNvSpPr/>
          <p:nvPr/>
        </p:nvSpPr>
        <p:spPr>
          <a:xfrm>
            <a:off x="548641" y="554618"/>
            <a:ext cx="148884" cy="45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61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648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Times New Roman</vt:lpstr>
      <vt:lpstr>Office Theme</vt:lpstr>
      <vt:lpstr>OBJECTIVE-C</vt:lpstr>
      <vt:lpstr>PowerPoint Presentation</vt:lpstr>
      <vt:lpstr>PowerPoint Presentation</vt:lpstr>
      <vt:lpstr>A quick word through Objective C. </vt:lpstr>
      <vt:lpstr>BASIC ELEMENT</vt:lpstr>
      <vt:lpstr>BASIC ELEMENT</vt:lpstr>
      <vt:lpstr>BASIC ELEMENT</vt:lpstr>
      <vt:lpstr>DATA TYPE</vt:lpstr>
      <vt:lpstr>DECISION MAKING</vt:lpstr>
      <vt:lpstr>DECISION MAKING</vt:lpstr>
      <vt:lpstr>ITERATION</vt:lpstr>
      <vt:lpstr>FUNCTION</vt:lpstr>
      <vt:lpstr>PowerPoint Presentation</vt:lpstr>
      <vt:lpstr>In the main function.</vt:lpstr>
      <vt:lpstr>SAMPLE : linear, binary search, pt bac 2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</dc:title>
  <dc:creator>Bao 'Paul' Tran</dc:creator>
  <cp:lastModifiedBy>Bao 'Paul' Tran</cp:lastModifiedBy>
  <cp:revision>20</cp:revision>
  <dcterms:created xsi:type="dcterms:W3CDTF">2019-01-14T13:23:17Z</dcterms:created>
  <dcterms:modified xsi:type="dcterms:W3CDTF">2019-01-15T00:07:35Z</dcterms:modified>
</cp:coreProperties>
</file>