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0" autoAdjust="0"/>
  </p:normalViewPr>
  <p:slideViewPr>
    <p:cSldViewPr>
      <p:cViewPr>
        <p:scale>
          <a:sx n="125" d="100"/>
          <a:sy n="125" d="100"/>
        </p:scale>
        <p:origin x="-1104" y="-318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2FEB-825F-4898-9368-CDB897B6B36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50FA-7E56-4DDD-8204-F67096AC2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7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день, уважаемые члены жюри! Сегодня я бы хотел представить приложение, способное упростить подготовку ученикам десятых и одиннадцатых классов при подготовке к ЕГЭ. Мой проект – мобильный логический калькулятор </a:t>
            </a:r>
            <a:r>
              <a:rPr lang="en-US" baseline="0" dirty="0" smtClean="0"/>
              <a:t>logic</a:t>
            </a:r>
            <a:r>
              <a:rPr lang="ru-RU" baseline="0" dirty="0" smtClean="0"/>
              <a:t>, специализирующийся на упрощении логических функций и разборе поступающих в него значений.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9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я ранее отметил</a:t>
            </a:r>
            <a:r>
              <a:rPr lang="ru-RU" baseline="0" dirty="0" smtClean="0"/>
              <a:t>, изначально приложение было вдохновлено идеей упростить подготовку к ЕГЭ. Однако, важно отметить, что упрощение логических функций находит себе применение даже в профессиональных областях, таких как системное администрирование или машинное обучение. Несмотря на то, что приложение носит все же скорее обучающий характер, его использование может также упростить работу многим специалистам в случае, если им срочно нужен разбор полученной функции. Помимо всего прочего, проект может оказаться полезным другим ученикам, интересующимся работой с логическими функциями и их упрощением. Проект полностью </a:t>
            </a:r>
            <a:r>
              <a:rPr lang="en-US" baseline="0" dirty="0" smtClean="0"/>
              <a:t>open-source </a:t>
            </a:r>
            <a:r>
              <a:rPr lang="ru-RU" baseline="0" dirty="0" smtClean="0"/>
              <a:t>и доступен на портале </a:t>
            </a:r>
            <a:r>
              <a:rPr lang="en-US" baseline="0" dirty="0" smtClean="0"/>
              <a:t>GitHub</a:t>
            </a:r>
            <a:r>
              <a:rPr lang="ru-RU" baseline="0" dirty="0" smtClean="0"/>
              <a:t>, а потому использование материалов, представленных в программе, только приветствуется.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далее схематичную</a:t>
            </a:r>
            <a:r>
              <a:rPr lang="ru-RU" baseline="0" dirty="0" smtClean="0"/>
              <a:t> работу приложения. При запуске приложения, пользователь попадает на его главный экран. Здесь пользователя встречает созданный специально для данного приложения редактор, поддерживающий ввод расширенных символов </a:t>
            </a:r>
            <a:r>
              <a:rPr lang="en-US" baseline="0" dirty="0" smtClean="0"/>
              <a:t>Unicode. </a:t>
            </a:r>
            <a:r>
              <a:rPr lang="ru-RU" baseline="0" dirty="0" smtClean="0"/>
              <a:t>Помимо этого, в верхней части клавиатуры находится небольшой «пульт управления», упрощающий ввод функций.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 отметить, что</a:t>
            </a:r>
            <a:r>
              <a:rPr lang="ru-RU" baseline="0" dirty="0" smtClean="0"/>
              <a:t> при работе приложения, несмотря на частый смен шаблонов, в действительности создается только одна </a:t>
            </a:r>
            <a:r>
              <a:rPr lang="en-US" baseline="0" dirty="0" smtClean="0"/>
              <a:t>Activity</a:t>
            </a:r>
            <a:r>
              <a:rPr lang="ru-RU" baseline="0" dirty="0" smtClean="0"/>
              <a:t>. Это достигается за счет использования библиотеки </a:t>
            </a:r>
            <a:r>
              <a:rPr lang="en-US" baseline="0" dirty="0" smtClean="0"/>
              <a:t>Google </a:t>
            </a:r>
            <a:r>
              <a:rPr lang="en-US" baseline="0" dirty="0" err="1" smtClean="0"/>
              <a:t>JetPack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9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</a:t>
            </a:r>
            <a:r>
              <a:rPr lang="ru-RU" baseline="0" dirty="0" smtClean="0"/>
              <a:t> какая же структура у данного приложения</a:t>
            </a:r>
            <a:r>
              <a:rPr lang="en-US" baseline="0" dirty="0" smtClean="0"/>
              <a:t>? </a:t>
            </a:r>
            <a:r>
              <a:rPr lang="ru-RU" baseline="0" dirty="0" smtClean="0"/>
              <a:t>На первый взгляд может показаться, что калькулятор не нуждается в особых технологиях, его обеспечивающих. Однако для обеспечения приятного и плавного </a:t>
            </a:r>
            <a:r>
              <a:rPr lang="en-US" baseline="0" dirty="0" smtClean="0"/>
              <a:t>user experience, logic. </a:t>
            </a:r>
            <a:r>
              <a:rPr lang="ru-RU" baseline="0" dirty="0" smtClean="0"/>
              <a:t>использует целый ряд технологий, являющихся частями ранее упомянутой библиотеки </a:t>
            </a:r>
            <a:r>
              <a:rPr lang="en-US" baseline="0" dirty="0" err="1" smtClean="0"/>
              <a:t>JetPack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5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</a:t>
            </a:r>
            <a:r>
              <a:rPr lang="ru-RU" baseline="0" dirty="0" smtClean="0"/>
              <a:t> используемых технологий много, все они представляют собой части единого целого.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3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</a:t>
            </a:r>
            <a:r>
              <a:rPr lang="ru-RU" baseline="0" dirty="0" smtClean="0"/>
              <a:t> же рассмотрим более подробно структуру классов в приложении и их абстрактные отношения. Левая часть схемы представляет собой реализацию шаблона </a:t>
            </a:r>
            <a:r>
              <a:rPr lang="en-US" baseline="0" dirty="0" smtClean="0"/>
              <a:t>Model View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(MVVM). </a:t>
            </a:r>
            <a:r>
              <a:rPr lang="ru-RU" baseline="0" dirty="0" smtClean="0"/>
              <a:t>Использование данного паттерна позволяет реализовать историю в приложении, а также абстрагировать часть логики из фрагментов и операций. Помимо </a:t>
            </a:r>
            <a:r>
              <a:rPr lang="en-US" baseline="0" dirty="0" smtClean="0"/>
              <a:t>MVVM, </a:t>
            </a:r>
            <a:r>
              <a:rPr lang="ru-RU" baseline="0" dirty="0" smtClean="0"/>
              <a:t>приложение использует собственный </a:t>
            </a:r>
            <a:r>
              <a:rPr lang="en-US" baseline="0" dirty="0" err="1" smtClean="0"/>
              <a:t>KeyboardService</a:t>
            </a:r>
            <a:r>
              <a:rPr lang="en-US" baseline="0" dirty="0" smtClean="0"/>
              <a:t>, </a:t>
            </a:r>
            <a:r>
              <a:rPr lang="ru-RU" baseline="0" dirty="0" smtClean="0"/>
              <a:t>позволяющий обрабатывать запросы от пользовательской клавиатуры. Также, для обеспечения представления большого объема данных, используются адаптеры. Даже, скорее, много адаптеров.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2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вы можете видеть техническую</a:t>
            </a:r>
            <a:r>
              <a:rPr lang="ru-RU" baseline="0" dirty="0" smtClean="0"/>
              <a:t> структуру проекта. Также хотелось бы отметить прекрасную особенность библиотеки </a:t>
            </a:r>
            <a:r>
              <a:rPr lang="en-US" baseline="0" dirty="0" smtClean="0"/>
              <a:t>Room, </a:t>
            </a:r>
            <a:r>
              <a:rPr lang="ru-RU" baseline="0" dirty="0" smtClean="0"/>
              <a:t>которая используется в проекте. Используя </a:t>
            </a:r>
            <a:r>
              <a:rPr lang="en-US" baseline="0" dirty="0" smtClean="0"/>
              <a:t>Room </a:t>
            </a:r>
            <a:r>
              <a:rPr lang="ru-RU" baseline="0" dirty="0" smtClean="0"/>
              <a:t>в сочетании с </a:t>
            </a:r>
            <a:r>
              <a:rPr lang="en-US" baseline="0" dirty="0" smtClean="0"/>
              <a:t>Jetpack, </a:t>
            </a:r>
            <a:r>
              <a:rPr lang="ru-RU" baseline="0" dirty="0" smtClean="0"/>
              <a:t>мы получаем возможность написать запросы к базе данных в одном интерфейсе в десять строк.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52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850FA-7E56-4DDD-8204-F67096AC2C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4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Логический калькулятор </a:t>
            </a:r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logic.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08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Москва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ГБОУ «</a:t>
            </a: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Айти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-школа МЦКО»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Фарба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Ян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Толмачев Д.В.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238" y="473797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№1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73" y="2245529"/>
            <a:ext cx="799288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Благодарю за внимание!</a:t>
            </a:r>
            <a:endParaRPr lang="ru-RU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81" y="302580"/>
            <a:ext cx="49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Назначение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2641" y="1607293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Логические функции находят себе применение повсюду. От решения заданий ЕГЭ до составления  логических отчетов при системном администрировании,</a:t>
            </a:r>
          </a:p>
          <a:p>
            <a:r>
              <a:rPr lang="ru-RU" sz="1600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везде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нужен быстрый и удобный инструмент</a:t>
            </a: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работы с логикой.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20489" y="1686986"/>
            <a:ext cx="45719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28105" y="128412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Назначение</a:t>
            </a:r>
            <a:endParaRPr lang="ru-RU" sz="4800" i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" name="Скругленная соединительная линия 5"/>
          <p:cNvCxnSpPr/>
          <p:nvPr/>
        </p:nvCxnSpPr>
        <p:spPr>
          <a:xfrm rot="5400000">
            <a:off x="1122383" y="1892376"/>
            <a:ext cx="1404816" cy="13373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/>
          <p:nvPr/>
        </p:nvCxnSpPr>
        <p:spPr>
          <a:xfrm rot="16200000" flipH="1">
            <a:off x="2382516" y="1969620"/>
            <a:ext cx="1404822" cy="118290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isc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153">
            <a:off x="423123" y="3436098"/>
            <a:ext cx="911969" cy="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ubernete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4962">
            <a:off x="1266385" y="3119462"/>
            <a:ext cx="638748" cy="6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Информация о ЕГЭ и ГВЭ (11 классы) - 20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123">
            <a:off x="3370273" y="3353475"/>
            <a:ext cx="1159678" cy="3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логотип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76" y="337917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/>
          <p:cNvCxnSpPr>
            <a:endCxn id="1028" idx="0"/>
          </p:cNvCxnSpPr>
          <p:nvPr/>
        </p:nvCxnSpPr>
        <p:spPr>
          <a:xfrm>
            <a:off x="2493477" y="1858662"/>
            <a:ext cx="18651" cy="152051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№2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7" y="1264248"/>
            <a:ext cx="2137587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2050" idx="3"/>
            <a:endCxn id="2051" idx="1"/>
          </p:cNvCxnSpPr>
          <p:nvPr/>
        </p:nvCxnSpPr>
        <p:spPr>
          <a:xfrm>
            <a:off x="2529934" y="3256028"/>
            <a:ext cx="10752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38" y="1264248"/>
            <a:ext cx="2137588" cy="398355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0" y="1264248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2051" idx="3"/>
            <a:endCxn id="2052" idx="1"/>
          </p:cNvCxnSpPr>
          <p:nvPr/>
        </p:nvCxnSpPr>
        <p:spPr>
          <a:xfrm flipV="1">
            <a:off x="5742726" y="3251070"/>
            <a:ext cx="1209314" cy="495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№3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2481" y="291261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приложения </a:t>
            </a:r>
            <a:r>
              <a:rPr lang="en-US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logic.</a:t>
            </a:r>
            <a:endParaRPr lang="ru-RU" i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3611" y="1538902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Плавно переходя к структуре приложения, хочется отметить, что вся работа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программы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базируется только на одном экземпляре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MainActivity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Подобный эффект достигается за счёт использования фрагментов и библиотеки 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Navigation.</a:t>
            </a:r>
            <a:endParaRPr lang="ru-RU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18189" y="1612944"/>
            <a:ext cx="45719" cy="215459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F:\Users\Ян\Desktop\Development\Тестовая версия программы на основе алгоритма Face Recognition\Материалы для разработки, доработанная версия возможной защиты проекта, разбор, приложение - logic\Примерная демонстрация, Приложение logic., Пример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29" y="1251295"/>
            <a:ext cx="2132267" cy="3973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№4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Шестиугольник 3"/>
          <p:cNvSpPr/>
          <p:nvPr/>
        </p:nvSpPr>
        <p:spPr>
          <a:xfrm rot="21134821">
            <a:off x="962893" y="2003338"/>
            <a:ext cx="1872208" cy="173352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Navigation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Шестиугольник 6"/>
          <p:cNvSpPr/>
          <p:nvPr/>
        </p:nvSpPr>
        <p:spPr>
          <a:xfrm rot="21060322">
            <a:off x="2884289" y="1103238"/>
            <a:ext cx="1872208" cy="1733526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Binding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Шестиугольник 7"/>
          <p:cNvSpPr/>
          <p:nvPr/>
        </p:nvSpPr>
        <p:spPr>
          <a:xfrm rot="543146">
            <a:off x="2619077" y="3335486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ViewModel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Шестиугольник 8"/>
          <p:cNvSpPr/>
          <p:nvPr/>
        </p:nvSpPr>
        <p:spPr>
          <a:xfrm rot="385196">
            <a:off x="4546843" y="225732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Сервисы</a:t>
            </a:r>
            <a:endParaRPr lang="ru-RU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Шестиугольник 9"/>
          <p:cNvSpPr/>
          <p:nvPr/>
        </p:nvSpPr>
        <p:spPr>
          <a:xfrm rot="21249919">
            <a:off x="6427139" y="1201915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dirty="0">
              <a:solidFill>
                <a:schemeClr val="accent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 rot="696241">
            <a:off x="6342208" y="3299851"/>
            <a:ext cx="1944216" cy="18002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Адаптеры</a:t>
            </a:r>
            <a:endParaRPr lang="ru-RU" dirty="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№5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604823" y="1189507"/>
            <a:ext cx="6336704" cy="3641509"/>
            <a:chOff x="1228105" y="1204224"/>
            <a:chExt cx="6336704" cy="3641509"/>
          </a:xfrm>
        </p:grpSpPr>
        <p:sp>
          <p:nvSpPr>
            <p:cNvPr id="4" name="Шестиугольник 3"/>
            <p:cNvSpPr/>
            <p:nvPr/>
          </p:nvSpPr>
          <p:spPr>
            <a:xfrm>
              <a:off x="1228105" y="2137661"/>
              <a:ext cx="1872208" cy="1733526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Navigation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Шестиугольник 6"/>
            <p:cNvSpPr/>
            <p:nvPr/>
          </p:nvSpPr>
          <p:spPr>
            <a:xfrm>
              <a:off x="2668264" y="1276736"/>
              <a:ext cx="1872208" cy="173352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Binding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Шестиугольник 7"/>
            <p:cNvSpPr/>
            <p:nvPr/>
          </p:nvSpPr>
          <p:spPr>
            <a:xfrm>
              <a:off x="2632260" y="304553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ViewModel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Шестиугольник 8"/>
            <p:cNvSpPr/>
            <p:nvPr/>
          </p:nvSpPr>
          <p:spPr>
            <a:xfrm>
              <a:off x="4108425" y="21240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Сервисы</a:t>
              </a:r>
              <a:endParaRPr lang="ru-RU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5620255" y="1204224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Room</a:t>
              </a:r>
              <a:endParaRPr lang="ru-RU" dirty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Шестиугольник 10"/>
            <p:cNvSpPr/>
            <p:nvPr/>
          </p:nvSpPr>
          <p:spPr>
            <a:xfrm>
              <a:off x="5620593" y="3024113"/>
              <a:ext cx="1944216" cy="18002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Адаптеры</a:t>
              </a:r>
              <a:endParaRPr lang="ru-RU" dirty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0137" y="1267130"/>
            <a:ext cx="2324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 отдельные элементы, а части </a:t>
            </a:r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одного большого паззла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4740" y="1323939"/>
            <a:ext cx="45719" cy="10204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№6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10505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04878" y="1976958"/>
            <a:ext cx="212422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46910" y="3047910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lang="ru-RU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18198" y="3946710"/>
            <a:ext cx="1497583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ru-RU" sz="16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923076" y="3838698"/>
            <a:ext cx="655377" cy="93610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39300" y="1104240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Activity1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/>
          <p:cNvCxnSpPr>
            <a:stCxn id="5" idx="3"/>
            <a:endCxn id="10" idx="1"/>
          </p:cNvCxnSpPr>
          <p:nvPr/>
        </p:nvCxnSpPr>
        <p:spPr>
          <a:xfrm>
            <a:off x="2594681" y="1392272"/>
            <a:ext cx="34461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2"/>
            <a:endCxn id="6" idx="0"/>
          </p:cNvCxnSpPr>
          <p:nvPr/>
        </p:nvCxnSpPr>
        <p:spPr>
          <a:xfrm rot="16200000" flipH="1">
            <a:off x="2136464" y="1346432"/>
            <a:ext cx="296654" cy="964397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10" idx="2"/>
            <a:endCxn id="6" idx="0"/>
          </p:cNvCxnSpPr>
          <p:nvPr/>
        </p:nvCxnSpPr>
        <p:spPr>
          <a:xfrm rot="5400000">
            <a:off x="3100862" y="1346432"/>
            <a:ext cx="296654" cy="964398"/>
          </a:xfrm>
          <a:prstGeom prst="curvedConnector3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070943" y="2170732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solidFill>
                  <a:schemeClr val="accent3"/>
                </a:solidFill>
              </a:rPr>
              <a:t>Крут</a:t>
            </a:r>
            <a:r>
              <a:rPr lang="en-US" sz="600" dirty="0" smtClean="0">
                <a:solidFill>
                  <a:schemeClr val="accent3"/>
                </a:solidFill>
              </a:rPr>
              <a:t>.</a:t>
            </a:r>
            <a:endParaRPr lang="ru-RU" sz="600" dirty="0">
              <a:solidFill>
                <a:schemeClr val="accent3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142587" y="2242740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accent3"/>
                </a:solidFill>
              </a:rPr>
              <a:t>LiveData</a:t>
            </a:r>
            <a:endParaRPr lang="ru-RU" sz="600" dirty="0">
              <a:solidFill>
                <a:schemeClr val="accent3"/>
              </a:solidFill>
            </a:endParaRPr>
          </a:p>
        </p:txBody>
      </p:sp>
      <p:cxnSp>
        <p:nvCxnSpPr>
          <p:cNvPr id="27" name="Прямая со стрелкой 26"/>
          <p:cNvCxnSpPr>
            <a:stCxn id="6" idx="2"/>
            <a:endCxn id="7" idx="0"/>
          </p:cNvCxnSpPr>
          <p:nvPr/>
        </p:nvCxnSpPr>
        <p:spPr>
          <a:xfrm>
            <a:off x="2766990" y="2769046"/>
            <a:ext cx="0" cy="278864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2978549" y="4123646"/>
            <a:ext cx="508521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accent6"/>
                </a:solidFill>
              </a:rPr>
              <a:t>Room</a:t>
            </a:r>
            <a:endParaRPr lang="ru-RU" sz="600" dirty="0">
              <a:solidFill>
                <a:schemeClr val="accent6"/>
              </a:solidFill>
            </a:endParaRPr>
          </a:p>
        </p:txBody>
      </p:sp>
      <p:cxnSp>
        <p:nvCxnSpPr>
          <p:cNvPr id="35" name="Прямая со стрелкой 34"/>
          <p:cNvCxnSpPr>
            <a:stCxn id="7" idx="2"/>
            <a:endCxn id="8" idx="0"/>
          </p:cNvCxnSpPr>
          <p:nvPr/>
        </p:nvCxnSpPr>
        <p:spPr>
          <a:xfrm>
            <a:off x="2766990" y="3623974"/>
            <a:ext cx="0" cy="32273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9" idx="4"/>
          </p:cNvCxnSpPr>
          <p:nvPr/>
        </p:nvCxnSpPr>
        <p:spPr>
          <a:xfrm flipH="1">
            <a:off x="1578453" y="4306750"/>
            <a:ext cx="43974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6155832" y="110524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BroadcastReceiver</a:t>
            </a:r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155832" y="197695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ru-RU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/>
          <p:cNvCxnSpPr>
            <a:stCxn id="43" idx="0"/>
            <a:endCxn id="42" idx="2"/>
          </p:cNvCxnSpPr>
          <p:nvPr/>
        </p:nvCxnSpPr>
        <p:spPr>
          <a:xfrm flipV="1">
            <a:off x="6947920" y="1681306"/>
            <a:ext cx="0" cy="29565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1"/>
            <a:endCxn id="10" idx="3"/>
          </p:cNvCxnSpPr>
          <p:nvPr/>
        </p:nvCxnSpPr>
        <p:spPr>
          <a:xfrm flipH="1" flipV="1">
            <a:off x="4523476" y="1392272"/>
            <a:ext cx="1632356" cy="10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6155832" y="2857787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331533" y="299423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515872" y="3137484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Adapters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Скругленная соединительная линия 51"/>
          <p:cNvCxnSpPr>
            <a:stCxn id="48" idx="1"/>
            <a:endCxn id="10" idx="3"/>
          </p:cNvCxnSpPr>
          <p:nvPr/>
        </p:nvCxnSpPr>
        <p:spPr>
          <a:xfrm rot="10800000">
            <a:off x="4523476" y="1392273"/>
            <a:ext cx="1632356" cy="1753547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49" idx="1"/>
          </p:cNvCxnSpPr>
          <p:nvPr/>
        </p:nvCxnSpPr>
        <p:spPr>
          <a:xfrm rot="10800000">
            <a:off x="4571657" y="1392272"/>
            <a:ext cx="1759877" cy="1889992"/>
          </a:xfrm>
          <a:prstGeom prst="curvedConnector2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50" idx="1"/>
            <a:endCxn id="10" idx="3"/>
          </p:cNvCxnSpPr>
          <p:nvPr/>
        </p:nvCxnSpPr>
        <p:spPr>
          <a:xfrm rot="10800000">
            <a:off x="4523476" y="1392272"/>
            <a:ext cx="1992396" cy="2033244"/>
          </a:xfrm>
          <a:prstGeom prst="curved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№7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1092163" y="1976958"/>
            <a:ext cx="152144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ViewModel2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Скругленная соединительная линия 29"/>
          <p:cNvCxnSpPr>
            <a:stCxn id="46" idx="2"/>
            <a:endCxn id="7" idx="0"/>
          </p:cNvCxnSpPr>
          <p:nvPr/>
        </p:nvCxnSpPr>
        <p:spPr>
          <a:xfrm rot="16200000" flipH="1">
            <a:off x="2170505" y="2451425"/>
            <a:ext cx="278864" cy="9141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Скругленный прямоугольник 56"/>
          <p:cNvSpPr/>
          <p:nvPr/>
        </p:nvSpPr>
        <p:spPr>
          <a:xfrm>
            <a:off x="2970666" y="1976958"/>
            <a:ext cx="152144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ViewModel1</a:t>
            </a:r>
            <a:endParaRPr lang="ru-RU" sz="16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Скругленная соединительная линия 36"/>
          <p:cNvCxnSpPr>
            <a:stCxn id="57" idx="2"/>
            <a:endCxn id="7" idx="0"/>
          </p:cNvCxnSpPr>
          <p:nvPr/>
        </p:nvCxnSpPr>
        <p:spPr>
          <a:xfrm rot="5400000">
            <a:off x="3109757" y="2426279"/>
            <a:ext cx="278864" cy="96439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кругленный прямоугольник 62"/>
          <p:cNvSpPr/>
          <p:nvPr/>
        </p:nvSpPr>
        <p:spPr>
          <a:xfrm>
            <a:off x="1060797" y="1105242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Activity2</a:t>
            </a:r>
            <a:endParaRPr lang="ru-RU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Прямая со стрелкой 64"/>
          <p:cNvCxnSpPr>
            <a:stCxn id="63" idx="2"/>
            <a:endCxn id="46" idx="0"/>
          </p:cNvCxnSpPr>
          <p:nvPr/>
        </p:nvCxnSpPr>
        <p:spPr>
          <a:xfrm>
            <a:off x="1852885" y="1681306"/>
            <a:ext cx="0" cy="29565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2"/>
            <a:endCxn id="57" idx="0"/>
          </p:cNvCxnSpPr>
          <p:nvPr/>
        </p:nvCxnSpPr>
        <p:spPr>
          <a:xfrm>
            <a:off x="3731388" y="1680304"/>
            <a:ext cx="0" cy="29665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Скругленный прямоугольник 86"/>
          <p:cNvSpPr/>
          <p:nvPr/>
        </p:nvSpPr>
        <p:spPr>
          <a:xfrm>
            <a:off x="3969341" y="3943626"/>
            <a:ext cx="1651252" cy="720080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EquationFactory</a:t>
            </a:r>
            <a:endParaRPr lang="ru-RU" sz="16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Цилиндр 87"/>
          <p:cNvSpPr/>
          <p:nvPr/>
        </p:nvSpPr>
        <p:spPr>
          <a:xfrm>
            <a:off x="5938367" y="4069640"/>
            <a:ext cx="369178" cy="4680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Реш</a:t>
            </a:r>
            <a:r>
              <a:rPr lang="ru-RU" sz="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Цилиндр 88"/>
          <p:cNvSpPr/>
          <p:nvPr/>
        </p:nvSpPr>
        <p:spPr>
          <a:xfrm>
            <a:off x="6554423" y="4069640"/>
            <a:ext cx="369178" cy="4680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Реш</a:t>
            </a:r>
            <a:r>
              <a:rPr lang="ru-RU" sz="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Цилиндр 89"/>
          <p:cNvSpPr/>
          <p:nvPr/>
        </p:nvSpPr>
        <p:spPr>
          <a:xfrm>
            <a:off x="7204769" y="4072724"/>
            <a:ext cx="369178" cy="4680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Реш</a:t>
            </a:r>
            <a:r>
              <a:rPr lang="ru-RU" sz="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92" name="Прямая со стрелкой 91"/>
          <p:cNvCxnSpPr>
            <a:stCxn id="88" idx="2"/>
          </p:cNvCxnSpPr>
          <p:nvPr/>
        </p:nvCxnSpPr>
        <p:spPr>
          <a:xfrm flipH="1">
            <a:off x="5648921" y="4303666"/>
            <a:ext cx="28944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endCxn id="88" idx="4"/>
          </p:cNvCxnSpPr>
          <p:nvPr/>
        </p:nvCxnSpPr>
        <p:spPr>
          <a:xfrm flipH="1">
            <a:off x="6307545" y="4303666"/>
            <a:ext cx="27520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0" idx="2"/>
            <a:endCxn id="89" idx="4"/>
          </p:cNvCxnSpPr>
          <p:nvPr/>
        </p:nvCxnSpPr>
        <p:spPr>
          <a:xfrm flipH="1" flipV="1">
            <a:off x="6923601" y="4303666"/>
            <a:ext cx="281168" cy="3084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25" grpId="0" animBg="1"/>
      <p:bldP spid="25" grpId="1" animBg="1"/>
      <p:bldP spid="20" grpId="0" animBg="1"/>
      <p:bldP spid="20" grpId="1" animBg="1"/>
      <p:bldP spid="33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46" grpId="1" animBg="1"/>
      <p:bldP spid="57" grpId="1" animBg="1"/>
      <p:bldP spid="63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4368" y="302580"/>
            <a:ext cx="453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Структура разработанного приложения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3" y="1607294"/>
            <a:ext cx="2463861" cy="35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057" y="94922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660" y="1006030"/>
            <a:ext cx="45719" cy="510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360" y="1625303"/>
            <a:ext cx="2446333" cy="3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4408" y="97989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Структура разметки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59011" y="1036700"/>
            <a:ext cx="45719" cy="510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0" y="1625303"/>
            <a:ext cx="3045729" cy="249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8665" y="999414"/>
            <a:ext cx="186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Немного магии библиотеки </a:t>
            </a:r>
            <a:r>
              <a:rPr lang="en-US" sz="1600" dirty="0" smtClean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Room</a:t>
            </a:r>
            <a:endParaRPr lang="ru-RU" sz="1600" dirty="0" smtClean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73268" y="1056223"/>
            <a:ext cx="45719" cy="5102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№8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2481" y="30258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Дальнейшее развитие проекта</a:t>
            </a:r>
            <a:endParaRPr lang="ru-RU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ANTLR v4 grammar plugin - IntelliJ IDEs | JetBra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5" y="1535286"/>
            <a:ext cx="2736304" cy="2736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8816" y="956231"/>
            <a:ext cx="38884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 отметить, что изначальной задумкой проекта было создание калькулятора, способного пошагового решать предоставленные функции. В ходе работы был найден наиболее для этого подходящий инструмент – </a:t>
            </a:r>
            <a:r>
              <a:rPr lang="en-US" sz="16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ANTLR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Аккумулируя в себе возможности все нужные функции, а также имея активное сообщество, </a:t>
            </a:r>
            <a:r>
              <a:rPr lang="en-US" sz="16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ANTLR</a:t>
            </a:r>
            <a:r>
              <a:rPr lang="en-US" sz="1600" dirty="0" smtClean="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является тем инструментом, который я бы хотел в ближайшее время изучить и использовать в своей программе.</a:t>
            </a:r>
          </a:p>
          <a:p>
            <a:endParaRPr lang="ru-RU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ru-RU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 отметить, что его функционал уже частично используется.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01060" y="956231"/>
            <a:ext cx="45719" cy="4179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7087" y="356441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Слайд №9</a:t>
            </a:r>
            <a:endParaRPr lang="ru-RU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710</Words>
  <Application>Microsoft Office PowerPoint</Application>
  <PresentationFormat>Произвольный</PresentationFormat>
  <Paragraphs>92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Ян</cp:lastModifiedBy>
  <cp:revision>41</cp:revision>
  <dcterms:created xsi:type="dcterms:W3CDTF">2015-01-15T10:17:16Z</dcterms:created>
  <dcterms:modified xsi:type="dcterms:W3CDTF">2020-06-25T13:36:58Z</dcterms:modified>
</cp:coreProperties>
</file>