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50" autoAdjust="0"/>
  </p:normalViewPr>
  <p:slideViewPr>
    <p:cSldViewPr>
      <p:cViewPr>
        <p:scale>
          <a:sx n="125" d="100"/>
          <a:sy n="125" d="100"/>
        </p:scale>
        <p:origin x="-1104" y="-318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2FEB-825F-4898-9368-CDB897B6B36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50FA-7E56-4DDD-8204-F67096AC2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7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22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Логический </a:t>
            </a: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калькулятор </a:t>
            </a:r>
            <a:r>
              <a:rPr lang="en-US" sz="32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logic.</a:t>
            </a:r>
            <a:endParaRPr lang="ru-RU" sz="32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083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Москва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ГБОУ «</a:t>
            </a: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Айти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-школа МЦКО»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Фарба</a:t>
            </a: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Ян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Толмачев Д.В.</a:t>
            </a: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073" y="2245529"/>
            <a:ext cx="799288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Благодарю за внимание!</a:t>
            </a:r>
            <a:endParaRPr lang="ru-RU" sz="32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681" y="302580"/>
            <a:ext cx="490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Назначение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2641" y="1607293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Логические функции находят себе применение повсюду. От решения заданий ЕГЭ до составления  логических отчетов при системном администрировании,</a:t>
            </a:r>
          </a:p>
          <a:p>
            <a:r>
              <a:rPr lang="ru-RU" sz="1600" dirty="0" smtClean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везде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нужен быстрый и удобный инструмент</a:t>
            </a: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работы с логикой.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20489" y="1686986"/>
            <a:ext cx="45719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28105" y="12841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Назначение</a:t>
            </a:r>
            <a:endParaRPr lang="ru-RU" sz="4800" i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" name="Скругленная соединительная линия 5"/>
          <p:cNvCxnSpPr/>
          <p:nvPr/>
        </p:nvCxnSpPr>
        <p:spPr>
          <a:xfrm rot="5400000">
            <a:off x="1122383" y="1892376"/>
            <a:ext cx="1404816" cy="133738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кругленная соединительная линия 6"/>
          <p:cNvCxnSpPr/>
          <p:nvPr/>
        </p:nvCxnSpPr>
        <p:spPr>
          <a:xfrm rot="16200000" flipH="1">
            <a:off x="2382516" y="1969620"/>
            <a:ext cx="1404822" cy="1182900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isc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153">
            <a:off x="423123" y="3436098"/>
            <a:ext cx="911969" cy="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Kubernetes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94962">
            <a:off x="1266385" y="3119462"/>
            <a:ext cx="638748" cy="6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Информация о ЕГЭ и ГВЭ (11 классы) - 20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8123">
            <a:off x="3370273" y="3353475"/>
            <a:ext cx="1159678" cy="3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логотип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76" y="337917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я со стрелкой 19"/>
          <p:cNvCxnSpPr>
            <a:endCxn id="1028" idx="0"/>
          </p:cNvCxnSpPr>
          <p:nvPr/>
        </p:nvCxnSpPr>
        <p:spPr>
          <a:xfrm>
            <a:off x="2493477" y="1858662"/>
            <a:ext cx="18651" cy="152051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7" y="1264248"/>
            <a:ext cx="2137587" cy="39835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>
            <a:stCxn id="2050" idx="3"/>
            <a:endCxn id="2051" idx="1"/>
          </p:cNvCxnSpPr>
          <p:nvPr/>
        </p:nvCxnSpPr>
        <p:spPr>
          <a:xfrm>
            <a:off x="2529934" y="3256028"/>
            <a:ext cx="10752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38" y="1264248"/>
            <a:ext cx="2137588" cy="39835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40" y="1264248"/>
            <a:ext cx="2132267" cy="39736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>
            <a:stCxn id="2051" idx="3"/>
            <a:endCxn id="2052" idx="1"/>
          </p:cNvCxnSpPr>
          <p:nvPr/>
        </p:nvCxnSpPr>
        <p:spPr>
          <a:xfrm flipV="1">
            <a:off x="5742726" y="3251070"/>
            <a:ext cx="1209314" cy="495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12481" y="291261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приложения </a:t>
            </a:r>
            <a:r>
              <a:rPr lang="en-US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logic.</a:t>
            </a:r>
            <a:endParaRPr lang="ru-RU" i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2481" y="291261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приложения </a:t>
            </a:r>
            <a:r>
              <a:rPr lang="en-US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logic.</a:t>
            </a:r>
            <a:endParaRPr lang="ru-RU" i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3611" y="1538902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Плавно переходя к структуре приложения, хочется отметить, что вся работа </a:t>
            </a: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программы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базируется только на одном экземпляре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MainActivity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Подобный эффект достигается за счёт использования фрагментов и библиотеки 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Navigation.</a:t>
            </a:r>
            <a:endParaRPr lang="ru-RU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18189" y="1612944"/>
            <a:ext cx="45719" cy="215459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29" y="1251295"/>
            <a:ext cx="2132267" cy="39736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Шестиугольник 3"/>
          <p:cNvSpPr/>
          <p:nvPr/>
        </p:nvSpPr>
        <p:spPr>
          <a:xfrm rot="21134821">
            <a:off x="962893" y="2003338"/>
            <a:ext cx="1872208" cy="173352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Navigation</a:t>
            </a:r>
            <a:endParaRPr lang="ru-RU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Шестиугольник 6"/>
          <p:cNvSpPr/>
          <p:nvPr/>
        </p:nvSpPr>
        <p:spPr>
          <a:xfrm rot="21060322">
            <a:off x="2884289" y="1103238"/>
            <a:ext cx="1872208" cy="1733526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Binding</a:t>
            </a:r>
            <a:endParaRPr lang="ru-RU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Шестиугольник 7"/>
          <p:cNvSpPr/>
          <p:nvPr/>
        </p:nvSpPr>
        <p:spPr>
          <a:xfrm rot="543146">
            <a:off x="2619077" y="3335486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ViewModel</a:t>
            </a:r>
            <a:endParaRPr lang="ru-RU" dirty="0">
              <a:solidFill>
                <a:schemeClr val="accent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Шестиугольник 8"/>
          <p:cNvSpPr/>
          <p:nvPr/>
        </p:nvSpPr>
        <p:spPr>
          <a:xfrm rot="385196">
            <a:off x="4546843" y="2257325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Сервисы</a:t>
            </a:r>
            <a:endParaRPr lang="ru-RU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Шестиугольник 9"/>
          <p:cNvSpPr/>
          <p:nvPr/>
        </p:nvSpPr>
        <p:spPr>
          <a:xfrm rot="21249919">
            <a:off x="6427139" y="1201915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Room</a:t>
            </a:r>
            <a:endParaRPr lang="ru-RU" dirty="0">
              <a:solidFill>
                <a:schemeClr val="accent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Шестиугольник 10"/>
          <p:cNvSpPr/>
          <p:nvPr/>
        </p:nvSpPr>
        <p:spPr>
          <a:xfrm rot="696241">
            <a:off x="6342208" y="3299851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Адаптеры</a:t>
            </a:r>
            <a:endParaRPr lang="ru-RU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604823" y="1189507"/>
            <a:ext cx="6336704" cy="3641509"/>
            <a:chOff x="1228105" y="1204224"/>
            <a:chExt cx="6336704" cy="3641509"/>
          </a:xfrm>
        </p:grpSpPr>
        <p:sp>
          <p:nvSpPr>
            <p:cNvPr id="4" name="Шестиугольник 3"/>
            <p:cNvSpPr/>
            <p:nvPr/>
          </p:nvSpPr>
          <p:spPr>
            <a:xfrm>
              <a:off x="1228105" y="2137661"/>
              <a:ext cx="1872208" cy="1733526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Navigation</a:t>
              </a:r>
              <a:endParaRPr lang="ru-RU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Шестиугольник 6"/>
            <p:cNvSpPr/>
            <p:nvPr/>
          </p:nvSpPr>
          <p:spPr>
            <a:xfrm>
              <a:off x="2668264" y="1276736"/>
              <a:ext cx="1872208" cy="173352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Data Binding</a:t>
              </a:r>
              <a:endParaRPr lang="ru-RU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Шестиугольник 7"/>
            <p:cNvSpPr/>
            <p:nvPr/>
          </p:nvSpPr>
          <p:spPr>
            <a:xfrm>
              <a:off x="2632260" y="304553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3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ViewModel</a:t>
              </a:r>
              <a:endParaRPr lang="ru-RU" dirty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Шестиугольник 8"/>
            <p:cNvSpPr/>
            <p:nvPr/>
          </p:nvSpPr>
          <p:spPr>
            <a:xfrm>
              <a:off x="4108425" y="212401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Сервисы</a:t>
              </a:r>
              <a:endParaRPr lang="ru-RU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Шестиугольник 9"/>
            <p:cNvSpPr/>
            <p:nvPr/>
          </p:nvSpPr>
          <p:spPr>
            <a:xfrm>
              <a:off x="5620255" y="1204224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Room</a:t>
              </a:r>
              <a:endParaRPr lang="ru-RU" dirty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Шестиугольник 10"/>
            <p:cNvSpPr/>
            <p:nvPr/>
          </p:nvSpPr>
          <p:spPr>
            <a:xfrm>
              <a:off x="5620593" y="302411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Адаптеры</a:t>
              </a:r>
              <a:endParaRPr lang="ru-RU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0137" y="1267130"/>
            <a:ext cx="2324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 отдельные элементы, а части </a:t>
            </a:r>
            <a:r>
              <a:rPr lang="ru-RU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одного большого паззла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84740" y="1323939"/>
            <a:ext cx="45719" cy="10204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9282" y="1103238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Fragment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3655" y="1967334"/>
            <a:ext cx="2124224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ru-RU" sz="16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55687" y="304690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lang="ru-RU" sz="1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26975" y="3945708"/>
            <a:ext cx="1497583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ru-RU" sz="1600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Цилиндр 8"/>
          <p:cNvSpPr/>
          <p:nvPr/>
        </p:nvSpPr>
        <p:spPr>
          <a:xfrm>
            <a:off x="531853" y="3837696"/>
            <a:ext cx="655377" cy="93610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48077" y="1103238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/>
          <p:cNvCxnSpPr>
            <a:stCxn id="5" idx="3"/>
            <a:endCxn id="10" idx="1"/>
          </p:cNvCxnSpPr>
          <p:nvPr/>
        </p:nvCxnSpPr>
        <p:spPr>
          <a:xfrm>
            <a:off x="2203458" y="1391270"/>
            <a:ext cx="34461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5" idx="2"/>
            <a:endCxn id="6" idx="0"/>
          </p:cNvCxnSpPr>
          <p:nvPr/>
        </p:nvCxnSpPr>
        <p:spPr>
          <a:xfrm rot="16200000" flipH="1">
            <a:off x="1749552" y="1341119"/>
            <a:ext cx="288032" cy="964397"/>
          </a:xfrm>
          <a:prstGeom prst="curved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10" idx="2"/>
            <a:endCxn id="6" idx="0"/>
          </p:cNvCxnSpPr>
          <p:nvPr/>
        </p:nvCxnSpPr>
        <p:spPr>
          <a:xfrm rot="5400000">
            <a:off x="2713950" y="1341119"/>
            <a:ext cx="288032" cy="964398"/>
          </a:xfrm>
          <a:prstGeom prst="curved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2687992" y="2111350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solidFill>
                  <a:schemeClr val="accent3"/>
                </a:solidFill>
              </a:rPr>
              <a:t>Крут</a:t>
            </a:r>
            <a:r>
              <a:rPr lang="en-US" sz="600" dirty="0" smtClean="0">
                <a:solidFill>
                  <a:schemeClr val="accent3"/>
                </a:solidFill>
              </a:rPr>
              <a:t>.</a:t>
            </a:r>
            <a:endParaRPr lang="ru-RU" sz="600" dirty="0">
              <a:solidFill>
                <a:schemeClr val="accent3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59636" y="2183358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accent3"/>
                </a:solidFill>
              </a:rPr>
              <a:t>LiveData</a:t>
            </a:r>
            <a:endParaRPr lang="ru-RU" sz="600" dirty="0">
              <a:solidFill>
                <a:schemeClr val="accent3"/>
              </a:solidFill>
            </a:endParaRPr>
          </a:p>
        </p:txBody>
      </p:sp>
      <p:cxnSp>
        <p:nvCxnSpPr>
          <p:cNvPr id="27" name="Прямая со стрелкой 26"/>
          <p:cNvCxnSpPr>
            <a:stCxn id="6" idx="2"/>
            <a:endCxn id="7" idx="0"/>
          </p:cNvCxnSpPr>
          <p:nvPr/>
        </p:nvCxnSpPr>
        <p:spPr>
          <a:xfrm>
            <a:off x="2375767" y="2759422"/>
            <a:ext cx="0" cy="287486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2587326" y="4122644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accent6"/>
                </a:solidFill>
              </a:rPr>
              <a:t>Room</a:t>
            </a:r>
            <a:endParaRPr lang="ru-RU" sz="600" dirty="0">
              <a:solidFill>
                <a:schemeClr val="accent6"/>
              </a:solidFill>
            </a:endParaRPr>
          </a:p>
        </p:txBody>
      </p:sp>
      <p:cxnSp>
        <p:nvCxnSpPr>
          <p:cNvPr id="35" name="Прямая со стрелкой 34"/>
          <p:cNvCxnSpPr>
            <a:stCxn id="7" idx="2"/>
            <a:endCxn id="8" idx="0"/>
          </p:cNvCxnSpPr>
          <p:nvPr/>
        </p:nvCxnSpPr>
        <p:spPr>
          <a:xfrm>
            <a:off x="2375767" y="3622972"/>
            <a:ext cx="0" cy="32273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1"/>
            <a:endCxn id="9" idx="4"/>
          </p:cNvCxnSpPr>
          <p:nvPr/>
        </p:nvCxnSpPr>
        <p:spPr>
          <a:xfrm flipH="1">
            <a:off x="1187230" y="4305748"/>
            <a:ext cx="43974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5764609" y="1104240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BroadcastReceiver</a:t>
            </a:r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764609" y="1975956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/>
          <p:cNvCxnSpPr>
            <a:stCxn id="43" idx="0"/>
            <a:endCxn id="42" idx="2"/>
          </p:cNvCxnSpPr>
          <p:nvPr/>
        </p:nvCxnSpPr>
        <p:spPr>
          <a:xfrm flipV="1">
            <a:off x="6556697" y="1680304"/>
            <a:ext cx="0" cy="29565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1"/>
            <a:endCxn id="10" idx="3"/>
          </p:cNvCxnSpPr>
          <p:nvPr/>
        </p:nvCxnSpPr>
        <p:spPr>
          <a:xfrm flipH="1" flipV="1">
            <a:off x="4132253" y="1391270"/>
            <a:ext cx="1632356" cy="10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>
          <a:xfrm>
            <a:off x="5764609" y="2856785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5940310" y="2993230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6124649" y="3136482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Скругленная соединительная линия 51"/>
          <p:cNvCxnSpPr>
            <a:stCxn id="48" idx="1"/>
            <a:endCxn id="10" idx="3"/>
          </p:cNvCxnSpPr>
          <p:nvPr/>
        </p:nvCxnSpPr>
        <p:spPr>
          <a:xfrm rot="10800000">
            <a:off x="4132253" y="1391271"/>
            <a:ext cx="1632356" cy="1753547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>
            <a:stCxn id="49" idx="1"/>
          </p:cNvCxnSpPr>
          <p:nvPr/>
        </p:nvCxnSpPr>
        <p:spPr>
          <a:xfrm rot="10800000">
            <a:off x="4180434" y="1391270"/>
            <a:ext cx="1759877" cy="1889992"/>
          </a:xfrm>
          <a:prstGeom prst="curvedConnector2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>
            <a:stCxn id="50" idx="1"/>
            <a:endCxn id="10" idx="3"/>
          </p:cNvCxnSpPr>
          <p:nvPr/>
        </p:nvCxnSpPr>
        <p:spPr>
          <a:xfrm rot="10800000">
            <a:off x="4132253" y="1391270"/>
            <a:ext cx="1992396" cy="2033244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 animBg="1"/>
      <p:bldP spid="20" grpId="0" animBg="1"/>
      <p:bldP spid="33" grpId="0" animBg="1"/>
      <p:bldP spid="42" grpId="0" animBg="1"/>
      <p:bldP spid="43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3" y="1607294"/>
            <a:ext cx="2463861" cy="35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057" y="94922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Структура классов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0660" y="1006030"/>
            <a:ext cx="45719" cy="5102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360" y="1625303"/>
            <a:ext cx="2446333" cy="3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54408" y="97989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Структура разметки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59011" y="1036700"/>
            <a:ext cx="45719" cy="510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0" y="1625303"/>
            <a:ext cx="3045729" cy="249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68665" y="999414"/>
            <a:ext cx="186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Немного магии библиотеки </a:t>
            </a:r>
            <a:r>
              <a:rPr lang="en-US" sz="1600" dirty="0" smtClean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Room</a:t>
            </a:r>
            <a:endParaRPr lang="ru-RU" sz="1600" dirty="0" smtClean="0">
              <a:solidFill>
                <a:schemeClr val="accent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73268" y="1056223"/>
            <a:ext cx="45719" cy="5102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2481" y="302580"/>
            <a:ext cx="35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Дальнейшее развитие проекта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ANTLR v4 grammar plugin - IntelliJ IDEs | JetBra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5" y="1535286"/>
            <a:ext cx="2736304" cy="2736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8816" y="1070312"/>
            <a:ext cx="38884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Необходимо отметить, что изначальной задумкой проекта было создание калькулятора, способного пошагового решать предоставленные функции. В ходе работы был найден наиболее для этого подходящий инструмент –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Antlr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Аккумулируя в себе возможности </a:t>
            </a:r>
            <a:r>
              <a:rPr lang="ru-RU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парсера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и </a:t>
            </a:r>
            <a:r>
              <a:rPr lang="ru-RU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лексера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данных значений, а также имея активное сообщество,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Antlr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является тем инструментом, который я бы хотел в ближайшее время изучить и использовать в своей программе.</a:t>
            </a:r>
          </a:p>
          <a:p>
            <a:endParaRPr lang="ru-RU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Важно отметить, что его функционал уже частично используется.</a:t>
            </a:r>
            <a:endParaRPr lang="ru-RU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01060" y="1160047"/>
            <a:ext cx="45719" cy="383162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0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240</Words>
  <Application>Microsoft Office PowerPoint</Application>
  <PresentationFormat>Произвольный</PresentationFormat>
  <Paragraphs>60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Ян</cp:lastModifiedBy>
  <cp:revision>27</cp:revision>
  <dcterms:created xsi:type="dcterms:W3CDTF">2015-01-15T10:17:16Z</dcterms:created>
  <dcterms:modified xsi:type="dcterms:W3CDTF">2020-06-08T21:31:42Z</dcterms:modified>
</cp:coreProperties>
</file>