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50" autoAdjust="0"/>
  </p:normalViewPr>
  <p:slideViewPr>
    <p:cSldViewPr>
      <p:cViewPr>
        <p:scale>
          <a:sx n="125" d="100"/>
          <a:sy n="125" d="100"/>
        </p:scale>
        <p:origin x="-1104" y="-318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2FEB-825F-4898-9368-CDB897B6B369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850FA-7E56-4DDD-8204-F67096AC2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37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</a:t>
            </a:r>
            <a:r>
              <a:rPr lang="ru-RU" baseline="0" dirty="0" smtClean="0"/>
              <a:t> день, уважаемые члены жюри! Сегодня я бы хотел представить приложение, способное упростить подготовку ученикам десятых и одиннадцатых классов при подготовке к ЕГЭ. Мой проект – мобильный логический калькулятор </a:t>
            </a:r>
            <a:r>
              <a:rPr lang="en-US" baseline="0" dirty="0" smtClean="0"/>
              <a:t>logic</a:t>
            </a:r>
            <a:r>
              <a:rPr lang="ru-RU" baseline="0" dirty="0" smtClean="0"/>
              <a:t>, специализирующийся на упрощении логических функций и разборе поступающих в него значений.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9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я ранее отметил</a:t>
            </a:r>
            <a:r>
              <a:rPr lang="ru-RU" baseline="0" dirty="0" smtClean="0"/>
              <a:t>, изначально приложение было вдохновлено идеей упростить подготовку к ЕГЭ. Однако, важно отметить, что упрощение логических функций находит себе применение даже в профессиональных областях, таких как системное администрирование или машинное обучение. Несмотря на то, что приложение носит все же скорее обучающий характер, его использование может также упростить работу многим специалистам в случае, если им срочно нужен разбор полученной функции. Помимо всего прочего, проект может оказаться полезным другим ученикам, интересующимся работой с логическими функциями и их упрощением. Проект полностью </a:t>
            </a:r>
            <a:r>
              <a:rPr lang="en-US" baseline="0" dirty="0" smtClean="0"/>
              <a:t>open-source </a:t>
            </a:r>
            <a:r>
              <a:rPr lang="ru-RU" baseline="0" dirty="0" smtClean="0"/>
              <a:t>и доступен на портале </a:t>
            </a:r>
            <a:r>
              <a:rPr lang="en-US" baseline="0" dirty="0" smtClean="0"/>
              <a:t>GitHub</a:t>
            </a:r>
            <a:r>
              <a:rPr lang="ru-RU" baseline="0" dirty="0" smtClean="0"/>
              <a:t>, а потому использование материалов, представленных в программе, только приветствуется.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1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далее схематичную</a:t>
            </a:r>
            <a:r>
              <a:rPr lang="ru-RU" baseline="0" dirty="0" smtClean="0"/>
              <a:t> работу приложения. При запуске приложения, пользователь попадает на его главный экран. Здесь пользователя встречает созданный специально для данного приложения редактор, поддерживающий ввод расширенных символов </a:t>
            </a:r>
            <a:r>
              <a:rPr lang="en-US" baseline="0" dirty="0" smtClean="0"/>
              <a:t>Unicode. </a:t>
            </a:r>
            <a:r>
              <a:rPr lang="ru-RU" baseline="0" dirty="0" smtClean="0"/>
              <a:t>Помимо этого, в верхней части клавиатуры находится небольшой «пульт управления», упрощающий ввод функций.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75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Важно отметить, что</a:t>
            </a:r>
            <a:r>
              <a:rPr lang="ru-RU" baseline="0" dirty="0" smtClean="0"/>
              <a:t> при работе приложения, несмотря на частый смен шаблонов, в действительности создается только одна </a:t>
            </a:r>
            <a:r>
              <a:rPr lang="en-US" baseline="0" dirty="0" smtClean="0"/>
              <a:t>Activity</a:t>
            </a:r>
            <a:r>
              <a:rPr lang="ru-RU" baseline="0" dirty="0" smtClean="0"/>
              <a:t>. Это достигается за счет использования библиотеки </a:t>
            </a:r>
            <a:r>
              <a:rPr lang="en-US" baseline="0" dirty="0" smtClean="0"/>
              <a:t>Google </a:t>
            </a:r>
            <a:r>
              <a:rPr lang="en-US" baseline="0" dirty="0" err="1" smtClean="0"/>
              <a:t>JetPack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9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</a:t>
            </a:r>
            <a:r>
              <a:rPr lang="ru-RU" baseline="0" dirty="0" smtClean="0"/>
              <a:t> какая же структура у данного приложения</a:t>
            </a:r>
            <a:r>
              <a:rPr lang="en-US" baseline="0" dirty="0" smtClean="0"/>
              <a:t>? </a:t>
            </a:r>
            <a:r>
              <a:rPr lang="ru-RU" baseline="0" dirty="0" smtClean="0"/>
              <a:t>На первый взгляд может показаться, что калькулятор не нуждается в особых технологиях, его обеспечивающих. Однако для обеспечения приятного и плавного </a:t>
            </a:r>
            <a:r>
              <a:rPr lang="en-US" baseline="0" dirty="0" smtClean="0"/>
              <a:t>user experience, logic. </a:t>
            </a:r>
            <a:r>
              <a:rPr lang="ru-RU" baseline="0" dirty="0" smtClean="0"/>
              <a:t>использует целый ряд технологий, являющихся частями ранее упомянутой библиотеки </a:t>
            </a:r>
            <a:r>
              <a:rPr lang="en-US" baseline="0" dirty="0" err="1" smtClean="0"/>
              <a:t>JetPack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853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Хоть</a:t>
            </a:r>
            <a:r>
              <a:rPr lang="ru-RU" baseline="0" dirty="0" smtClean="0"/>
              <a:t> используемых технологий много, все они представляют собой части единого целого.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637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</a:t>
            </a:r>
            <a:r>
              <a:rPr lang="ru-RU" baseline="0" dirty="0" smtClean="0"/>
              <a:t> же рассмотрим более подробно структуру классов в приложении и их абстрактные отношения. Левая часть схемы представляет собой реализацию шаблона </a:t>
            </a:r>
            <a:r>
              <a:rPr lang="en-US" baseline="0" dirty="0" smtClean="0"/>
              <a:t>Model View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(MVVM). </a:t>
            </a:r>
            <a:r>
              <a:rPr lang="ru-RU" baseline="0" dirty="0" smtClean="0"/>
              <a:t>Использование данного паттерна позволяет реализовать историю в приложении, а также абстрагировать часть логики из фрагментов и операций. Помимо </a:t>
            </a:r>
            <a:r>
              <a:rPr lang="en-US" baseline="0" dirty="0" smtClean="0"/>
              <a:t>MVVM, </a:t>
            </a:r>
            <a:r>
              <a:rPr lang="ru-RU" baseline="0" dirty="0" smtClean="0"/>
              <a:t>приложение использует собственный </a:t>
            </a:r>
            <a:r>
              <a:rPr lang="en-US" baseline="0" dirty="0" err="1" smtClean="0"/>
              <a:t>KeyboardService</a:t>
            </a:r>
            <a:r>
              <a:rPr lang="en-US" baseline="0" dirty="0" smtClean="0"/>
              <a:t>, </a:t>
            </a:r>
            <a:r>
              <a:rPr lang="ru-RU" baseline="0" dirty="0" smtClean="0"/>
              <a:t>позволяющий обрабатывать запросы от пользовательской клавиатуры. Также, для обеспечения представления большого объема данных, используются адаптеры. Даже, скорее, много адаптеров.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227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вы можете видеть техническую</a:t>
            </a:r>
            <a:r>
              <a:rPr lang="ru-RU" baseline="0" dirty="0" smtClean="0"/>
              <a:t> структуру проекта. Также хотелось бы отметить прекрасную особенность библиотеки </a:t>
            </a:r>
            <a:r>
              <a:rPr lang="en-US" baseline="0" dirty="0" smtClean="0"/>
              <a:t>Room, </a:t>
            </a:r>
            <a:r>
              <a:rPr lang="ru-RU" baseline="0" dirty="0" smtClean="0"/>
              <a:t>которая используется в проекте. Используя </a:t>
            </a:r>
            <a:r>
              <a:rPr lang="en-US" baseline="0" dirty="0" smtClean="0"/>
              <a:t>Room </a:t>
            </a:r>
            <a:r>
              <a:rPr lang="ru-RU" baseline="0" dirty="0" smtClean="0"/>
              <a:t>в сочетании с </a:t>
            </a:r>
            <a:r>
              <a:rPr lang="en-US" baseline="0" dirty="0" smtClean="0"/>
              <a:t>Jetpack, </a:t>
            </a:r>
            <a:r>
              <a:rPr lang="ru-RU" baseline="0" dirty="0" smtClean="0"/>
              <a:t>мы получаем возможность написать запросы к базе данных в одном интерфейсе в десять строк.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952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74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017" y="124725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Индивидуальный проект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Логический калькулятор </a:t>
            </a:r>
            <a:r>
              <a:rPr lang="en-US" sz="32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logic.</a:t>
            </a:r>
            <a:endParaRPr lang="ru-RU" sz="32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131417" y="3047454"/>
            <a:ext cx="1828800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Преподаватель:</a:t>
            </a: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6417" y="3047454"/>
            <a:ext cx="3429000" cy="1083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Москва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ГБОУ «</a:t>
            </a:r>
            <a:r>
              <a:rPr lang="ru-RU" sz="1400" b="1" dirty="0" err="1" smtClean="0">
                <a:solidFill>
                  <a:schemeClr val="tx2">
                    <a:lumMod val="75000"/>
                  </a:schemeClr>
                </a:solidFill>
              </a:rPr>
              <a:t>Айти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-школа МЦКО»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Фарба</a:t>
            </a:r>
            <a:r>
              <a:rPr kumimoji="0" lang="ru-RU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Ян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Толмачев Д.В.</a:t>
            </a:r>
          </a:p>
        </p:txBody>
      </p:sp>
    </p:spTree>
    <p:extLst>
      <p:ext uri="{BB962C8B-B14F-4D97-AF65-F5344CB8AC3E}">
        <p14:creationId xmlns:p14="http://schemas.microsoft.com/office/powerpoint/2010/main" val="2672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073" y="2245529"/>
            <a:ext cx="7992888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Благодарю за внимание!</a:t>
            </a:r>
            <a:endParaRPr lang="ru-RU" sz="32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4681" y="302580"/>
            <a:ext cx="490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Назначение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2641" y="1607293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Логические функции находят себе применение повсюду. От решения заданий ЕГЭ до составления  логических отчетов при системном администрировании,</a:t>
            </a:r>
          </a:p>
          <a:p>
            <a:r>
              <a:rPr lang="ru-RU" sz="1600" dirty="0" smtClean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везде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нужен быстрый и удобный инструмент</a:t>
            </a:r>
          </a:p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для работы с логикой.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920489" y="1686986"/>
            <a:ext cx="45719" cy="21602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28105" y="128412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 smtClean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Назначение</a:t>
            </a:r>
            <a:endParaRPr lang="ru-RU" sz="4800" i="1" dirty="0">
              <a:solidFill>
                <a:srgbClr val="FFC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" name="Скругленная соединительная линия 5"/>
          <p:cNvCxnSpPr/>
          <p:nvPr/>
        </p:nvCxnSpPr>
        <p:spPr>
          <a:xfrm rot="5400000">
            <a:off x="1122383" y="1892376"/>
            <a:ext cx="1404816" cy="1337389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кругленная соединительная линия 6"/>
          <p:cNvCxnSpPr/>
          <p:nvPr/>
        </p:nvCxnSpPr>
        <p:spPr>
          <a:xfrm rot="16200000" flipH="1">
            <a:off x="2382516" y="1969620"/>
            <a:ext cx="1404822" cy="1182900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isco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7153">
            <a:off x="423123" y="3436098"/>
            <a:ext cx="911969" cy="4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Kubernetes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94962">
            <a:off x="1266385" y="3119462"/>
            <a:ext cx="638748" cy="6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Информация о ЕГЭ и ГВЭ (11 классы) - 20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8123">
            <a:off x="3370273" y="3353475"/>
            <a:ext cx="1159678" cy="35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логотип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76" y="337917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Прямая со стрелкой 19"/>
          <p:cNvCxnSpPr>
            <a:endCxn id="1028" idx="0"/>
          </p:cNvCxnSpPr>
          <p:nvPr/>
        </p:nvCxnSpPr>
        <p:spPr>
          <a:xfrm>
            <a:off x="2493477" y="1858662"/>
            <a:ext cx="18651" cy="1520512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Users\Ян\Desktop\Development\Тестовая версия программы на основе алгоритма Face Recognition\Материалы для разработки, доработанная версия возможной защиты проекта, разбор, приложение - logic\Примерная демонстрация, Приложение logic., Пример 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47" y="1264248"/>
            <a:ext cx="2137587" cy="39835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 стрелкой 3"/>
          <p:cNvCxnSpPr>
            <a:stCxn id="2050" idx="3"/>
            <a:endCxn id="2051" idx="1"/>
          </p:cNvCxnSpPr>
          <p:nvPr/>
        </p:nvCxnSpPr>
        <p:spPr>
          <a:xfrm>
            <a:off x="2529934" y="3256028"/>
            <a:ext cx="1075204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F:\Users\Ян\Desktop\Development\Тестовая версия программы на основе алгоритма Face Recognition\Материалы для разработки, доработанная версия возможной защиты проекта, разбор, приложение - logic\Примерная демонстрация, Приложение logic., Пример 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38" y="1264248"/>
            <a:ext cx="2137588" cy="39835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Users\Ян\Desktop\Development\Тестовая версия программы на основе алгоритма Face Recognition\Материалы для разработки, доработанная версия возможной защиты проекта, разбор, приложение - logic\Примерная демонстрация, Приложение logic., Пример 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040" y="1264248"/>
            <a:ext cx="2132267" cy="39736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>
            <a:stCxn id="2051" idx="3"/>
            <a:endCxn id="2052" idx="1"/>
          </p:cNvCxnSpPr>
          <p:nvPr/>
        </p:nvCxnSpPr>
        <p:spPr>
          <a:xfrm flipV="1">
            <a:off x="5742726" y="3251070"/>
            <a:ext cx="1209314" cy="495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12481" y="291261"/>
            <a:ext cx="305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Работа приложения </a:t>
            </a:r>
            <a:r>
              <a:rPr lang="en-US" i="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logic.</a:t>
            </a:r>
            <a:endParaRPr lang="ru-RU" i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2481" y="291261"/>
            <a:ext cx="305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Работа приложения </a:t>
            </a:r>
            <a:r>
              <a:rPr lang="en-US" i="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logic.</a:t>
            </a:r>
            <a:endParaRPr lang="ru-RU" i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3611" y="1538902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Плавно переходя к структуре приложения, хочется отметить, что вся работа </a:t>
            </a:r>
            <a:r>
              <a:rPr lang="ru-RU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программы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базируется только на одном экземпляре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MainActivity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Подобный эффект достигается за счёт использования фрагментов и библиотеки 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Navigation.</a:t>
            </a:r>
            <a:endParaRPr lang="ru-RU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18189" y="1612944"/>
            <a:ext cx="45719" cy="215459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4" descr="F:\Users\Ян\Desktop\Development\Тестовая версия программы на основе алгоритма Face Recognition\Материалы для разработки, доработанная версия возможной защиты проекта, разбор, приложение - logic\Примерная демонстрация, Приложение logic., Пример 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29" y="1251295"/>
            <a:ext cx="2132267" cy="39736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75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4368" y="302580"/>
            <a:ext cx="453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Шестиугольник 3"/>
          <p:cNvSpPr/>
          <p:nvPr/>
        </p:nvSpPr>
        <p:spPr>
          <a:xfrm rot="21134821">
            <a:off x="962893" y="2003338"/>
            <a:ext cx="1872208" cy="173352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Navigation</a:t>
            </a:r>
            <a:endParaRPr lang="ru-RU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Шестиугольник 6"/>
          <p:cNvSpPr/>
          <p:nvPr/>
        </p:nvSpPr>
        <p:spPr>
          <a:xfrm rot="21060322">
            <a:off x="2884289" y="1103238"/>
            <a:ext cx="1872208" cy="1733526"/>
          </a:xfrm>
          <a:prstGeom prst="hexag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Binding</a:t>
            </a:r>
            <a:endParaRPr lang="ru-RU" dirty="0">
              <a:solidFill>
                <a:schemeClr val="accent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Шестиугольник 7"/>
          <p:cNvSpPr/>
          <p:nvPr/>
        </p:nvSpPr>
        <p:spPr>
          <a:xfrm rot="543146">
            <a:off x="2619077" y="3335486"/>
            <a:ext cx="1944216" cy="1800200"/>
          </a:xfrm>
          <a:prstGeom prst="hexagon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ViewModel</a:t>
            </a:r>
            <a:endParaRPr lang="ru-RU" dirty="0">
              <a:solidFill>
                <a:schemeClr val="accent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Шестиугольник 8"/>
          <p:cNvSpPr/>
          <p:nvPr/>
        </p:nvSpPr>
        <p:spPr>
          <a:xfrm rot="385196">
            <a:off x="4546843" y="2257325"/>
            <a:ext cx="1944216" cy="1800200"/>
          </a:xfrm>
          <a:prstGeom prst="hexago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Сервисы</a:t>
            </a:r>
            <a:endParaRPr lang="ru-RU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Шестиугольник 9"/>
          <p:cNvSpPr/>
          <p:nvPr/>
        </p:nvSpPr>
        <p:spPr>
          <a:xfrm rot="21249919">
            <a:off x="6427139" y="1201915"/>
            <a:ext cx="1944216" cy="1800200"/>
          </a:xfrm>
          <a:prstGeom prst="hexagon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Room</a:t>
            </a:r>
            <a:endParaRPr lang="ru-RU" dirty="0">
              <a:solidFill>
                <a:schemeClr val="accent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Шестиугольник 10"/>
          <p:cNvSpPr/>
          <p:nvPr/>
        </p:nvSpPr>
        <p:spPr>
          <a:xfrm rot="696241">
            <a:off x="6342208" y="3299851"/>
            <a:ext cx="1944216" cy="1800200"/>
          </a:xfrm>
          <a:prstGeom prst="hexag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Адаптеры</a:t>
            </a:r>
            <a:endParaRPr lang="ru-RU" dirty="0">
              <a:solidFill>
                <a:schemeClr val="accent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3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4368" y="302580"/>
            <a:ext cx="453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2604823" y="1189507"/>
            <a:ext cx="6336704" cy="3641509"/>
            <a:chOff x="1228105" y="1204224"/>
            <a:chExt cx="6336704" cy="3641509"/>
          </a:xfrm>
        </p:grpSpPr>
        <p:sp>
          <p:nvSpPr>
            <p:cNvPr id="4" name="Шестиугольник 3"/>
            <p:cNvSpPr/>
            <p:nvPr/>
          </p:nvSpPr>
          <p:spPr>
            <a:xfrm>
              <a:off x="1228105" y="2137661"/>
              <a:ext cx="1872208" cy="1733526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Navigation</a:t>
              </a:r>
              <a:endParaRPr lang="ru-RU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Шестиугольник 6"/>
            <p:cNvSpPr/>
            <p:nvPr/>
          </p:nvSpPr>
          <p:spPr>
            <a:xfrm>
              <a:off x="2668264" y="1276736"/>
              <a:ext cx="1872208" cy="173352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Data Binding</a:t>
              </a:r>
              <a:endParaRPr lang="ru-RU" dirty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" name="Шестиугольник 7"/>
            <p:cNvSpPr/>
            <p:nvPr/>
          </p:nvSpPr>
          <p:spPr>
            <a:xfrm>
              <a:off x="2632260" y="3045533"/>
              <a:ext cx="1944216" cy="18002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3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ViewModel</a:t>
              </a:r>
              <a:endParaRPr lang="ru-RU" dirty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Шестиугольник 8"/>
            <p:cNvSpPr/>
            <p:nvPr/>
          </p:nvSpPr>
          <p:spPr>
            <a:xfrm>
              <a:off x="4108425" y="2124013"/>
              <a:ext cx="1944216" cy="18002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Сервисы</a:t>
              </a:r>
              <a:endParaRPr lang="ru-RU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Шестиугольник 9"/>
            <p:cNvSpPr/>
            <p:nvPr/>
          </p:nvSpPr>
          <p:spPr>
            <a:xfrm>
              <a:off x="5620255" y="1204224"/>
              <a:ext cx="1944216" cy="18002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3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Room</a:t>
              </a:r>
              <a:endParaRPr lang="ru-RU" dirty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Шестиугольник 10"/>
            <p:cNvSpPr/>
            <p:nvPr/>
          </p:nvSpPr>
          <p:spPr>
            <a:xfrm>
              <a:off x="5620593" y="3024113"/>
              <a:ext cx="1944216" cy="18002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accent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Адаптеры</a:t>
              </a:r>
              <a:endParaRPr lang="ru-RU" dirty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0137" y="1267130"/>
            <a:ext cx="2324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Не отдельные элементы, а части </a:t>
            </a:r>
            <a:r>
              <a:rPr lang="ru-RU" sz="1600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одного большого паззла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84740" y="1323939"/>
            <a:ext cx="45719" cy="10204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00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4368" y="302580"/>
            <a:ext cx="453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10505" y="1104240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Fragment</a:t>
            </a:r>
            <a:endParaRPr lang="ru-RU" sz="1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04878" y="1968336"/>
            <a:ext cx="2124224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ru-RU" sz="1600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046910" y="3047910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lang="ru-RU" sz="16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018198" y="3946710"/>
            <a:ext cx="1497583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endParaRPr lang="ru-RU" sz="1600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Цилиндр 8"/>
          <p:cNvSpPr/>
          <p:nvPr/>
        </p:nvSpPr>
        <p:spPr>
          <a:xfrm>
            <a:off x="923076" y="3838698"/>
            <a:ext cx="655377" cy="93610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939300" y="1104240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Activity</a:t>
            </a:r>
            <a:endParaRPr lang="ru-RU" sz="1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/>
          <p:cNvCxnSpPr>
            <a:stCxn id="5" idx="3"/>
            <a:endCxn id="10" idx="1"/>
          </p:cNvCxnSpPr>
          <p:nvPr/>
        </p:nvCxnSpPr>
        <p:spPr>
          <a:xfrm>
            <a:off x="2594681" y="1392272"/>
            <a:ext cx="34461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5" idx="2"/>
            <a:endCxn id="6" idx="0"/>
          </p:cNvCxnSpPr>
          <p:nvPr/>
        </p:nvCxnSpPr>
        <p:spPr>
          <a:xfrm rot="16200000" flipH="1">
            <a:off x="2140775" y="1342121"/>
            <a:ext cx="288032" cy="964397"/>
          </a:xfrm>
          <a:prstGeom prst="curvedConnector3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10" idx="2"/>
            <a:endCxn id="6" idx="0"/>
          </p:cNvCxnSpPr>
          <p:nvPr/>
        </p:nvCxnSpPr>
        <p:spPr>
          <a:xfrm rot="5400000">
            <a:off x="3105173" y="1342121"/>
            <a:ext cx="288032" cy="964398"/>
          </a:xfrm>
          <a:prstGeom prst="curvedConnector3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3079215" y="2112352"/>
            <a:ext cx="508521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solidFill>
                  <a:schemeClr val="accent3"/>
                </a:solidFill>
              </a:rPr>
              <a:t>Крут</a:t>
            </a:r>
            <a:r>
              <a:rPr lang="en-US" sz="600" dirty="0" smtClean="0">
                <a:solidFill>
                  <a:schemeClr val="accent3"/>
                </a:solidFill>
              </a:rPr>
              <a:t>.</a:t>
            </a:r>
            <a:endParaRPr lang="ru-RU" sz="600" dirty="0">
              <a:solidFill>
                <a:schemeClr val="accent3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150859" y="2184360"/>
            <a:ext cx="508521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accent3"/>
                </a:solidFill>
              </a:rPr>
              <a:t>LiveData</a:t>
            </a:r>
            <a:endParaRPr lang="ru-RU" sz="600" dirty="0">
              <a:solidFill>
                <a:schemeClr val="accent3"/>
              </a:solidFill>
            </a:endParaRPr>
          </a:p>
        </p:txBody>
      </p:sp>
      <p:cxnSp>
        <p:nvCxnSpPr>
          <p:cNvPr id="27" name="Прямая со стрелкой 26"/>
          <p:cNvCxnSpPr>
            <a:stCxn id="6" idx="2"/>
            <a:endCxn id="7" idx="0"/>
          </p:cNvCxnSpPr>
          <p:nvPr/>
        </p:nvCxnSpPr>
        <p:spPr>
          <a:xfrm>
            <a:off x="2766990" y="2760424"/>
            <a:ext cx="0" cy="287486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2978549" y="4123646"/>
            <a:ext cx="508521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accent6"/>
                </a:solidFill>
              </a:rPr>
              <a:t>Room</a:t>
            </a:r>
            <a:endParaRPr lang="ru-RU" sz="600" dirty="0">
              <a:solidFill>
                <a:schemeClr val="accent6"/>
              </a:solidFill>
            </a:endParaRPr>
          </a:p>
        </p:txBody>
      </p:sp>
      <p:cxnSp>
        <p:nvCxnSpPr>
          <p:cNvPr id="35" name="Прямая со стрелкой 34"/>
          <p:cNvCxnSpPr>
            <a:stCxn id="7" idx="2"/>
            <a:endCxn id="8" idx="0"/>
          </p:cNvCxnSpPr>
          <p:nvPr/>
        </p:nvCxnSpPr>
        <p:spPr>
          <a:xfrm>
            <a:off x="2766990" y="3623974"/>
            <a:ext cx="0" cy="322736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8" idx="1"/>
            <a:endCxn id="9" idx="4"/>
          </p:cNvCxnSpPr>
          <p:nvPr/>
        </p:nvCxnSpPr>
        <p:spPr>
          <a:xfrm flipH="1">
            <a:off x="1578453" y="4306750"/>
            <a:ext cx="43974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Скругленный прямоугольник 41"/>
          <p:cNvSpPr/>
          <p:nvPr/>
        </p:nvSpPr>
        <p:spPr>
          <a:xfrm>
            <a:off x="6155832" y="1105242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BroadcastReceiver</a:t>
            </a:r>
            <a:endParaRPr lang="ru-RU" sz="1200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155832" y="1976958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endParaRPr lang="ru-RU" sz="12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/>
          <p:cNvCxnSpPr>
            <a:stCxn id="43" idx="0"/>
            <a:endCxn id="42" idx="2"/>
          </p:cNvCxnSpPr>
          <p:nvPr/>
        </p:nvCxnSpPr>
        <p:spPr>
          <a:xfrm flipV="1">
            <a:off x="6947920" y="1681306"/>
            <a:ext cx="0" cy="29565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2" idx="1"/>
            <a:endCxn id="10" idx="3"/>
          </p:cNvCxnSpPr>
          <p:nvPr/>
        </p:nvCxnSpPr>
        <p:spPr>
          <a:xfrm flipH="1" flipV="1">
            <a:off x="4523476" y="1392272"/>
            <a:ext cx="1632356" cy="100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Скругленный прямоугольник 47"/>
          <p:cNvSpPr/>
          <p:nvPr/>
        </p:nvSpPr>
        <p:spPr>
          <a:xfrm>
            <a:off x="6155832" y="2857787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Adapters</a:t>
            </a:r>
            <a:endParaRPr lang="ru-RU" sz="1200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6331533" y="2994232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Adapters</a:t>
            </a:r>
            <a:endParaRPr lang="ru-RU" sz="1200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6515872" y="3137484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Adapters</a:t>
            </a:r>
            <a:endParaRPr lang="ru-RU" sz="1200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Скругленная соединительная линия 51"/>
          <p:cNvCxnSpPr>
            <a:stCxn id="48" idx="1"/>
            <a:endCxn id="10" idx="3"/>
          </p:cNvCxnSpPr>
          <p:nvPr/>
        </p:nvCxnSpPr>
        <p:spPr>
          <a:xfrm rot="10800000">
            <a:off x="4523476" y="1392273"/>
            <a:ext cx="1632356" cy="1753547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кругленная соединительная линия 53"/>
          <p:cNvCxnSpPr>
            <a:stCxn id="49" idx="1"/>
          </p:cNvCxnSpPr>
          <p:nvPr/>
        </p:nvCxnSpPr>
        <p:spPr>
          <a:xfrm rot="10800000">
            <a:off x="4571657" y="1392272"/>
            <a:ext cx="1759877" cy="1889992"/>
          </a:xfrm>
          <a:prstGeom prst="curvedConnector2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кругленная соединительная линия 55"/>
          <p:cNvCxnSpPr>
            <a:stCxn id="50" idx="1"/>
            <a:endCxn id="10" idx="3"/>
          </p:cNvCxnSpPr>
          <p:nvPr/>
        </p:nvCxnSpPr>
        <p:spPr>
          <a:xfrm rot="10800000">
            <a:off x="4523476" y="1392272"/>
            <a:ext cx="1992396" cy="2033244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 animBg="1"/>
      <p:bldP spid="20" grpId="0" animBg="1"/>
      <p:bldP spid="33" grpId="0" animBg="1"/>
      <p:bldP spid="42" grpId="0" animBg="1"/>
      <p:bldP spid="43" grpId="0" animBg="1"/>
      <p:bldP spid="48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4368" y="302580"/>
            <a:ext cx="453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33" y="1607294"/>
            <a:ext cx="2463861" cy="355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6057" y="949221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Структура классов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00660" y="1006030"/>
            <a:ext cx="45719" cy="5102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360" y="1625303"/>
            <a:ext cx="2446333" cy="3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54408" y="979891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Структура разметки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559011" y="1036700"/>
            <a:ext cx="45719" cy="5102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0" y="1625303"/>
            <a:ext cx="3045729" cy="249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68665" y="999414"/>
            <a:ext cx="1868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Немного магии библиотеки </a:t>
            </a:r>
            <a:r>
              <a:rPr lang="en-US" sz="1600" dirty="0" smtClean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Room</a:t>
            </a:r>
            <a:endParaRPr lang="ru-RU" sz="1600" dirty="0" smtClean="0">
              <a:solidFill>
                <a:schemeClr val="accent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73268" y="1056223"/>
            <a:ext cx="45719" cy="51020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11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2481" y="302580"/>
            <a:ext cx="35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Дальнейшее развитие проекта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ANTLR v4 grammar plugin - IntelliJ IDEs | JetBrai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5" y="1535286"/>
            <a:ext cx="2736304" cy="2736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48816" y="956231"/>
            <a:ext cx="38884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Необходимо отметить, что изначальной задумкой проекта было создание калькулятора, способного пошагового решать предоставленные функции. В ходе работы был найден наиболее для этого подходящий инструмент – </a:t>
            </a:r>
            <a:r>
              <a:rPr lang="en-US" sz="1600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ANTLR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US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Аккумулируя в себе возможности </a:t>
            </a:r>
            <a:r>
              <a:rPr lang="ru-RU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парсера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и </a:t>
            </a:r>
            <a:r>
              <a:rPr lang="ru-RU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лексера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данных значений, а также имея активное сообщество, </a:t>
            </a:r>
            <a:r>
              <a:rPr lang="en-US" sz="1600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ANTLR</a:t>
            </a:r>
            <a:r>
              <a:rPr lang="en-US" sz="1600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является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тем инструментом, который я бы хотел в ближайшее время изучить и использовать в своей программе.</a:t>
            </a:r>
          </a:p>
          <a:p>
            <a:endParaRPr lang="ru-RU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Важно отметить, что его функционал уже частично используется.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301060" y="956231"/>
            <a:ext cx="45719" cy="41794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8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675</Words>
  <Application>Microsoft Office PowerPoint</Application>
  <PresentationFormat>Произвольный</PresentationFormat>
  <Paragraphs>76</Paragraphs>
  <Slides>10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Ян</cp:lastModifiedBy>
  <cp:revision>32</cp:revision>
  <dcterms:created xsi:type="dcterms:W3CDTF">2015-01-15T10:17:16Z</dcterms:created>
  <dcterms:modified xsi:type="dcterms:W3CDTF">2020-06-09T00:08:13Z</dcterms:modified>
</cp:coreProperties>
</file>