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12192000" cy="6858000"/>
  <p:embeddedFontLst>
    <p:embeddedFont>
      <p:font typeface="PT Sans Narrow"/>
      <p:regular r:id="rId53"/>
      <p:bold r:id="rId54"/>
    </p:embeddedFont>
    <p:embeddedFont>
      <p:font typeface="Carlito"/>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63" roundtripDataSignature="AMtx7mgxw8hg39eVr5+n+eWGiB84v+PC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arlito-regular.fntdata"/><Relationship Id="rId10" Type="http://schemas.openxmlformats.org/officeDocument/2006/relationships/slide" Target="slides/slide5.xml"/><Relationship Id="rId54" Type="http://schemas.openxmlformats.org/officeDocument/2006/relationships/font" Target="fonts/PTSansNarrow-bold.fntdata"/><Relationship Id="rId13" Type="http://schemas.openxmlformats.org/officeDocument/2006/relationships/slide" Target="slides/slide8.xml"/><Relationship Id="rId57" Type="http://schemas.openxmlformats.org/officeDocument/2006/relationships/font" Target="fonts/Carlito-italic.fntdata"/><Relationship Id="rId12" Type="http://schemas.openxmlformats.org/officeDocument/2006/relationships/slide" Target="slides/slide7.xml"/><Relationship Id="rId56" Type="http://schemas.openxmlformats.org/officeDocument/2006/relationships/font" Target="fonts/Carlito-bold.fntdata"/><Relationship Id="rId15" Type="http://schemas.openxmlformats.org/officeDocument/2006/relationships/slide" Target="slides/slide10.xml"/><Relationship Id="rId59" Type="http://schemas.openxmlformats.org/officeDocument/2006/relationships/font" Target="fonts/OpenSans-regular.fntdata"/><Relationship Id="rId14" Type="http://schemas.openxmlformats.org/officeDocument/2006/relationships/slide" Target="slides/slide9.xml"/><Relationship Id="rId58" Type="http://schemas.openxmlformats.org/officeDocument/2006/relationships/font" Target="fonts/Carl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2d268260ece_0_586"/>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2d268260ece_0_586"/>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2d268260ece_0_586"/>
          <p:cNvGrpSpPr/>
          <p:nvPr/>
        </p:nvGrpSpPr>
        <p:grpSpPr>
          <a:xfrm>
            <a:off x="1338859" y="1362666"/>
            <a:ext cx="9515557" cy="203195"/>
            <a:chOff x="1346429" y="1011300"/>
            <a:chExt cx="6452100" cy="152400"/>
          </a:xfrm>
        </p:grpSpPr>
        <p:cxnSp>
          <p:nvCxnSpPr>
            <p:cNvPr id="13" name="Google Shape;13;g2d268260ece_0_58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2d268260ece_0_58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2d268260ece_0_586"/>
          <p:cNvGrpSpPr/>
          <p:nvPr/>
        </p:nvGrpSpPr>
        <p:grpSpPr>
          <a:xfrm>
            <a:off x="1338868" y="5292001"/>
            <a:ext cx="9515557" cy="203195"/>
            <a:chOff x="1346435" y="3969088"/>
            <a:chExt cx="6452100" cy="152400"/>
          </a:xfrm>
        </p:grpSpPr>
        <p:cxnSp>
          <p:nvCxnSpPr>
            <p:cNvPr id="16" name="Google Shape;16;g2d268260ece_0_58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2d268260ece_0_58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2d268260ece_0_586"/>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g2d268260ece_0_586"/>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g2d268260ece_0_5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2d268260ece_0_632"/>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d268260ece_0_632"/>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2d268260ece_0_632"/>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2d268260ece_0_6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2d268260ece_0_6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2d268260ece_0_639"/>
          <p:cNvSpPr txBox="1"/>
          <p:nvPr>
            <p:ph type="title"/>
          </p:nvPr>
        </p:nvSpPr>
        <p:spPr>
          <a:xfrm>
            <a:off x="1019149" y="260984"/>
            <a:ext cx="10153800" cy="1380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800"/>
              <a:buNone/>
              <a:defRPr b="0" i="0" sz="4800">
                <a:solidFill>
                  <a:srgbClr val="404040"/>
                </a:solidFill>
                <a:latin typeface="Arial"/>
                <a:ea typeface="Arial"/>
                <a:cs typeface="Arial"/>
                <a:sym typeface="Arial"/>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g2d268260ece_0_639"/>
          <p:cNvSpPr txBox="1"/>
          <p:nvPr>
            <p:ph idx="1" type="body"/>
          </p:nvPr>
        </p:nvSpPr>
        <p:spPr>
          <a:xfrm>
            <a:off x="1171575" y="1622485"/>
            <a:ext cx="9848700" cy="4560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b="0" i="0" sz="8000">
                <a:solidFill>
                  <a:srgbClr val="242424"/>
                </a:solidFill>
                <a:latin typeface="Arial"/>
                <a:ea typeface="Arial"/>
                <a:cs typeface="Arial"/>
                <a:sym typeface="Arial"/>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65" name="Google Shape;65;g2d268260ece_0_639"/>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2d268260ece_0_639"/>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d268260ece_0_63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68" name="Shape 68"/>
        <p:cNvGrpSpPr/>
        <p:nvPr/>
      </p:nvGrpSpPr>
      <p:grpSpPr>
        <a:xfrm>
          <a:off x="0" y="0"/>
          <a:ext cx="0" cy="0"/>
          <a:chOff x="0" y="0"/>
          <a:chExt cx="0" cy="0"/>
        </a:xfrm>
      </p:grpSpPr>
      <p:sp>
        <p:nvSpPr>
          <p:cNvPr id="69" name="Google Shape;69;g2d268260ece_0_645"/>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g2d268260ece_0_645"/>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g2d268260ece_0_645"/>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g2d268260ece_0_64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2d268260ece_0_64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g2d268260ece_0_64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75" name="Shape 75"/>
        <p:cNvGrpSpPr/>
        <p:nvPr/>
      </p:nvGrpSpPr>
      <p:grpSpPr>
        <a:xfrm>
          <a:off x="0" y="0"/>
          <a:ext cx="0" cy="0"/>
          <a:chOff x="0" y="0"/>
          <a:chExt cx="0" cy="0"/>
        </a:xfrm>
      </p:grpSpPr>
      <p:sp>
        <p:nvSpPr>
          <p:cNvPr id="76" name="Google Shape;76;g2d268260ece_0_65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g2d268260ece_0_65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g2d268260ece_0_652"/>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g2d268260ece_0_652"/>
          <p:cNvSpPr txBox="1"/>
          <p:nvPr>
            <p:ph type="title"/>
          </p:nvPr>
        </p:nvSpPr>
        <p:spPr>
          <a:xfrm>
            <a:off x="1019149" y="260984"/>
            <a:ext cx="10153800" cy="1380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800"/>
              <a:buNone/>
              <a:defRPr b="0" i="0" sz="4800">
                <a:solidFill>
                  <a:srgbClr val="404040"/>
                </a:solidFill>
                <a:latin typeface="Arial"/>
                <a:ea typeface="Arial"/>
                <a:cs typeface="Arial"/>
                <a:sym typeface="Arial"/>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80" name="Google Shape;80;g2d268260ece_0_65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g2d268260ece_0_65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g2d268260ece_0_65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2d268260ece_0_598"/>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d268260ece_0_598"/>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g2d268260ece_0_5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2d268260ece_0_602"/>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d268260ece_0_602"/>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g2d268260ece_0_602"/>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g2d268260ece_0_6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d268260ece_0_607"/>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2d268260ece_0_607"/>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2d268260ece_0_607"/>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2d268260ece_0_6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d268260ece_0_612"/>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g2d268260ece_0_6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d268260ece_0_61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g2d268260ece_0_61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2d268260ece_0_6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2d268260ece_0_619"/>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g2d268260ece_0_6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d268260ece_0_622"/>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2d268260ece_0_622"/>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2d268260ece_0_622"/>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g2d268260ece_0_622"/>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2d268260ece_0_622"/>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2d268260ece_0_6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d268260ece_0_629"/>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g2d268260ece_0_6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2d268260ece_0_582"/>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g2d268260ece_0_582"/>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g2d268260ece_0_58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JustDano13/DataScienceCapStone" TargetMode="External"/><Relationship Id="rId4" Type="http://schemas.openxmlformats.org/officeDocument/2006/relationships/hyperlink" Target="https://github.com/JustDano13/DataScienceCapStone" TargetMode="External"/><Relationship Id="rId5" Type="http://schemas.openxmlformats.org/officeDocument/2006/relationships/hyperlink" Target="https://github.com/JustDano13/DataScienceCapStone" TargetMode="External"/><Relationship Id="rId6" Type="http://schemas.openxmlformats.org/officeDocument/2006/relationships/hyperlink" Target="https://github.com/JustDano13/DataScienceCapStone" TargetMode="External"/><Relationship Id="rId7" Type="http://schemas.openxmlformats.org/officeDocument/2006/relationships/hyperlink" Target="https://github.com/JustDano13/DataScienceCapStone" TargetMode="External"/><Relationship Id="rId8" Type="http://schemas.openxmlformats.org/officeDocument/2006/relationships/hyperlink" Target="https://github.com/JustDano13/DataScienceCapSto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JustDano13/DataScienceCapStone/blob/main/3%20Data%20wrangling.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github.com/JustDano13/DataScienceCapStone/blob/main/4%20EDA%20with%20Visualiz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github.com/JustDano13/DataScienceCapStone/blob/main/5%20EDA%20with%20SQL.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github.com/JustDano13/DataScienceCapStone/blob/main/6%20Interactive%20Visual%20Analytics%20with%20Folium.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github.com/JustDano13/DataScienceCapStone/blob/main/7%20spacex_dash_app.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github.com/JustDano13/DataScienceCapStone/blob/main/8%20Machine%20Learning%20Predic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7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8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9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7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7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8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7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81.png"/><Relationship Id="rId4" Type="http://schemas.openxmlformats.org/officeDocument/2006/relationships/image" Target="../media/image76.jpg"/><Relationship Id="rId5" Type="http://schemas.openxmlformats.org/officeDocument/2006/relationships/image" Target="../media/image8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84.jpg"/><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78.png"/><Relationship Id="rId4" Type="http://schemas.openxmlformats.org/officeDocument/2006/relationships/image" Target="../media/image82.png"/><Relationship Id="rId5" Type="http://schemas.openxmlformats.org/officeDocument/2006/relationships/image" Target="../media/image8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9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9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9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github.com/JustDano13/DataScienceCapStone" TargetMode="External"/><Relationship Id="rId4" Type="http://schemas.openxmlformats.org/officeDocument/2006/relationships/hyperlink" Target="https://www.coursera.org/professional-certificates/ibm-data-science?&amp;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25.png"/><Relationship Id="rId11" Type="http://schemas.openxmlformats.org/officeDocument/2006/relationships/image" Target="../media/image14.png"/><Relationship Id="rId22" Type="http://schemas.openxmlformats.org/officeDocument/2006/relationships/image" Target="../media/image50.png"/><Relationship Id="rId10" Type="http://schemas.openxmlformats.org/officeDocument/2006/relationships/image" Target="../media/image16.png"/><Relationship Id="rId21" Type="http://schemas.openxmlformats.org/officeDocument/2006/relationships/image" Target="../media/image31.png"/><Relationship Id="rId13" Type="http://schemas.openxmlformats.org/officeDocument/2006/relationships/image" Target="../media/image15.png"/><Relationship Id="rId24" Type="http://schemas.openxmlformats.org/officeDocument/2006/relationships/hyperlink" Target="https://github.com/JustDano13/DataScienceCapStone/blob/main/1%20Data%20Collection%20Api.ipynb" TargetMode="External"/><Relationship Id="rId12" Type="http://schemas.openxmlformats.org/officeDocument/2006/relationships/image" Target="../media/image20.png"/><Relationship Id="rId23" Type="http://schemas.openxmlformats.org/officeDocument/2006/relationships/image" Target="../media/image34.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9.png"/><Relationship Id="rId15" Type="http://schemas.openxmlformats.org/officeDocument/2006/relationships/image" Target="../media/image24.png"/><Relationship Id="rId14" Type="http://schemas.openxmlformats.org/officeDocument/2006/relationships/image" Target="../media/image12.png"/><Relationship Id="rId17" Type="http://schemas.openxmlformats.org/officeDocument/2006/relationships/image" Target="../media/image23.png"/><Relationship Id="rId16" Type="http://schemas.openxmlformats.org/officeDocument/2006/relationships/image" Target="../media/image17.png"/><Relationship Id="rId5" Type="http://schemas.openxmlformats.org/officeDocument/2006/relationships/image" Target="../media/image4.png"/><Relationship Id="rId19" Type="http://schemas.openxmlformats.org/officeDocument/2006/relationships/image" Target="../media/image32.png"/><Relationship Id="rId6" Type="http://schemas.openxmlformats.org/officeDocument/2006/relationships/image" Target="../media/image2.png"/><Relationship Id="rId18" Type="http://schemas.openxmlformats.org/officeDocument/2006/relationships/image" Target="../media/image22.png"/><Relationship Id="rId7" Type="http://schemas.openxmlformats.org/officeDocument/2006/relationships/image" Target="../media/image3.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40.png"/><Relationship Id="rId13" Type="http://schemas.openxmlformats.org/officeDocument/2006/relationships/image" Target="../media/image42.png"/><Relationship Id="rId12" Type="http://schemas.openxmlformats.org/officeDocument/2006/relationships/image" Target="../media/image44.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51.jpg"/><Relationship Id="rId9" Type="http://schemas.openxmlformats.org/officeDocument/2006/relationships/image" Target="../media/image43.png"/><Relationship Id="rId15" Type="http://schemas.openxmlformats.org/officeDocument/2006/relationships/image" Target="../media/image57.png"/><Relationship Id="rId14" Type="http://schemas.openxmlformats.org/officeDocument/2006/relationships/image" Target="../media/image47.jpg"/><Relationship Id="rId17" Type="http://schemas.openxmlformats.org/officeDocument/2006/relationships/image" Target="../media/image60.png"/><Relationship Id="rId16" Type="http://schemas.openxmlformats.org/officeDocument/2006/relationships/image" Target="../media/image59.png"/><Relationship Id="rId5" Type="http://schemas.openxmlformats.org/officeDocument/2006/relationships/image" Target="../media/image35.png"/><Relationship Id="rId6" Type="http://schemas.openxmlformats.org/officeDocument/2006/relationships/image" Target="../media/image39.png"/><Relationship Id="rId18" Type="http://schemas.openxmlformats.org/officeDocument/2006/relationships/hyperlink" Target="https://github.com/JustDano13/DataScienceCapStone/blob/main/2%20Data%20Collection%20with%20Web%20Scraping.ipynb" TargetMode="External"/><Relationship Id="rId7" Type="http://schemas.openxmlformats.org/officeDocument/2006/relationships/image" Target="../media/image37.png"/><Relationship Id="rId8"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1"/>
          <p:cNvGrpSpPr/>
          <p:nvPr/>
        </p:nvGrpSpPr>
        <p:grpSpPr>
          <a:xfrm>
            <a:off x="0" y="6333745"/>
            <a:ext cx="12191872" cy="524253"/>
            <a:chOff x="0" y="6333745"/>
            <a:chExt cx="12191872" cy="524253"/>
          </a:xfrm>
        </p:grpSpPr>
        <p:sp>
          <p:nvSpPr>
            <p:cNvPr id="88" name="Google Shape;88;p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0" name="Google Shape;90;p1"/>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txBox="1"/>
          <p:nvPr>
            <p:ph idx="1" type="body"/>
          </p:nvPr>
        </p:nvSpPr>
        <p:spPr>
          <a:xfrm>
            <a:off x="1171513" y="837060"/>
            <a:ext cx="9848700" cy="3010800"/>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1600"/>
              </a:spcAft>
              <a:buNone/>
            </a:pPr>
            <a:r>
              <a:rPr lang="en-IN" sz="8800">
                <a:solidFill>
                  <a:srgbClr val="000000"/>
                </a:solidFill>
                <a:latin typeface="Arial"/>
                <a:ea typeface="Arial"/>
                <a:cs typeface="Arial"/>
                <a:sym typeface="Arial"/>
              </a:rPr>
              <a:t>Data Science Capstone  Project</a:t>
            </a:r>
            <a:endParaRPr/>
          </a:p>
        </p:txBody>
      </p:sp>
      <p:sp>
        <p:nvSpPr>
          <p:cNvPr id="92" name="Google Shape;92;p1"/>
          <p:cNvSpPr txBox="1"/>
          <p:nvPr/>
        </p:nvSpPr>
        <p:spPr>
          <a:xfrm>
            <a:off x="1176025" y="4300225"/>
            <a:ext cx="7756800" cy="1411500"/>
          </a:xfrm>
          <a:prstGeom prst="rect">
            <a:avLst/>
          </a:prstGeom>
          <a:noFill/>
          <a:ln>
            <a:noFill/>
          </a:ln>
        </p:spPr>
        <p:txBody>
          <a:bodyPr anchorCtr="0" anchor="t" bIns="0" lIns="0" spcFirstLastPara="1" rIns="0" wrap="square" tIns="108575">
            <a:spAutoFit/>
          </a:bodyPr>
          <a:lstStyle/>
          <a:p>
            <a:pPr indent="0" lvl="0" marL="12700" marR="0" rtl="0" algn="l">
              <a:lnSpc>
                <a:spcPct val="100000"/>
              </a:lnSpc>
              <a:spcBef>
                <a:spcPts val="0"/>
              </a:spcBef>
              <a:spcAft>
                <a:spcPts val="0"/>
              </a:spcAft>
              <a:buNone/>
            </a:pPr>
            <a:r>
              <a:rPr lang="en-IN" sz="2400">
                <a:solidFill>
                  <a:srgbClr val="616E52"/>
                </a:solidFill>
              </a:rPr>
              <a:t>Daniel Xenophontos</a:t>
            </a:r>
            <a:endParaRPr sz="2400">
              <a:solidFill>
                <a:schemeClr val="dk1"/>
              </a:solidFill>
              <a:latin typeface="Arial"/>
              <a:ea typeface="Arial"/>
              <a:cs typeface="Arial"/>
              <a:sym typeface="Arial"/>
            </a:endParaRPr>
          </a:p>
          <a:p>
            <a:pPr indent="0" lvl="0" marL="12700" marR="0" rtl="0" algn="l">
              <a:lnSpc>
                <a:spcPct val="100000"/>
              </a:lnSpc>
              <a:spcBef>
                <a:spcPts val="755"/>
              </a:spcBef>
              <a:spcAft>
                <a:spcPts val="0"/>
              </a:spcAft>
              <a:buNone/>
            </a:pPr>
            <a:r>
              <a:rPr lang="en-IN" sz="2400" u="sng">
                <a:solidFill>
                  <a:schemeClr val="hlink"/>
                </a:solidFill>
                <a:hlinkClick r:id="rId3"/>
              </a:rPr>
              <a:t>https://github.com/JustDano13/DataScienceCapStone</a:t>
            </a:r>
            <a:endParaRPr sz="2400">
              <a:solidFill>
                <a:srgbClr val="616E52"/>
              </a:solidFill>
              <a:latin typeface="Arial"/>
              <a:ea typeface="Arial"/>
              <a:cs typeface="Arial"/>
              <a:sym typeface="Arial"/>
            </a:endParaRPr>
          </a:p>
          <a:p>
            <a:pPr indent="0" lvl="0" marL="12700" marR="0" rtl="0" algn="l">
              <a:lnSpc>
                <a:spcPct val="100000"/>
              </a:lnSpc>
              <a:spcBef>
                <a:spcPts val="755"/>
              </a:spcBef>
              <a:spcAft>
                <a:spcPts val="0"/>
              </a:spcAft>
              <a:buNone/>
            </a:pPr>
            <a:r>
              <a:rPr lang="en-IN" sz="2400" u="sng">
                <a:solidFill>
                  <a:schemeClr val="hlink"/>
                </a:solidFill>
                <a:hlinkClick r:id="rId4"/>
              </a:rPr>
              <a:t>05</a:t>
            </a:r>
            <a:r>
              <a:rPr lang="en-IN" sz="2400" u="sng">
                <a:solidFill>
                  <a:schemeClr val="hlink"/>
                </a:solidFill>
                <a:latin typeface="Arial"/>
                <a:ea typeface="Arial"/>
                <a:cs typeface="Arial"/>
                <a:sym typeface="Arial"/>
                <a:hlinkClick r:id="rId5"/>
              </a:rPr>
              <a:t>/0</a:t>
            </a:r>
            <a:r>
              <a:rPr lang="en-IN" sz="2400" u="sng">
                <a:solidFill>
                  <a:schemeClr val="hlink"/>
                </a:solidFill>
                <a:hlinkClick r:id="rId6"/>
              </a:rPr>
              <a:t>5</a:t>
            </a:r>
            <a:r>
              <a:rPr lang="en-IN" sz="2400" u="sng">
                <a:solidFill>
                  <a:schemeClr val="hlink"/>
                </a:solidFill>
                <a:latin typeface="Arial"/>
                <a:ea typeface="Arial"/>
                <a:cs typeface="Arial"/>
                <a:sym typeface="Arial"/>
                <a:hlinkClick r:id="rId7"/>
              </a:rPr>
              <a:t>/202</a:t>
            </a:r>
            <a:r>
              <a:rPr lang="en-IN" sz="2400" u="sng">
                <a:solidFill>
                  <a:schemeClr val="hlink"/>
                </a:solidFill>
                <a:hlinkClick r:id="rId8"/>
              </a:rPr>
              <a:t>4</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0"/>
          <p:cNvSpPr txBox="1"/>
          <p:nvPr>
            <p:ph type="title"/>
          </p:nvPr>
        </p:nvSpPr>
        <p:spPr>
          <a:xfrm>
            <a:off x="916635" y="615822"/>
            <a:ext cx="36888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55" name="Google Shape;255;p1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56" name="Google Shape;256;p10"/>
          <p:cNvSpPr txBox="1"/>
          <p:nvPr>
            <p:ph idx="1" type="body"/>
          </p:nvPr>
        </p:nvSpPr>
        <p:spPr>
          <a:xfrm>
            <a:off x="467361" y="2091819"/>
            <a:ext cx="11734800" cy="41802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a:latin typeface="Carlito"/>
              <a:ea typeface="Carlito"/>
              <a:cs typeface="Carlito"/>
              <a:sym typeface="Carlito"/>
            </a:endParaRPr>
          </a:p>
          <a:p>
            <a:pPr indent="0" lvl="0" marL="3810" rtl="0" algn="l">
              <a:lnSpc>
                <a:spcPct val="100000"/>
              </a:lnSpc>
              <a:spcBef>
                <a:spcPts val="5"/>
              </a:spcBef>
              <a:spcAft>
                <a:spcPts val="0"/>
              </a:spcAft>
              <a:buNone/>
            </a:pPr>
            <a:r>
              <a:t/>
            </a:r>
            <a:endParaRPr sz="2550">
              <a:latin typeface="Carlito"/>
              <a:ea typeface="Carlito"/>
              <a:cs typeface="Carlito"/>
              <a:sym typeface="Carlito"/>
            </a:endParaRPr>
          </a:p>
          <a:p>
            <a:pPr indent="0" lvl="0" marL="16510" marR="1900554" rtl="0" algn="l">
              <a:lnSpc>
                <a:spcPct val="148000"/>
              </a:lnSpc>
              <a:spcBef>
                <a:spcPts val="1600"/>
              </a:spcBef>
              <a:spcAft>
                <a:spcPts val="160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r>
              <a:rPr lang="en-IN" sz="2000" u="sng">
                <a:solidFill>
                  <a:schemeClr val="hlink"/>
                </a:solidFill>
                <a:latin typeface="Carlito"/>
                <a:ea typeface="Carlito"/>
                <a:cs typeface="Carlito"/>
                <a:sym typeface="Carlito"/>
                <a:hlinkClick r:id="rId3"/>
              </a:rPr>
              <a:t>https://github.com/JustDano13/DataScienceCapStone/blob/main/3%20Data%20wrangling.ipynb</a:t>
            </a:r>
            <a:endParaRPr sz="2000">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1"/>
          <p:cNvSpPr txBox="1"/>
          <p:nvPr>
            <p:ph type="title"/>
          </p:nvPr>
        </p:nvSpPr>
        <p:spPr>
          <a:xfrm>
            <a:off x="916622" y="543550"/>
            <a:ext cx="81978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63" name="Google Shape;263;p1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64" name="Google Shape;264;p11"/>
          <p:cNvSpPr txBox="1"/>
          <p:nvPr/>
        </p:nvSpPr>
        <p:spPr>
          <a:xfrm>
            <a:off x="1176019" y="1824608"/>
            <a:ext cx="9963300" cy="429180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a:p>
            <a:pPr indent="0" lvl="0" marL="12700" marR="508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r>
              <a:rPr lang="en-IN" sz="2000" u="sng">
                <a:solidFill>
                  <a:schemeClr val="hlink"/>
                </a:solidFill>
                <a:latin typeface="Carlito"/>
                <a:ea typeface="Carlito"/>
                <a:cs typeface="Carlito"/>
                <a:sym typeface="Carlito"/>
                <a:hlinkClick r:id="rId3"/>
              </a:rPr>
              <a:t>https://github.com/JustDano13/DataScienceCapStone/blob/main/4%20EDA%20with%20Visualization.ipynb</a:t>
            </a:r>
            <a:endParaRPr sz="20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2"/>
          <p:cNvSpPr txBox="1"/>
          <p:nvPr>
            <p:ph type="title"/>
          </p:nvPr>
        </p:nvSpPr>
        <p:spPr>
          <a:xfrm>
            <a:off x="916620" y="543550"/>
            <a:ext cx="47415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71" name="Google Shape;271;p1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72" name="Google Shape;272;p12"/>
          <p:cNvSpPr txBox="1"/>
          <p:nvPr/>
        </p:nvSpPr>
        <p:spPr>
          <a:xfrm>
            <a:off x="1176019" y="1622485"/>
            <a:ext cx="9687600" cy="390660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None/>
            </a:pPr>
            <a:r>
              <a:t/>
            </a:r>
            <a:endParaRPr sz="2450">
              <a:solidFill>
                <a:schemeClr val="dk1"/>
              </a:solidFill>
              <a:latin typeface="Carlito"/>
              <a:ea typeface="Carlito"/>
              <a:cs typeface="Carlito"/>
              <a:sym typeface="Carlito"/>
            </a:endParaRPr>
          </a:p>
          <a:p>
            <a:pPr indent="0" lvl="0" marL="12700" marR="5080" rtl="0" algn="l">
              <a:lnSpc>
                <a:spcPct val="149000"/>
              </a:lnSpc>
              <a:spcBef>
                <a:spcPts val="0"/>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r>
              <a:rPr lang="en-IN" sz="2000" u="sng">
                <a:solidFill>
                  <a:schemeClr val="hlink"/>
                </a:solidFill>
                <a:latin typeface="Carlito"/>
                <a:ea typeface="Carlito"/>
                <a:cs typeface="Carlito"/>
                <a:sym typeface="Carlito"/>
                <a:hlinkClick r:id="rId3"/>
              </a:rPr>
              <a:t>https://github.com/JustDano13/DataScienceCapStone/blob/main/5%20EDA%20with%20SQL.ipynb</a:t>
            </a:r>
            <a:endParaRPr sz="2000">
              <a:solidFill>
                <a:schemeClr val="dk1"/>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3"/>
          <p:cNvSpPr txBox="1"/>
          <p:nvPr>
            <p:ph type="title"/>
          </p:nvPr>
        </p:nvSpPr>
        <p:spPr>
          <a:xfrm>
            <a:off x="916635" y="543559"/>
            <a:ext cx="87339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79" name="Google Shape;279;p1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80" name="Google Shape;280;p13"/>
          <p:cNvSpPr txBox="1"/>
          <p:nvPr/>
        </p:nvSpPr>
        <p:spPr>
          <a:xfrm>
            <a:off x="1176019" y="1824608"/>
            <a:ext cx="9765600" cy="2827800"/>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a:solidFill>
                <a:schemeClr val="dk1"/>
              </a:solidFill>
              <a:latin typeface="Carlito"/>
              <a:ea typeface="Carlito"/>
              <a:cs typeface="Carlito"/>
              <a:sym typeface="Carlito"/>
            </a:endParaRPr>
          </a:p>
          <a:p>
            <a:pPr indent="0" lvl="0" marL="12700" marR="0" rtl="0" algn="l">
              <a:lnSpc>
                <a:spcPct val="100000"/>
              </a:lnSpc>
              <a:spcBef>
                <a:spcPts val="1070"/>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rPr lang="en-IN" sz="2000" u="sng">
                <a:solidFill>
                  <a:schemeClr val="hlink"/>
                </a:solidFill>
                <a:latin typeface="Carlito"/>
                <a:ea typeface="Carlito"/>
                <a:cs typeface="Carlito"/>
                <a:sym typeface="Carlito"/>
                <a:hlinkClick r:id="rId3"/>
              </a:rPr>
              <a:t>https://github.com/JustDano13/DataScienceCapStone/blob/main/6%20Interactive%20Visual%20Analytics%20with%20Folium.ipynb</a:t>
            </a:r>
            <a:endParaRPr sz="2000">
              <a:solidFill>
                <a:schemeClr val="dk1"/>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4"/>
          <p:cNvSpPr txBox="1"/>
          <p:nvPr>
            <p:ph type="title"/>
          </p:nvPr>
        </p:nvSpPr>
        <p:spPr>
          <a:xfrm>
            <a:off x="1193300" y="690850"/>
            <a:ext cx="10158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87" name="Google Shape;287;p1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88" name="Google Shape;288;p14"/>
          <p:cNvSpPr txBox="1"/>
          <p:nvPr/>
        </p:nvSpPr>
        <p:spPr>
          <a:xfrm>
            <a:off x="609600" y="1676247"/>
            <a:ext cx="11430000" cy="3901200"/>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a:solidFill>
                <a:schemeClr val="dk1"/>
              </a:solidFill>
              <a:latin typeface="Carlito"/>
              <a:ea typeface="Carlito"/>
              <a:cs typeface="Carlito"/>
              <a:sym typeface="Carlito"/>
            </a:endParaRPr>
          </a:p>
          <a:p>
            <a:pPr indent="0" lvl="0" marL="12700" marR="0" rtl="0" algn="l">
              <a:lnSpc>
                <a:spcPct val="100000"/>
              </a:lnSpc>
              <a:spcBef>
                <a:spcPts val="925"/>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1557020" rtl="0" algn="l">
              <a:lnSpc>
                <a:spcPct val="150000"/>
              </a:lnSpc>
              <a:spcBef>
                <a:spcPts val="95"/>
              </a:spcBef>
              <a:spcAft>
                <a:spcPts val="0"/>
              </a:spcAft>
              <a:buNone/>
            </a:pPr>
            <a:r>
              <a:rPr lang="en-IN" sz="2000" u="sng">
                <a:solidFill>
                  <a:schemeClr val="hlink"/>
                </a:solidFill>
                <a:latin typeface="Carlito"/>
                <a:ea typeface="Carlito"/>
                <a:cs typeface="Carlito"/>
                <a:sym typeface="Carlito"/>
                <a:hlinkClick r:id="rId3"/>
              </a:rPr>
              <a:t>https://github.com/JustDano13/DataScienceCapStone/blob/main/7%20spacex_dash_app.py</a:t>
            </a:r>
            <a:endParaRPr sz="20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5"/>
          <p:cNvSpPr txBox="1"/>
          <p:nvPr>
            <p:ph type="title"/>
          </p:nvPr>
        </p:nvSpPr>
        <p:spPr>
          <a:xfrm>
            <a:off x="916625" y="543550"/>
            <a:ext cx="9966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sp>
        <p:nvSpPr>
          <p:cNvPr id="295" name="Google Shape;295;p15"/>
          <p:cNvSpPr txBox="1"/>
          <p:nvPr/>
        </p:nvSpPr>
        <p:spPr>
          <a:xfrm>
            <a:off x="533401" y="2472309"/>
            <a:ext cx="3061200" cy="1566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url:</a:t>
            </a:r>
            <a:endParaRPr sz="2000" u="sng">
              <a:solidFill>
                <a:srgbClr val="404040"/>
              </a:solidFill>
              <a:latin typeface="Carlito"/>
              <a:ea typeface="Carlito"/>
              <a:cs typeface="Carlito"/>
              <a:sym typeface="Carlito"/>
            </a:endParaRPr>
          </a:p>
          <a:p>
            <a:pPr indent="0" lvl="0" marL="12700" marR="0" rtl="0" algn="l">
              <a:lnSpc>
                <a:spcPct val="100000"/>
              </a:lnSpc>
              <a:spcBef>
                <a:spcPts val="105"/>
              </a:spcBef>
              <a:spcAft>
                <a:spcPts val="0"/>
              </a:spcAft>
              <a:buNone/>
            </a:pPr>
            <a:r>
              <a:rPr lang="en-IN" sz="2000" u="sng">
                <a:solidFill>
                  <a:schemeClr val="hlink"/>
                </a:solidFill>
                <a:latin typeface="Carlito"/>
                <a:ea typeface="Carlito"/>
                <a:cs typeface="Carlito"/>
                <a:sym typeface="Carlito"/>
                <a:hlinkClick r:id="rId3"/>
              </a:rPr>
              <a:t>https://github.com/JustDano13/DataScienceCapStone/blob/main/8%20Machine%20Learning%20Prediction.ipynb</a:t>
            </a:r>
            <a:endParaRPr sz="2000">
              <a:solidFill>
                <a:schemeClr val="dk1"/>
              </a:solidFill>
              <a:latin typeface="Carlito"/>
              <a:ea typeface="Carlito"/>
              <a:cs typeface="Carlito"/>
              <a:sym typeface="Carlito"/>
            </a:endParaRPr>
          </a:p>
        </p:txBody>
      </p:sp>
      <p:grpSp>
        <p:nvGrpSpPr>
          <p:cNvPr id="296" name="Google Shape;296;p15"/>
          <p:cNvGrpSpPr/>
          <p:nvPr/>
        </p:nvGrpSpPr>
        <p:grpSpPr>
          <a:xfrm>
            <a:off x="3829811" y="1941575"/>
            <a:ext cx="1923414" cy="1720596"/>
            <a:chOff x="3829811" y="1941575"/>
            <a:chExt cx="1923414" cy="1720596"/>
          </a:xfrm>
        </p:grpSpPr>
        <p:sp>
          <p:nvSpPr>
            <p:cNvPr id="297" name="Google Shape;297;p15"/>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5"/>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5"/>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0" name="Google Shape;300;p15"/>
          <p:cNvSpPr txBox="1"/>
          <p:nvPr/>
        </p:nvSpPr>
        <p:spPr>
          <a:xfrm>
            <a:off x="3998721" y="2219960"/>
            <a:ext cx="15684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301" name="Google Shape;301;p15"/>
          <p:cNvSpPr txBox="1"/>
          <p:nvPr/>
        </p:nvSpPr>
        <p:spPr>
          <a:xfrm>
            <a:off x="3917950" y="2456180"/>
            <a:ext cx="17227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302" name="Google Shape;302;p15"/>
          <p:cNvGrpSpPr/>
          <p:nvPr/>
        </p:nvGrpSpPr>
        <p:grpSpPr>
          <a:xfrm>
            <a:off x="3829811" y="3383279"/>
            <a:ext cx="1923414" cy="1722120"/>
            <a:chOff x="3829811" y="3383279"/>
            <a:chExt cx="1923414" cy="1722120"/>
          </a:xfrm>
        </p:grpSpPr>
        <p:sp>
          <p:nvSpPr>
            <p:cNvPr id="303" name="Google Shape;303;p15"/>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5"/>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5"/>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6" name="Google Shape;306;p15"/>
          <p:cNvSpPr txBox="1"/>
          <p:nvPr/>
        </p:nvSpPr>
        <p:spPr>
          <a:xfrm>
            <a:off x="4010914" y="3544315"/>
            <a:ext cx="152463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307" name="Google Shape;307;p15"/>
          <p:cNvSpPr txBox="1"/>
          <p:nvPr/>
        </p:nvSpPr>
        <p:spPr>
          <a:xfrm>
            <a:off x="4145026" y="3780282"/>
            <a:ext cx="128143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308" name="Google Shape;308;p15"/>
          <p:cNvSpPr txBox="1"/>
          <p:nvPr/>
        </p:nvSpPr>
        <p:spPr>
          <a:xfrm>
            <a:off x="4097782" y="4018026"/>
            <a:ext cx="136779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309" name="Google Shape;309;p15"/>
          <p:cNvGrpSpPr/>
          <p:nvPr/>
        </p:nvGrpSpPr>
        <p:grpSpPr>
          <a:xfrm>
            <a:off x="3829811" y="4826508"/>
            <a:ext cx="2942971" cy="1153795"/>
            <a:chOff x="3829811" y="4826508"/>
            <a:chExt cx="2942971" cy="1153795"/>
          </a:xfrm>
        </p:grpSpPr>
        <p:sp>
          <p:nvSpPr>
            <p:cNvPr id="310" name="Google Shape;310;p15"/>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5"/>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5"/>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3" name="Google Shape;313;p15"/>
          <p:cNvSpPr txBox="1"/>
          <p:nvPr/>
        </p:nvSpPr>
        <p:spPr>
          <a:xfrm>
            <a:off x="4103878" y="5104841"/>
            <a:ext cx="134493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314" name="Google Shape;314;p15"/>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315" name="Google Shape;315;p15"/>
          <p:cNvGrpSpPr/>
          <p:nvPr/>
        </p:nvGrpSpPr>
        <p:grpSpPr>
          <a:xfrm>
            <a:off x="6388608" y="3672840"/>
            <a:ext cx="1923414" cy="2307463"/>
            <a:chOff x="6388608" y="3672840"/>
            <a:chExt cx="1923414" cy="2307463"/>
          </a:xfrm>
        </p:grpSpPr>
        <p:sp>
          <p:nvSpPr>
            <p:cNvPr id="316" name="Google Shape;316;p15"/>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5"/>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5"/>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9" name="Google Shape;319;p15"/>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320" name="Google Shape;320;p15"/>
          <p:cNvSpPr txBox="1"/>
          <p:nvPr/>
        </p:nvSpPr>
        <p:spPr>
          <a:xfrm>
            <a:off x="6485890" y="5217033"/>
            <a:ext cx="1732280" cy="53975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321" name="Google Shape;321;p15"/>
          <p:cNvGrpSpPr/>
          <p:nvPr/>
        </p:nvGrpSpPr>
        <p:grpSpPr>
          <a:xfrm>
            <a:off x="6388608" y="2229611"/>
            <a:ext cx="1923414" cy="2308733"/>
            <a:chOff x="6388608" y="2229611"/>
            <a:chExt cx="1923414" cy="2308733"/>
          </a:xfrm>
        </p:grpSpPr>
        <p:sp>
          <p:nvSpPr>
            <p:cNvPr id="322" name="Google Shape;322;p15"/>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5"/>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5"/>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5" name="Google Shape;325;p15"/>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326" name="Google Shape;326;p15"/>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327" name="Google Shape;327;p15"/>
          <p:cNvSpPr txBox="1"/>
          <p:nvPr/>
        </p:nvSpPr>
        <p:spPr>
          <a:xfrm>
            <a:off x="6535928" y="3899408"/>
            <a:ext cx="160274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328" name="Google Shape;328;p15"/>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329" name="Google Shape;329;p15"/>
          <p:cNvGrpSpPr/>
          <p:nvPr/>
        </p:nvGrpSpPr>
        <p:grpSpPr>
          <a:xfrm>
            <a:off x="6388608" y="1941575"/>
            <a:ext cx="2942971" cy="1153795"/>
            <a:chOff x="6388608" y="1941575"/>
            <a:chExt cx="2942971" cy="1153795"/>
          </a:xfrm>
        </p:grpSpPr>
        <p:sp>
          <p:nvSpPr>
            <p:cNvPr id="330" name="Google Shape;330;p15"/>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5"/>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5"/>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3" name="Google Shape;333;p15"/>
          <p:cNvSpPr txBox="1"/>
          <p:nvPr/>
        </p:nvSpPr>
        <p:spPr>
          <a:xfrm>
            <a:off x="6613906" y="2219960"/>
            <a:ext cx="145542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334" name="Google Shape;334;p15"/>
          <p:cNvSpPr txBox="1"/>
          <p:nvPr/>
        </p:nvSpPr>
        <p:spPr>
          <a:xfrm>
            <a:off x="6805930" y="2456180"/>
            <a:ext cx="107188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335" name="Google Shape;335;p15"/>
          <p:cNvGrpSpPr/>
          <p:nvPr/>
        </p:nvGrpSpPr>
        <p:grpSpPr>
          <a:xfrm>
            <a:off x="8945879" y="1941575"/>
            <a:ext cx="1923414" cy="1720596"/>
            <a:chOff x="8945879" y="1941575"/>
            <a:chExt cx="1923414" cy="1720596"/>
          </a:xfrm>
        </p:grpSpPr>
        <p:sp>
          <p:nvSpPr>
            <p:cNvPr id="336" name="Google Shape;336;p15"/>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5"/>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5"/>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9" name="Google Shape;339;p15"/>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340" name="Google Shape;340;p15"/>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41" name="Google Shape;341;p15"/>
          <p:cNvGrpSpPr/>
          <p:nvPr/>
        </p:nvGrpSpPr>
        <p:grpSpPr>
          <a:xfrm>
            <a:off x="8945879" y="3383279"/>
            <a:ext cx="1923414" cy="1155065"/>
            <a:chOff x="8945879" y="3383279"/>
            <a:chExt cx="1923414" cy="1155065"/>
          </a:xfrm>
        </p:grpSpPr>
        <p:sp>
          <p:nvSpPr>
            <p:cNvPr id="342" name="Google Shape;342;p15"/>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5"/>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4" name="Google Shape;344;p15"/>
          <p:cNvSpPr txBox="1"/>
          <p:nvPr/>
        </p:nvSpPr>
        <p:spPr>
          <a:xfrm>
            <a:off x="9055354" y="3656457"/>
            <a:ext cx="1709420" cy="53975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45" name="Google Shape;345;p1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6"/>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51" name="Google Shape;351;p16"/>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52" name="Google Shape;352;p1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pic>
        <p:nvPicPr>
          <p:cNvPr id="353" name="Google Shape;353;p16"/>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7"/>
          <p:cNvSpPr txBox="1"/>
          <p:nvPr/>
        </p:nvSpPr>
        <p:spPr>
          <a:xfrm>
            <a:off x="1176026" y="2963150"/>
            <a:ext cx="9772500" cy="1121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EDA with Visualization</a:t>
            </a:r>
            <a:endParaRPr sz="7200">
              <a:solidFill>
                <a:schemeClr val="dk1"/>
              </a:solidFill>
              <a:latin typeface="Arial"/>
              <a:ea typeface="Arial"/>
              <a:cs typeface="Arial"/>
              <a:sym typeface="Arial"/>
            </a:endParaRPr>
          </a:p>
        </p:txBody>
      </p:sp>
      <p:sp>
        <p:nvSpPr>
          <p:cNvPr id="359" name="Google Shape;359;p1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360" name="Google Shape;360;p17"/>
          <p:cNvSpPr txBox="1"/>
          <p:nvPr/>
        </p:nvSpPr>
        <p:spPr>
          <a:xfrm>
            <a:off x="1176019" y="4411726"/>
            <a:ext cx="73737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a:t>
            </a:r>
            <a:r>
              <a:rPr lang="en-IN" sz="2400">
                <a:solidFill>
                  <a:srgbClr val="616E52"/>
                </a:solidFill>
              </a:rPr>
              <a:t> </a:t>
            </a:r>
            <a:r>
              <a:rPr lang="en-IN" sz="2400">
                <a:solidFill>
                  <a:srgbClr val="616E52"/>
                </a:solidFill>
                <a:latin typeface="Arial"/>
                <a:ea typeface="Arial"/>
                <a:cs typeface="Arial"/>
                <a:sym typeface="Arial"/>
              </a:rPr>
              <a:t>WITH</a:t>
            </a:r>
            <a:r>
              <a:rPr lang="en-IN" sz="2400">
                <a:solidFill>
                  <a:srgbClr val="616E52"/>
                </a:solidFill>
              </a:rPr>
              <a:t> </a:t>
            </a:r>
            <a:r>
              <a:rPr lang="en-IN" sz="2400">
                <a:solidFill>
                  <a:srgbClr val="616E52"/>
                </a:solidFill>
                <a:latin typeface="Arial"/>
                <a:ea typeface="Arial"/>
                <a:cs typeface="Arial"/>
                <a:sym typeface="Arial"/>
              </a:rPr>
              <a:t>SEABORN</a:t>
            </a:r>
            <a:r>
              <a:rPr lang="en-IN" sz="2400">
                <a:solidFill>
                  <a:srgbClr val="616E52"/>
                </a:solidFill>
              </a:rPr>
              <a:t> </a:t>
            </a:r>
            <a:r>
              <a:rPr lang="en-IN" sz="2400">
                <a:solidFill>
                  <a:srgbClr val="616E52"/>
                </a:solidFill>
                <a:latin typeface="Arial"/>
                <a:ea typeface="Arial"/>
                <a:cs typeface="Arial"/>
                <a:sym typeface="Arial"/>
              </a:rPr>
              <a:t>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grpSp>
        <p:nvGrpSpPr>
          <p:cNvPr id="365" name="Google Shape;365;p18"/>
          <p:cNvGrpSpPr/>
          <p:nvPr/>
        </p:nvGrpSpPr>
        <p:grpSpPr>
          <a:xfrm>
            <a:off x="0" y="4914901"/>
            <a:ext cx="12188825" cy="1942969"/>
            <a:chOff x="0" y="4914901"/>
            <a:chExt cx="12188825" cy="1942969"/>
          </a:xfrm>
        </p:grpSpPr>
        <p:sp>
          <p:nvSpPr>
            <p:cNvPr id="366" name="Google Shape;366;p1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8" name="Google Shape;368;p18"/>
          <p:cNvSpPr txBox="1"/>
          <p:nvPr>
            <p:ph type="title"/>
          </p:nvPr>
        </p:nvSpPr>
        <p:spPr>
          <a:xfrm>
            <a:off x="806900" y="456450"/>
            <a:ext cx="6590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69" name="Google Shape;369;p18"/>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370" name="Google Shape;370;p18"/>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18"/>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72" name="Google Shape;372;p1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grpSp>
        <p:nvGrpSpPr>
          <p:cNvPr id="377" name="Google Shape;377;p19"/>
          <p:cNvGrpSpPr/>
          <p:nvPr/>
        </p:nvGrpSpPr>
        <p:grpSpPr>
          <a:xfrm>
            <a:off x="0" y="4914901"/>
            <a:ext cx="12188825" cy="1942969"/>
            <a:chOff x="0" y="4914901"/>
            <a:chExt cx="12188825" cy="1942969"/>
          </a:xfrm>
        </p:grpSpPr>
        <p:sp>
          <p:nvSpPr>
            <p:cNvPr id="378" name="Google Shape;378;p1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1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0" name="Google Shape;380;p19"/>
          <p:cNvSpPr txBox="1"/>
          <p:nvPr>
            <p:ph type="title"/>
          </p:nvPr>
        </p:nvSpPr>
        <p:spPr>
          <a:xfrm>
            <a:off x="902629" y="506100"/>
            <a:ext cx="5521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81" name="Google Shape;381;p19"/>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382" name="Google Shape;382;p19"/>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19"/>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84" name="Google Shape;384;p1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98" name="Google Shape;98;p2"/>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txBox="1"/>
          <p:nvPr/>
        </p:nvSpPr>
        <p:spPr>
          <a:xfrm>
            <a:off x="6288404" y="2168423"/>
            <a:ext cx="2814300" cy="2920800"/>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Executive Summary (3)</a:t>
            </a:r>
            <a:endParaRPr sz="2200">
              <a:solidFill>
                <a:srgbClr val="242424"/>
              </a:solidFill>
              <a:latin typeface="Carlito"/>
              <a:ea typeface="Carlito"/>
              <a:cs typeface="Carlito"/>
              <a:sym typeface="Carlito"/>
            </a:endParaRPr>
          </a:p>
          <a:p>
            <a:pPr indent="-228600" lvl="0" marL="241300" marR="0" rtl="0" algn="l">
              <a:lnSpc>
                <a:spcPct val="100000"/>
              </a:lnSpc>
              <a:spcBef>
                <a:spcPts val="69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Introduction (4)</a:t>
            </a:r>
            <a:endParaRPr sz="2200">
              <a:solidFill>
                <a:srgbClr val="242424"/>
              </a:solidFill>
              <a:latin typeface="Carlito"/>
              <a:ea typeface="Carlito"/>
              <a:cs typeface="Carlito"/>
              <a:sym typeface="Carlito"/>
            </a:endParaRPr>
          </a:p>
          <a:p>
            <a:pPr indent="-228600" lvl="0" marL="241300" marR="0" rtl="0" algn="l">
              <a:lnSpc>
                <a:spcPct val="100000"/>
              </a:lnSpc>
              <a:spcBef>
                <a:spcPts val="70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Methodology (6)</a:t>
            </a:r>
            <a:endParaRPr sz="2200">
              <a:solidFill>
                <a:srgbClr val="242424"/>
              </a:solidFill>
              <a:latin typeface="Carlito"/>
              <a:ea typeface="Carlito"/>
              <a:cs typeface="Carlito"/>
              <a:sym typeface="Carlito"/>
            </a:endParaRPr>
          </a:p>
          <a:p>
            <a:pPr indent="-228600" lvl="0" marL="241300" marR="0" rtl="0" algn="l">
              <a:lnSpc>
                <a:spcPct val="100000"/>
              </a:lnSpc>
              <a:spcBef>
                <a:spcPts val="71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Results (16)</a:t>
            </a:r>
            <a:endParaRPr sz="2200">
              <a:solidFill>
                <a:srgbClr val="242424"/>
              </a:solidFill>
              <a:latin typeface="Carlito"/>
              <a:ea typeface="Carlito"/>
              <a:cs typeface="Carlito"/>
              <a:sym typeface="Carlito"/>
            </a:endParaRPr>
          </a:p>
          <a:p>
            <a:pPr indent="-228600" lvl="0" marL="241300" marR="0" rtl="0" algn="l">
              <a:lnSpc>
                <a:spcPct val="100000"/>
              </a:lnSpc>
              <a:spcBef>
                <a:spcPts val="69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Conclusion (46)</a:t>
            </a:r>
            <a:endParaRPr sz="2200">
              <a:solidFill>
                <a:srgbClr val="242424"/>
              </a:solidFill>
              <a:latin typeface="Carlito"/>
              <a:ea typeface="Carlito"/>
              <a:cs typeface="Carlito"/>
              <a:sym typeface="Carlito"/>
            </a:endParaRPr>
          </a:p>
          <a:p>
            <a:pPr indent="-228600" lvl="0" marL="241300" marR="0" rtl="0" algn="l">
              <a:lnSpc>
                <a:spcPct val="100000"/>
              </a:lnSpc>
              <a:spcBef>
                <a:spcPts val="69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Appendix (47)</a:t>
            </a:r>
            <a:endParaRPr sz="2200">
              <a:solidFill>
                <a:srgbClr val="242424"/>
              </a:solidFill>
              <a:latin typeface="Carlito"/>
              <a:ea typeface="Carlito"/>
              <a:cs typeface="Carlito"/>
              <a:sym typeface="Carlito"/>
            </a:endParaRPr>
          </a:p>
        </p:txBody>
      </p:sp>
      <p:sp>
        <p:nvSpPr>
          <p:cNvPr id="100" name="Google Shape;100;p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grpSp>
        <p:nvGrpSpPr>
          <p:cNvPr id="389" name="Google Shape;389;p20"/>
          <p:cNvGrpSpPr/>
          <p:nvPr/>
        </p:nvGrpSpPr>
        <p:grpSpPr>
          <a:xfrm>
            <a:off x="0" y="4914901"/>
            <a:ext cx="12188825" cy="1942969"/>
            <a:chOff x="0" y="4914901"/>
            <a:chExt cx="12188825" cy="1942969"/>
          </a:xfrm>
        </p:grpSpPr>
        <p:sp>
          <p:nvSpPr>
            <p:cNvPr id="390" name="Google Shape;390;p2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2" name="Google Shape;392;p20"/>
          <p:cNvSpPr txBox="1"/>
          <p:nvPr>
            <p:ph type="title"/>
          </p:nvPr>
        </p:nvSpPr>
        <p:spPr>
          <a:xfrm>
            <a:off x="723403" y="488700"/>
            <a:ext cx="62637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93" name="Google Shape;393;p20"/>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394" name="Google Shape;394;p20"/>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0"/>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396" name="Google Shape;396;p2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grpSp>
        <p:nvGrpSpPr>
          <p:cNvPr id="401" name="Google Shape;401;p21"/>
          <p:cNvGrpSpPr/>
          <p:nvPr/>
        </p:nvGrpSpPr>
        <p:grpSpPr>
          <a:xfrm>
            <a:off x="0" y="4914901"/>
            <a:ext cx="12188825" cy="1942969"/>
            <a:chOff x="0" y="4914901"/>
            <a:chExt cx="12188825" cy="1942969"/>
          </a:xfrm>
        </p:grpSpPr>
        <p:sp>
          <p:nvSpPr>
            <p:cNvPr id="402" name="Google Shape;402;p2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4" name="Google Shape;404;p21"/>
          <p:cNvSpPr txBox="1"/>
          <p:nvPr>
            <p:ph type="title"/>
          </p:nvPr>
        </p:nvSpPr>
        <p:spPr>
          <a:xfrm>
            <a:off x="902629" y="642625"/>
            <a:ext cx="66471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405" name="Google Shape;405;p21"/>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406" name="Google Shape;406;p21"/>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1"/>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08" name="Google Shape;408;p2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2" name="Shape 412"/>
        <p:cNvGrpSpPr/>
        <p:nvPr/>
      </p:nvGrpSpPr>
      <p:grpSpPr>
        <a:xfrm>
          <a:off x="0" y="0"/>
          <a:ext cx="0" cy="0"/>
          <a:chOff x="0" y="0"/>
          <a:chExt cx="0" cy="0"/>
        </a:xfrm>
      </p:grpSpPr>
      <p:grpSp>
        <p:nvGrpSpPr>
          <p:cNvPr id="413" name="Google Shape;413;p22"/>
          <p:cNvGrpSpPr/>
          <p:nvPr/>
        </p:nvGrpSpPr>
        <p:grpSpPr>
          <a:xfrm>
            <a:off x="0" y="4914901"/>
            <a:ext cx="12188825" cy="1942969"/>
            <a:chOff x="0" y="4914901"/>
            <a:chExt cx="12188825" cy="1942969"/>
          </a:xfrm>
        </p:grpSpPr>
        <p:sp>
          <p:nvSpPr>
            <p:cNvPr id="414" name="Google Shape;414;p22"/>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2"/>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6" name="Google Shape;416;p22"/>
          <p:cNvSpPr txBox="1"/>
          <p:nvPr>
            <p:ph type="title"/>
          </p:nvPr>
        </p:nvSpPr>
        <p:spPr>
          <a:xfrm>
            <a:off x="1118096" y="809000"/>
            <a:ext cx="5862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417" name="Google Shape;417;p22"/>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418" name="Google Shape;418;p22"/>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22"/>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20" name="Google Shape;420;p2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grpSp>
        <p:nvGrpSpPr>
          <p:cNvPr id="425" name="Google Shape;425;p23"/>
          <p:cNvGrpSpPr/>
          <p:nvPr/>
        </p:nvGrpSpPr>
        <p:grpSpPr>
          <a:xfrm>
            <a:off x="0" y="4914901"/>
            <a:ext cx="12188825" cy="1942969"/>
            <a:chOff x="0" y="4914901"/>
            <a:chExt cx="12188825" cy="1942969"/>
          </a:xfrm>
        </p:grpSpPr>
        <p:sp>
          <p:nvSpPr>
            <p:cNvPr id="426" name="Google Shape;426;p2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8" name="Google Shape;428;p23"/>
          <p:cNvSpPr txBox="1"/>
          <p:nvPr>
            <p:ph type="title"/>
          </p:nvPr>
        </p:nvSpPr>
        <p:spPr>
          <a:xfrm>
            <a:off x="1176027" y="503675"/>
            <a:ext cx="6467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429" name="Google Shape;429;p23"/>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430" name="Google Shape;430;p23"/>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23"/>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432" name="Google Shape;432;p2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4"/>
          <p:cNvSpPr txBox="1"/>
          <p:nvPr/>
        </p:nvSpPr>
        <p:spPr>
          <a:xfrm>
            <a:off x="1129127" y="3033475"/>
            <a:ext cx="76281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438" name="Google Shape;438;p2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439" name="Google Shape;439;p24"/>
          <p:cNvSpPr txBox="1"/>
          <p:nvPr/>
        </p:nvSpPr>
        <p:spPr>
          <a:xfrm>
            <a:off x="1176019" y="4221854"/>
            <a:ext cx="6306900" cy="1780500"/>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a:t>
            </a:r>
            <a:r>
              <a:rPr lang="en-IN" sz="2400">
                <a:solidFill>
                  <a:srgbClr val="616E52"/>
                </a:solidFill>
              </a:rPr>
              <a:t> </a:t>
            </a:r>
            <a:r>
              <a:rPr lang="en-IN" sz="2400">
                <a:solidFill>
                  <a:srgbClr val="616E52"/>
                </a:solidFill>
                <a:latin typeface="Arial"/>
                <a:ea typeface="Arial"/>
                <a:cs typeface="Arial"/>
                <a:sym typeface="Arial"/>
              </a:rPr>
              <a:t>DATA</a:t>
            </a:r>
            <a:r>
              <a:rPr lang="en-IN" sz="2400">
                <a:solidFill>
                  <a:srgbClr val="616E52"/>
                </a:solidFill>
              </a:rPr>
              <a:t> </a:t>
            </a:r>
            <a:r>
              <a:rPr lang="en-IN" sz="2400">
                <a:solidFill>
                  <a:srgbClr val="616E52"/>
                </a:solidFill>
                <a:latin typeface="Arial"/>
                <a:ea typeface="Arial"/>
                <a:cs typeface="Arial"/>
                <a:sym typeface="Arial"/>
              </a:rPr>
              <a:t>ANALYSIS</a:t>
            </a:r>
            <a:r>
              <a:rPr lang="en-IN" sz="2400">
                <a:solidFill>
                  <a:srgbClr val="616E52"/>
                </a:solidFill>
              </a:rPr>
              <a:t> </a:t>
            </a:r>
            <a:r>
              <a:rPr lang="en-IN" sz="2400">
                <a:solidFill>
                  <a:srgbClr val="616E52"/>
                </a:solidFill>
                <a:latin typeface="Arial"/>
                <a:ea typeface="Arial"/>
                <a:cs typeface="Arial"/>
                <a:sym typeface="Arial"/>
              </a:rPr>
              <a:t>WITH</a:t>
            </a:r>
            <a:r>
              <a:rPr lang="en-IN" sz="2400">
                <a:solidFill>
                  <a:srgbClr val="616E52"/>
                </a:solidFill>
              </a:rPr>
              <a:t> </a:t>
            </a:r>
            <a:r>
              <a:rPr lang="en-IN" sz="2400">
                <a:solidFill>
                  <a:srgbClr val="616E52"/>
                </a:solidFill>
                <a:latin typeface="Arial"/>
                <a:ea typeface="Arial"/>
                <a:cs typeface="Arial"/>
                <a:sym typeface="Arial"/>
              </a:rPr>
              <a:t>SQL</a:t>
            </a:r>
            <a:r>
              <a:rPr lang="en-IN" sz="2400">
                <a:solidFill>
                  <a:srgbClr val="616E52"/>
                </a:solidFill>
              </a:rPr>
              <a:t> </a:t>
            </a:r>
            <a:r>
              <a:rPr lang="en-IN" sz="2400">
                <a:solidFill>
                  <a:srgbClr val="616E52"/>
                </a:solidFill>
                <a:latin typeface="Arial"/>
                <a:ea typeface="Arial"/>
                <a:cs typeface="Arial"/>
                <a:sym typeface="Arial"/>
              </a:rPr>
              <a:t>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a:t>
            </a:r>
            <a:r>
              <a:rPr lang="en-IN" sz="2400">
                <a:solidFill>
                  <a:srgbClr val="616E52"/>
                </a:solidFill>
              </a:rPr>
              <a:t> </a:t>
            </a:r>
            <a:r>
              <a:rPr lang="en-IN" sz="2400">
                <a:solidFill>
                  <a:srgbClr val="616E52"/>
                </a:solidFill>
                <a:latin typeface="Arial"/>
                <a:ea typeface="Arial"/>
                <a:cs typeface="Arial"/>
                <a:sym typeface="Arial"/>
              </a:rPr>
              <a:t>IN</a:t>
            </a:r>
            <a:r>
              <a:rPr lang="en-IN" sz="2400">
                <a:solidFill>
                  <a:srgbClr val="616E52"/>
                </a:solidFill>
              </a:rPr>
              <a:t> </a:t>
            </a:r>
            <a:r>
              <a:rPr lang="en-IN" sz="2400">
                <a:solidFill>
                  <a:srgbClr val="616E52"/>
                </a:solidFill>
                <a:latin typeface="Arial"/>
                <a:ea typeface="Arial"/>
                <a:cs typeface="Arial"/>
                <a:sym typeface="Arial"/>
              </a:rPr>
              <a:t>PYTHON</a:t>
            </a:r>
            <a:r>
              <a:rPr lang="en-IN" sz="2400">
                <a:solidFill>
                  <a:srgbClr val="616E52"/>
                </a:solidFill>
              </a:rPr>
              <a:t> </a:t>
            </a:r>
            <a:r>
              <a:rPr lang="en-IN" sz="2400">
                <a:solidFill>
                  <a:srgbClr val="616E52"/>
                </a:solidFill>
                <a:latin typeface="Arial"/>
                <a:ea typeface="Arial"/>
                <a:cs typeface="Arial"/>
                <a:sym typeface="Arial"/>
              </a:rPr>
              <a:t>WITH</a:t>
            </a:r>
            <a:r>
              <a:rPr lang="en-IN" sz="2400">
                <a:solidFill>
                  <a:srgbClr val="616E52"/>
                </a:solidFill>
              </a:rPr>
              <a:t> </a:t>
            </a:r>
            <a:r>
              <a:rPr lang="en-IN" sz="2400">
                <a:solidFill>
                  <a:srgbClr val="616E52"/>
                </a:solidFill>
                <a:latin typeface="Arial"/>
                <a:ea typeface="Arial"/>
                <a:cs typeface="Arial"/>
                <a:sym typeface="Arial"/>
              </a:rPr>
              <a:t>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25"/>
          <p:cNvSpPr txBox="1"/>
          <p:nvPr>
            <p:ph type="title"/>
          </p:nvPr>
        </p:nvSpPr>
        <p:spPr>
          <a:xfrm>
            <a:off x="916625" y="543550"/>
            <a:ext cx="6996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46" name="Google Shape;446;p25"/>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47" name="Google Shape;447;p25"/>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26"/>
          <p:cNvSpPr txBox="1"/>
          <p:nvPr>
            <p:ph type="title"/>
          </p:nvPr>
        </p:nvSpPr>
        <p:spPr>
          <a:xfrm>
            <a:off x="1012024" y="838900"/>
            <a:ext cx="10230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200"/>
              <a:t>Launch Site Names Beginning with `CCA`</a:t>
            </a:r>
            <a:endParaRPr sz="4200"/>
          </a:p>
        </p:txBody>
      </p:sp>
      <p:sp>
        <p:nvSpPr>
          <p:cNvPr id="455" name="Google Shape;455;p26"/>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456" name="Google Shape;456;p26"/>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2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27"/>
          <p:cNvSpPr txBox="1"/>
          <p:nvPr>
            <p:ph type="title"/>
          </p:nvPr>
        </p:nvSpPr>
        <p:spPr>
          <a:xfrm>
            <a:off x="916622" y="543550"/>
            <a:ext cx="91182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464" name="Google Shape;464;p27"/>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465" name="Google Shape;465;p27"/>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2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8"/>
          <p:cNvSpPr txBox="1"/>
          <p:nvPr>
            <p:ph type="title"/>
          </p:nvPr>
        </p:nvSpPr>
        <p:spPr>
          <a:xfrm>
            <a:off x="916622" y="543550"/>
            <a:ext cx="9966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473" name="Google Shape;473;p28"/>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474" name="Google Shape;474;p28"/>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29"/>
          <p:cNvSpPr txBox="1"/>
          <p:nvPr>
            <p:ph type="title"/>
          </p:nvPr>
        </p:nvSpPr>
        <p:spPr>
          <a:xfrm>
            <a:off x="1153674" y="545325"/>
            <a:ext cx="103584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200"/>
              <a:t>First Successful Ground Pad Landing Date</a:t>
            </a:r>
            <a:endParaRPr sz="4200"/>
          </a:p>
        </p:txBody>
      </p:sp>
      <p:sp>
        <p:nvSpPr>
          <p:cNvPr id="482" name="Google Shape;482;p29"/>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483" name="Google Shape;483;p29"/>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106" name="Google Shape;106;p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7" name="Google Shape;107;p3"/>
          <p:cNvSpPr txBox="1"/>
          <p:nvPr/>
        </p:nvSpPr>
        <p:spPr>
          <a:xfrm>
            <a:off x="1020267" y="2220213"/>
            <a:ext cx="10164300" cy="3655800"/>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rgbClr val="242424"/>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rgbClr val="242424"/>
              </a:solidFill>
              <a:latin typeface="Carlito"/>
              <a:ea typeface="Carlito"/>
              <a:cs typeface="Carlito"/>
              <a:sym typeface="Carlito"/>
            </a:endParaRPr>
          </a:p>
          <a:p>
            <a:pPr indent="-228600" lvl="0" marL="241300" marR="5080" rtl="0" algn="l">
              <a:lnSpc>
                <a:spcPct val="90900"/>
              </a:lnSpc>
              <a:spcBef>
                <a:spcPts val="164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rgbClr val="242424"/>
              </a:solidFill>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30"/>
          <p:cNvSpPr txBox="1"/>
          <p:nvPr>
            <p:ph type="title"/>
          </p:nvPr>
        </p:nvSpPr>
        <p:spPr>
          <a:xfrm>
            <a:off x="916635" y="368935"/>
            <a:ext cx="9105300" cy="14514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91" name="Google Shape;491;p30"/>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492" name="Google Shape;492;p30"/>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31"/>
          <p:cNvSpPr txBox="1"/>
          <p:nvPr>
            <p:ph type="title"/>
          </p:nvPr>
        </p:nvSpPr>
        <p:spPr>
          <a:xfrm>
            <a:off x="952899" y="751450"/>
            <a:ext cx="10793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500" name="Google Shape;500;p31"/>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501" name="Google Shape;501;p31"/>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2"/>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32"/>
          <p:cNvSpPr txBox="1"/>
          <p:nvPr>
            <p:ph type="title"/>
          </p:nvPr>
        </p:nvSpPr>
        <p:spPr>
          <a:xfrm>
            <a:off x="916624" y="823725"/>
            <a:ext cx="104196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400"/>
              <a:t>Boosters that Carried Maximum Payload</a:t>
            </a:r>
            <a:endParaRPr sz="4400"/>
          </a:p>
        </p:txBody>
      </p:sp>
      <p:sp>
        <p:nvSpPr>
          <p:cNvPr id="510" name="Google Shape;510;p3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511" name="Google Shape;511;p32"/>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33"/>
          <p:cNvSpPr txBox="1"/>
          <p:nvPr>
            <p:ph type="title"/>
          </p:nvPr>
        </p:nvSpPr>
        <p:spPr>
          <a:xfrm>
            <a:off x="934925" y="751725"/>
            <a:ext cx="106332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400"/>
              <a:t>2015 Failed Drone Ship Landing Records</a:t>
            </a:r>
            <a:endParaRPr sz="4400"/>
          </a:p>
        </p:txBody>
      </p:sp>
      <p:sp>
        <p:nvSpPr>
          <p:cNvPr id="518" name="Google Shape;518;p33"/>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519" name="Google Shape;519;p33"/>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34"/>
          <p:cNvSpPr txBox="1"/>
          <p:nvPr>
            <p:ph type="title"/>
          </p:nvPr>
        </p:nvSpPr>
        <p:spPr>
          <a:xfrm>
            <a:off x="916622" y="341125"/>
            <a:ext cx="10513500" cy="14514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527" name="Google Shape;527;p34"/>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528" name="Google Shape;528;p34"/>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3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5"/>
          <p:cNvSpPr txBox="1"/>
          <p:nvPr>
            <p:ph type="title"/>
          </p:nvPr>
        </p:nvSpPr>
        <p:spPr>
          <a:xfrm>
            <a:off x="1176019" y="1908429"/>
            <a:ext cx="83472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535" name="Google Shape;535;p3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6"/>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41" name="Google Shape;541;p36"/>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542" name="Google Shape;542;p36"/>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3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7"/>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49" name="Google Shape;549;p37"/>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550" name="Google Shape;550;p37"/>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3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8"/>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57" name="Google Shape;557;p38"/>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558" name="Google Shape;558;p38"/>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9" name="Google Shape;559;p38"/>
          <p:cNvGrpSpPr/>
          <p:nvPr/>
        </p:nvGrpSpPr>
        <p:grpSpPr>
          <a:xfrm>
            <a:off x="2802635" y="3552444"/>
            <a:ext cx="7505700" cy="1562099"/>
            <a:chOff x="2802635" y="3552444"/>
            <a:chExt cx="7505700" cy="1562099"/>
          </a:xfrm>
        </p:grpSpPr>
        <p:sp>
          <p:nvSpPr>
            <p:cNvPr id="560" name="Google Shape;560;p38"/>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38"/>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2" name="Google Shape;562;p3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9"/>
          <p:cNvSpPr txBox="1"/>
          <p:nvPr>
            <p:ph type="title"/>
          </p:nvPr>
        </p:nvSpPr>
        <p:spPr>
          <a:xfrm>
            <a:off x="1176019" y="1908429"/>
            <a:ext cx="93213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68" name="Google Shape;568;p3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grpSp>
        <p:nvGrpSpPr>
          <p:cNvPr id="112" name="Google Shape;112;p4"/>
          <p:cNvGrpSpPr/>
          <p:nvPr/>
        </p:nvGrpSpPr>
        <p:grpSpPr>
          <a:xfrm>
            <a:off x="0" y="6333745"/>
            <a:ext cx="12191872" cy="524253"/>
            <a:chOff x="0" y="6333745"/>
            <a:chExt cx="12191872" cy="524253"/>
          </a:xfrm>
        </p:grpSpPr>
        <p:sp>
          <p:nvSpPr>
            <p:cNvPr id="113" name="Google Shape;113;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4"/>
          <p:cNvSpPr txBox="1"/>
          <p:nvPr>
            <p:ph type="title"/>
          </p:nvPr>
        </p:nvSpPr>
        <p:spPr>
          <a:xfrm>
            <a:off x="1054100" y="171653"/>
            <a:ext cx="29979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116" name="Google Shape;116;p4"/>
          <p:cNvSpPr txBox="1"/>
          <p:nvPr/>
        </p:nvSpPr>
        <p:spPr>
          <a:xfrm>
            <a:off x="4399279" y="456013"/>
            <a:ext cx="6793200" cy="4900800"/>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242424"/>
                </a:solidFill>
                <a:latin typeface="Carlito"/>
                <a:ea typeface="Carlito"/>
                <a:cs typeface="Carlito"/>
                <a:sym typeface="Carlito"/>
              </a:rPr>
              <a:t>Background:</a:t>
            </a:r>
            <a:endParaRPr sz="3000">
              <a:solidFill>
                <a:srgbClr val="242424"/>
              </a:solidFill>
              <a:latin typeface="Carlito"/>
              <a:ea typeface="Carlito"/>
              <a:cs typeface="Carlito"/>
              <a:sym typeface="Carlito"/>
            </a:endParaRPr>
          </a:p>
          <a:p>
            <a:pPr indent="-229235" lvl="0" marL="253365" marR="0" rtl="0" algn="l">
              <a:lnSpc>
                <a:spcPct val="100000"/>
              </a:lnSpc>
              <a:spcBef>
                <a:spcPts val="85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Commercial Space Age is Here</a:t>
            </a:r>
            <a:endParaRPr sz="2200">
              <a:solidFill>
                <a:srgbClr val="242424"/>
              </a:solidFill>
              <a:latin typeface="Carlito"/>
              <a:ea typeface="Carlito"/>
              <a:cs typeface="Carlito"/>
              <a:sym typeface="Carlito"/>
            </a:endParaRPr>
          </a:p>
          <a:p>
            <a:pPr indent="-229235" lvl="0" marL="253365" marR="0" rtl="0" algn="l">
              <a:lnSpc>
                <a:spcPct val="100000"/>
              </a:lnSpc>
              <a:spcBef>
                <a:spcPts val="70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Space X has best pricing ($62 million vs. $165 million USD)</a:t>
            </a:r>
            <a:endParaRPr sz="2200">
              <a:solidFill>
                <a:srgbClr val="242424"/>
              </a:solidFill>
              <a:latin typeface="Carlito"/>
              <a:ea typeface="Carlito"/>
              <a:cs typeface="Carlito"/>
              <a:sym typeface="Carlito"/>
            </a:endParaRPr>
          </a:p>
          <a:p>
            <a:pPr indent="-229235" lvl="0" marL="253365" marR="0" rtl="0" algn="l">
              <a:lnSpc>
                <a:spcPct val="100000"/>
              </a:lnSpc>
              <a:spcBef>
                <a:spcPts val="69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Largely due to ability to recover part of rocket (Stage 1)</a:t>
            </a:r>
            <a:endParaRPr sz="2200">
              <a:solidFill>
                <a:srgbClr val="242424"/>
              </a:solidFill>
              <a:latin typeface="Carlito"/>
              <a:ea typeface="Carlito"/>
              <a:cs typeface="Carlito"/>
              <a:sym typeface="Carlito"/>
            </a:endParaRPr>
          </a:p>
          <a:p>
            <a:pPr indent="-229235" lvl="0" marL="253365" marR="0" rtl="0" algn="l">
              <a:lnSpc>
                <a:spcPct val="100000"/>
              </a:lnSpc>
              <a:spcBef>
                <a:spcPts val="70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Space Y wants to compete with Space X</a:t>
            </a:r>
            <a:endParaRPr sz="2200">
              <a:solidFill>
                <a:srgbClr val="242424"/>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rgbClr val="242424"/>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rgbClr val="242424"/>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242424"/>
                </a:solidFill>
                <a:latin typeface="Carlito"/>
                <a:ea typeface="Carlito"/>
                <a:cs typeface="Carlito"/>
                <a:sym typeface="Carlito"/>
              </a:rPr>
              <a:t>Problem:</a:t>
            </a:r>
            <a:endParaRPr sz="3000">
              <a:solidFill>
                <a:srgbClr val="242424"/>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Space Y tasks us to train a machine learning model to  predict successful Stage 1 recovery</a:t>
            </a:r>
            <a:endParaRPr sz="2200">
              <a:solidFill>
                <a:srgbClr val="242424"/>
              </a:solidFill>
              <a:latin typeface="Carlito"/>
              <a:ea typeface="Carlito"/>
              <a:cs typeface="Carlito"/>
              <a:sym typeface="Carlito"/>
            </a:endParaRPr>
          </a:p>
        </p:txBody>
      </p:sp>
      <p:sp>
        <p:nvSpPr>
          <p:cNvPr id="117" name="Google Shape;117;p4"/>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119" name="Google Shape;119;p4"/>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0"/>
          <p:cNvSpPr txBox="1"/>
          <p:nvPr>
            <p:ph type="title"/>
          </p:nvPr>
        </p:nvSpPr>
        <p:spPr>
          <a:xfrm>
            <a:off x="1019149" y="260984"/>
            <a:ext cx="10153800" cy="21105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74" name="Google Shape;574;p40"/>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575" name="Google Shape;575;p40"/>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40"/>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1"/>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83" name="Google Shape;583;p41"/>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584" name="Google Shape;584;p41"/>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41"/>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41"/>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4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2"/>
          <p:cNvSpPr txBox="1"/>
          <p:nvPr>
            <p:ph type="title"/>
          </p:nvPr>
        </p:nvSpPr>
        <p:spPr>
          <a:xfrm>
            <a:off x="1019149" y="260984"/>
            <a:ext cx="10153800" cy="1619100"/>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593" name="Google Shape;593;p42"/>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594" name="Google Shape;594;p42"/>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grpSp>
        <p:nvGrpSpPr>
          <p:cNvPr id="600" name="Google Shape;600;p43"/>
          <p:cNvGrpSpPr/>
          <p:nvPr/>
        </p:nvGrpSpPr>
        <p:grpSpPr>
          <a:xfrm>
            <a:off x="0" y="6333745"/>
            <a:ext cx="12191872" cy="524253"/>
            <a:chOff x="0" y="6333745"/>
            <a:chExt cx="12191872" cy="524253"/>
          </a:xfrm>
        </p:grpSpPr>
        <p:sp>
          <p:nvSpPr>
            <p:cNvPr id="601" name="Google Shape;601;p4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4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3" name="Google Shape;603;p4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43"/>
          <p:cNvSpPr txBox="1"/>
          <p:nvPr>
            <p:ph idx="1" type="body"/>
          </p:nvPr>
        </p:nvSpPr>
        <p:spPr>
          <a:xfrm>
            <a:off x="1312925" y="1149035"/>
            <a:ext cx="9848700" cy="2979900"/>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1600"/>
              </a:spcAft>
              <a:buNone/>
            </a:pPr>
            <a:r>
              <a:rPr lang="en-IN"/>
              <a:t>Predictive Analysis  (Classification)</a:t>
            </a:r>
            <a:endParaRPr/>
          </a:p>
        </p:txBody>
      </p:sp>
      <p:sp>
        <p:nvSpPr>
          <p:cNvPr id="605" name="Google Shape;605;p4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606" name="Google Shape;606;p43"/>
          <p:cNvSpPr txBox="1"/>
          <p:nvPr/>
        </p:nvSpPr>
        <p:spPr>
          <a:xfrm>
            <a:off x="1176019" y="4417517"/>
            <a:ext cx="9558000" cy="804900"/>
          </a:xfrm>
          <a:prstGeom prst="rect">
            <a:avLst/>
          </a:prstGeom>
          <a:noFill/>
          <a:ln>
            <a:noFill/>
          </a:ln>
        </p:spPr>
        <p:txBody>
          <a:bodyPr anchorCtr="0" anchor="t" bIns="0" lIns="0" spcFirstLastPara="1" rIns="0" wrap="square" tIns="12700">
            <a:spAutoFit/>
          </a:bodyPr>
          <a:lstStyle/>
          <a:p>
            <a:pPr indent="0" lvl="0" marL="12700" marR="0" rtl="0" algn="l">
              <a:lnSpc>
                <a:spcPct val="114375"/>
              </a:lnSpc>
              <a:spcBef>
                <a:spcPts val="0"/>
              </a:spcBef>
              <a:spcAft>
                <a:spcPts val="0"/>
              </a:spcAft>
              <a:buNone/>
            </a:pPr>
            <a:r>
              <a:rPr lang="en-IN" sz="2400">
                <a:solidFill>
                  <a:srgbClr val="616E52"/>
                </a:solidFill>
                <a:latin typeface="Arial"/>
                <a:ea typeface="Arial"/>
                <a:cs typeface="Arial"/>
                <a:sym typeface="Arial"/>
              </a:rPr>
              <a:t>GRI</a:t>
            </a:r>
            <a:r>
              <a:rPr lang="en-IN" sz="2400">
                <a:solidFill>
                  <a:srgbClr val="616E52"/>
                </a:solidFill>
              </a:rPr>
              <a:t> </a:t>
            </a:r>
            <a:r>
              <a:rPr lang="en-IN" sz="2400">
                <a:solidFill>
                  <a:srgbClr val="616E52"/>
                </a:solidFill>
                <a:latin typeface="Arial"/>
                <a:ea typeface="Arial"/>
                <a:cs typeface="Arial"/>
                <a:sym typeface="Arial"/>
              </a:rPr>
              <a:t>SEARCHCV(CV=10)</a:t>
            </a:r>
            <a:r>
              <a:rPr lang="en-IN" sz="2400">
                <a:solidFill>
                  <a:srgbClr val="616E52"/>
                </a:solidFill>
              </a:rPr>
              <a:t> </a:t>
            </a:r>
            <a:r>
              <a:rPr lang="en-IN" sz="2400">
                <a:solidFill>
                  <a:srgbClr val="616E52"/>
                </a:solidFill>
                <a:latin typeface="Arial"/>
                <a:ea typeface="Arial"/>
                <a:cs typeface="Arial"/>
                <a:sym typeface="Arial"/>
              </a:rPr>
              <a:t>ON	LOGISTIC</a:t>
            </a:r>
            <a:r>
              <a:rPr lang="en-IN" sz="2400">
                <a:solidFill>
                  <a:srgbClr val="616E52"/>
                </a:solidFill>
              </a:rPr>
              <a:t> </a:t>
            </a:r>
            <a:r>
              <a:rPr lang="en-IN" sz="2400">
                <a:solidFill>
                  <a:srgbClr val="616E52"/>
                </a:solidFill>
                <a:latin typeface="Arial"/>
                <a:ea typeface="Arial"/>
                <a:cs typeface="Arial"/>
                <a:sym typeface="Arial"/>
              </a:rPr>
              <a:t>REGRESSION,	SVM,	DECISION</a:t>
            </a:r>
            <a:r>
              <a:rPr lang="en-IN" sz="2400">
                <a:solidFill>
                  <a:schemeClr val="dk1"/>
                </a:solidFill>
              </a:rPr>
              <a:t> </a:t>
            </a:r>
            <a:r>
              <a:rPr lang="en-IN" sz="2400">
                <a:solidFill>
                  <a:srgbClr val="616E52"/>
                </a:solidFill>
                <a:latin typeface="Arial"/>
                <a:ea typeface="Arial"/>
                <a:cs typeface="Arial"/>
                <a:sym typeface="Arial"/>
              </a:rPr>
              <a:t>TREE</a:t>
            </a:r>
            <a:r>
              <a:rPr lang="en-IN" sz="2400">
                <a:solidFill>
                  <a:srgbClr val="616E52"/>
                </a:solidFill>
              </a:rPr>
              <a:t> </a:t>
            </a:r>
            <a:r>
              <a:rPr lang="en-IN" sz="2400">
                <a:solidFill>
                  <a:srgbClr val="616E52"/>
                </a:solidFill>
                <a:latin typeface="Arial"/>
                <a:ea typeface="Arial"/>
                <a:cs typeface="Arial"/>
                <a:sym typeface="Arial"/>
              </a:rPr>
              <a:t>AND</a:t>
            </a:r>
            <a:r>
              <a:rPr lang="en-IN" sz="2400">
                <a:solidFill>
                  <a:srgbClr val="616E52"/>
                </a:solidFill>
              </a:rPr>
              <a:t> </a:t>
            </a:r>
            <a:r>
              <a:rPr lang="en-IN" sz="2400">
                <a:solidFill>
                  <a:srgbClr val="616E52"/>
                </a:solidFill>
                <a:latin typeface="Arial"/>
                <a:ea typeface="Arial"/>
                <a:cs typeface="Arial"/>
                <a:sym typeface="Arial"/>
              </a:rPr>
              <a:t>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0" name="Shape 610"/>
        <p:cNvGrpSpPr/>
        <p:nvPr/>
      </p:nvGrpSpPr>
      <p:grpSpPr>
        <a:xfrm>
          <a:off x="0" y="0"/>
          <a:ext cx="0" cy="0"/>
          <a:chOff x="0" y="0"/>
          <a:chExt cx="0" cy="0"/>
        </a:xfrm>
      </p:grpSpPr>
      <p:grpSp>
        <p:nvGrpSpPr>
          <p:cNvPr id="611" name="Google Shape;611;p44"/>
          <p:cNvGrpSpPr/>
          <p:nvPr/>
        </p:nvGrpSpPr>
        <p:grpSpPr>
          <a:xfrm>
            <a:off x="0" y="4914901"/>
            <a:ext cx="12188825" cy="1942969"/>
            <a:chOff x="0" y="4914901"/>
            <a:chExt cx="12188825" cy="1942969"/>
          </a:xfrm>
        </p:grpSpPr>
        <p:sp>
          <p:nvSpPr>
            <p:cNvPr id="612" name="Google Shape;612;p4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4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4" name="Google Shape;614;p44"/>
          <p:cNvSpPr txBox="1"/>
          <p:nvPr>
            <p:ph type="title"/>
          </p:nvPr>
        </p:nvSpPr>
        <p:spPr>
          <a:xfrm>
            <a:off x="1176019" y="321386"/>
            <a:ext cx="40089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615" name="Google Shape;615;p44"/>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616" name="Google Shape;616;p44"/>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4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1" name="Shape 621"/>
        <p:cNvGrpSpPr/>
        <p:nvPr/>
      </p:nvGrpSpPr>
      <p:grpSpPr>
        <a:xfrm>
          <a:off x="0" y="0"/>
          <a:ext cx="0" cy="0"/>
          <a:chOff x="0" y="0"/>
          <a:chExt cx="0" cy="0"/>
        </a:xfrm>
      </p:grpSpPr>
      <p:grpSp>
        <p:nvGrpSpPr>
          <p:cNvPr id="622" name="Google Shape;622;p45"/>
          <p:cNvGrpSpPr/>
          <p:nvPr/>
        </p:nvGrpSpPr>
        <p:grpSpPr>
          <a:xfrm>
            <a:off x="0" y="4914901"/>
            <a:ext cx="12188825" cy="1942969"/>
            <a:chOff x="0" y="4914901"/>
            <a:chExt cx="12188825" cy="1942969"/>
          </a:xfrm>
        </p:grpSpPr>
        <p:sp>
          <p:nvSpPr>
            <p:cNvPr id="623" name="Google Shape;623;p4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4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5" name="Google Shape;625;p45"/>
          <p:cNvSpPr txBox="1"/>
          <p:nvPr>
            <p:ph type="title"/>
          </p:nvPr>
        </p:nvSpPr>
        <p:spPr>
          <a:xfrm>
            <a:off x="1176019" y="415493"/>
            <a:ext cx="3073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626" name="Google Shape;626;p45"/>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627" name="Google Shape;627;p45"/>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45"/>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629" name="Google Shape;629;p4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46"/>
          <p:cNvSpPr txBox="1"/>
          <p:nvPr>
            <p:ph type="title"/>
          </p:nvPr>
        </p:nvSpPr>
        <p:spPr>
          <a:xfrm>
            <a:off x="1193302" y="787450"/>
            <a:ext cx="4340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636" name="Google Shape;636;p4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637" name="Google Shape;637;p46"/>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47"/>
          <p:cNvSpPr txBox="1"/>
          <p:nvPr>
            <p:ph type="title"/>
          </p:nvPr>
        </p:nvSpPr>
        <p:spPr>
          <a:xfrm>
            <a:off x="1176027" y="506100"/>
            <a:ext cx="31968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APPENDIX</a:t>
            </a:r>
            <a:endParaRPr/>
          </a:p>
        </p:txBody>
      </p:sp>
      <p:sp>
        <p:nvSpPr>
          <p:cNvPr id="644" name="Google Shape;644;p4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645" name="Google Shape;645;p47"/>
          <p:cNvSpPr txBox="1"/>
          <p:nvPr/>
        </p:nvSpPr>
        <p:spPr>
          <a:xfrm>
            <a:off x="1176019" y="1496901"/>
            <a:ext cx="8401200" cy="4410600"/>
          </a:xfrm>
          <a:prstGeom prst="rect">
            <a:avLst/>
          </a:prstGeom>
          <a:noFill/>
          <a:ln>
            <a:noFill/>
          </a:ln>
        </p:spPr>
        <p:txBody>
          <a:bodyPr anchorCtr="0" anchor="t" bIns="0" lIns="0" spcFirstLastPara="1" rIns="0" wrap="square" tIns="164450">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repository url:</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u="sng">
                <a:solidFill>
                  <a:schemeClr val="hlink"/>
                </a:solidFill>
                <a:latin typeface="Carlito"/>
                <a:ea typeface="Carlito"/>
                <a:cs typeface="Carlito"/>
                <a:sym typeface="Carlito"/>
                <a:hlinkClick r:id="rId3"/>
              </a:rPr>
              <a:t>https://github.com/JustDano13/DataScienceCapStone</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175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Instructors:</a:t>
            </a:r>
            <a:endParaRPr sz="2000">
              <a:solidFill>
                <a:schemeClr val="dk1"/>
              </a:solidFill>
              <a:latin typeface="Carlito"/>
              <a:ea typeface="Carlito"/>
              <a:cs typeface="Carlito"/>
              <a:sym typeface="Carlito"/>
            </a:endParaRPr>
          </a:p>
          <a:p>
            <a:pPr indent="0" lvl="0" marL="0" marR="0" rtl="0" algn="l">
              <a:spcBef>
                <a:spcPts val="0"/>
              </a:spcBef>
              <a:spcAft>
                <a:spcPts val="0"/>
              </a:spcAft>
              <a:buNone/>
            </a:pPr>
            <a:r>
              <a:rPr b="1" i="0" lang="en-IN" sz="2000">
                <a:solidFill>
                  <a:srgbClr val="24292F"/>
                </a:solidFill>
                <a:latin typeface="Arial"/>
                <a:ea typeface="Arial"/>
                <a:cs typeface="Arial"/>
                <a:sym typeface="Arial"/>
              </a:rPr>
              <a:t>Instructors: Rav Ahuja, Alex Aklson, Aije Egwaikhide, Svetlana Levitan, Romeo Kienzler, Polong Lin, Joseph Santarcangelo, Azim Hirjani, Hima Vasudevan, Saishruthi Swaminathan, Saeed Aghabozorgi, Yan Luo</a:t>
            </a:r>
            <a:endParaRPr/>
          </a:p>
          <a:p>
            <a:pPr indent="0" lvl="0" marL="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175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Special Thanks to All Instructors:</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u="sng">
                <a:solidFill>
                  <a:srgbClr val="800080"/>
                </a:solidFill>
                <a:latin typeface="Carlito"/>
                <a:ea typeface="Carlito"/>
                <a:cs typeface="Carlito"/>
                <a:sym typeface="Carlito"/>
                <a:hlinkClick r:id="rId4">
                  <a:extLst>
                    <a:ext uri="{A12FA001-AC4F-418D-AE19-62706E023703}">
                      <ahyp:hlinkClr val="tx"/>
                    </a:ext>
                  </a:extLst>
                </a:hlinkClick>
              </a:rPr>
              <a:t>https://www.coursera.org/professional-certificates/ibm-data-science?#instructors</a:t>
            </a:r>
            <a:endParaRPr sz="20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nvSpPr>
        <p:spPr>
          <a:xfrm>
            <a:off x="1176026" y="2927975"/>
            <a:ext cx="63855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125" name="Google Shape;125;p6"/>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26" name="Google Shape;126;p6"/>
          <p:cNvSpPr txBox="1"/>
          <p:nvPr/>
        </p:nvSpPr>
        <p:spPr>
          <a:xfrm>
            <a:off x="1176019" y="4417517"/>
            <a:ext cx="889508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132" name="Google Shape;132;p5"/>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33" name="Google Shape;133;p5"/>
          <p:cNvSpPr txBox="1"/>
          <p:nvPr/>
        </p:nvSpPr>
        <p:spPr>
          <a:xfrm>
            <a:off x="1083665" y="1742066"/>
            <a:ext cx="7761000" cy="3510600"/>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Data collection methodology:</a:t>
            </a:r>
            <a:endParaRPr sz="2200">
              <a:solidFill>
                <a:srgbClr val="242424"/>
              </a:solidFill>
              <a:latin typeface="Carlito"/>
              <a:ea typeface="Carlito"/>
              <a:cs typeface="Carlito"/>
              <a:sym typeface="Carlito"/>
            </a:endParaRPr>
          </a:p>
          <a:p>
            <a:pPr indent="-229234" lvl="1" marL="698500" marR="0" rtl="0" algn="l">
              <a:lnSpc>
                <a:spcPct val="100000"/>
              </a:lnSpc>
              <a:spcBef>
                <a:spcPts val="315"/>
              </a:spcBef>
              <a:spcAft>
                <a:spcPts val="0"/>
              </a:spcAft>
              <a:buClr>
                <a:srgbClr val="242424"/>
              </a:buClr>
              <a:buSzPts val="1800"/>
              <a:buFont typeface="Arial"/>
              <a:buChar char="•"/>
            </a:pPr>
            <a:r>
              <a:rPr b="0" i="0" lang="en-IN" sz="1800" u="none" cap="none" strike="noStrike">
                <a:solidFill>
                  <a:srgbClr val="242424"/>
                </a:solidFill>
                <a:latin typeface="Carlito"/>
                <a:ea typeface="Carlito"/>
                <a:cs typeface="Carlito"/>
                <a:sym typeface="Carlito"/>
              </a:rPr>
              <a:t>Combined data from SpaceX public API and SpaceX Wikipedia page</a:t>
            </a:r>
            <a:endParaRPr b="0" i="0" sz="1800" u="none" cap="none" strike="noStrike">
              <a:solidFill>
                <a:srgbClr val="242424"/>
              </a:solidFill>
              <a:latin typeface="Carlito"/>
              <a:ea typeface="Carlito"/>
              <a:cs typeface="Carlito"/>
              <a:sym typeface="Carlito"/>
            </a:endParaRPr>
          </a:p>
          <a:p>
            <a:pPr indent="-229234" lvl="0" marL="241300" marR="0" rtl="0" algn="l">
              <a:lnSpc>
                <a:spcPct val="100000"/>
              </a:lnSpc>
              <a:spcBef>
                <a:spcPts val="148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Perform data wrangling</a:t>
            </a:r>
            <a:endParaRPr sz="2200">
              <a:solidFill>
                <a:srgbClr val="242424"/>
              </a:solidFill>
              <a:latin typeface="Carlito"/>
              <a:ea typeface="Carlito"/>
              <a:cs typeface="Carlito"/>
              <a:sym typeface="Carlito"/>
            </a:endParaRPr>
          </a:p>
          <a:p>
            <a:pPr indent="-229234" lvl="1" marL="698500" marR="0" rtl="0" algn="l">
              <a:lnSpc>
                <a:spcPct val="100000"/>
              </a:lnSpc>
              <a:spcBef>
                <a:spcPts val="315"/>
              </a:spcBef>
              <a:spcAft>
                <a:spcPts val="0"/>
              </a:spcAft>
              <a:buClr>
                <a:srgbClr val="242424"/>
              </a:buClr>
              <a:buSzPts val="1800"/>
              <a:buFont typeface="Arial"/>
              <a:buChar char="•"/>
            </a:pPr>
            <a:r>
              <a:rPr b="0" i="0" lang="en-IN" sz="1800" u="none" cap="none" strike="noStrike">
                <a:solidFill>
                  <a:srgbClr val="242424"/>
                </a:solidFill>
                <a:latin typeface="Carlito"/>
                <a:ea typeface="Carlito"/>
                <a:cs typeface="Carlito"/>
                <a:sym typeface="Carlito"/>
              </a:rPr>
              <a:t>Classifying true landings as successful and unsuccessful otherwise</a:t>
            </a:r>
            <a:endParaRPr b="0" i="0" sz="1800" u="none" cap="none" strike="noStrike">
              <a:solidFill>
                <a:srgbClr val="242424"/>
              </a:solidFill>
              <a:latin typeface="Carlito"/>
              <a:ea typeface="Carlito"/>
              <a:cs typeface="Carlito"/>
              <a:sym typeface="Carlito"/>
            </a:endParaRPr>
          </a:p>
          <a:p>
            <a:pPr indent="-229234" lvl="0" marL="241300" marR="0" rtl="0" algn="l">
              <a:lnSpc>
                <a:spcPct val="100000"/>
              </a:lnSpc>
              <a:spcBef>
                <a:spcPts val="68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Perform exploratory data analysis (EDA) using visualization and SQL</a:t>
            </a:r>
            <a:endParaRPr sz="2200">
              <a:solidFill>
                <a:srgbClr val="242424"/>
              </a:solidFill>
              <a:latin typeface="Carlito"/>
              <a:ea typeface="Carlito"/>
              <a:cs typeface="Carlito"/>
              <a:sym typeface="Carlito"/>
            </a:endParaRPr>
          </a:p>
          <a:p>
            <a:pPr indent="-229234" lvl="0" marL="241300" marR="0" rtl="0" algn="l">
              <a:lnSpc>
                <a:spcPct val="100000"/>
              </a:lnSpc>
              <a:spcBef>
                <a:spcPts val="5"/>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Perform interactive visual analytics using Folium and Plotly Dash</a:t>
            </a:r>
            <a:endParaRPr sz="2200">
              <a:solidFill>
                <a:srgbClr val="242424"/>
              </a:solidFill>
              <a:latin typeface="Carlito"/>
              <a:ea typeface="Carlito"/>
              <a:cs typeface="Carlito"/>
              <a:sym typeface="Carlito"/>
            </a:endParaRPr>
          </a:p>
          <a:p>
            <a:pPr indent="-229234" lvl="0" marL="241300" marR="0" rtl="0" algn="l">
              <a:lnSpc>
                <a:spcPct val="100000"/>
              </a:lnSpc>
              <a:spcBef>
                <a:spcPts val="1440"/>
              </a:spcBef>
              <a:spcAft>
                <a:spcPts val="0"/>
              </a:spcAft>
              <a:buClr>
                <a:srgbClr val="242424"/>
              </a:buClr>
              <a:buSzPts val="2200"/>
              <a:buFont typeface="Arial"/>
              <a:buChar char="•"/>
            </a:pPr>
            <a:r>
              <a:rPr lang="en-IN" sz="2200">
                <a:solidFill>
                  <a:srgbClr val="242424"/>
                </a:solidFill>
                <a:latin typeface="Carlito"/>
                <a:ea typeface="Carlito"/>
                <a:cs typeface="Carlito"/>
                <a:sym typeface="Carlito"/>
              </a:rPr>
              <a:t>Perform predictive analysis using classification models</a:t>
            </a:r>
            <a:endParaRPr sz="2200">
              <a:solidFill>
                <a:srgbClr val="242424"/>
              </a:solidFill>
              <a:latin typeface="Carlito"/>
              <a:ea typeface="Carlito"/>
              <a:cs typeface="Carlito"/>
              <a:sym typeface="Carlito"/>
            </a:endParaRPr>
          </a:p>
          <a:p>
            <a:pPr indent="-229234" lvl="1" marL="698500" marR="0" rtl="0" algn="l">
              <a:lnSpc>
                <a:spcPct val="100000"/>
              </a:lnSpc>
              <a:spcBef>
                <a:spcPts val="325"/>
              </a:spcBef>
              <a:spcAft>
                <a:spcPts val="0"/>
              </a:spcAft>
              <a:buClr>
                <a:srgbClr val="242424"/>
              </a:buClr>
              <a:buSzPts val="1800"/>
              <a:buFont typeface="Arial"/>
              <a:buChar char="•"/>
            </a:pPr>
            <a:r>
              <a:rPr b="0" i="0" lang="en-IN" sz="1800" u="none" cap="none" strike="noStrike">
                <a:solidFill>
                  <a:srgbClr val="242424"/>
                </a:solidFill>
                <a:latin typeface="Carlito"/>
                <a:ea typeface="Carlito"/>
                <a:cs typeface="Carlito"/>
                <a:sym typeface="Carlito"/>
              </a:rPr>
              <a:t>Tuned models using GridSearchCV</a:t>
            </a:r>
            <a:endParaRPr b="0" i="0" sz="1800" u="none" cap="none" strike="noStrike">
              <a:solidFill>
                <a:srgbClr val="242424"/>
              </a:solidFill>
              <a:latin typeface="Carlito"/>
              <a:ea typeface="Carlito"/>
              <a:cs typeface="Carlito"/>
              <a:sym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7"/>
          <p:cNvSpPr txBox="1"/>
          <p:nvPr>
            <p:ph type="title"/>
          </p:nvPr>
        </p:nvSpPr>
        <p:spPr>
          <a:xfrm>
            <a:off x="947129" y="860800"/>
            <a:ext cx="8513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40" name="Google Shape;140;p7"/>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41" name="Google Shape;141;p7"/>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grpSp>
        <p:nvGrpSpPr>
          <p:cNvPr id="146" name="Google Shape;146;p8"/>
          <p:cNvGrpSpPr/>
          <p:nvPr/>
        </p:nvGrpSpPr>
        <p:grpSpPr>
          <a:xfrm>
            <a:off x="0" y="0"/>
            <a:ext cx="4104258" cy="6858000"/>
            <a:chOff x="0" y="0"/>
            <a:chExt cx="4104258" cy="6858000"/>
          </a:xfrm>
        </p:grpSpPr>
        <p:sp>
          <p:nvSpPr>
            <p:cNvPr id="147" name="Google Shape;147;p8"/>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8"/>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9" name="Google Shape;149;p8"/>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50" name="Google Shape;150;p8"/>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1" name="Google Shape;151;p8"/>
          <p:cNvGrpSpPr/>
          <p:nvPr/>
        </p:nvGrpSpPr>
        <p:grpSpPr>
          <a:xfrm>
            <a:off x="4782311" y="1478280"/>
            <a:ext cx="1851660" cy="1607820"/>
            <a:chOff x="4782311" y="1478280"/>
            <a:chExt cx="1851660" cy="1607820"/>
          </a:xfrm>
        </p:grpSpPr>
        <p:sp>
          <p:nvSpPr>
            <p:cNvPr id="152" name="Google Shape;152;p8"/>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8"/>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57" name="Google Shape;157;p8"/>
          <p:cNvGrpSpPr/>
          <p:nvPr/>
        </p:nvGrpSpPr>
        <p:grpSpPr>
          <a:xfrm>
            <a:off x="4782311" y="2807207"/>
            <a:ext cx="1851660" cy="1665732"/>
            <a:chOff x="4782311" y="2807207"/>
            <a:chExt cx="1851660" cy="1665732"/>
          </a:xfrm>
        </p:grpSpPr>
        <p:sp>
          <p:nvSpPr>
            <p:cNvPr id="158" name="Google Shape;158;p8"/>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8"/>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8"/>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8"/>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8"/>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 name="Google Shape;163;p8"/>
          <p:cNvSpPr txBox="1"/>
          <p:nvPr/>
        </p:nvSpPr>
        <p:spPr>
          <a:xfrm>
            <a:off x="5015865" y="2886583"/>
            <a:ext cx="1332865" cy="882015"/>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64" name="Google Shape;164;p8"/>
          <p:cNvGrpSpPr/>
          <p:nvPr/>
        </p:nvGrpSpPr>
        <p:grpSpPr>
          <a:xfrm>
            <a:off x="4782311" y="4137659"/>
            <a:ext cx="2790443" cy="1141476"/>
            <a:chOff x="4782311" y="4137659"/>
            <a:chExt cx="2790443" cy="1141476"/>
          </a:xfrm>
        </p:grpSpPr>
        <p:sp>
          <p:nvSpPr>
            <p:cNvPr id="165" name="Google Shape;165;p8"/>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8"/>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8"/>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0" name="Google Shape;170;p8"/>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71" name="Google Shape;171;p8"/>
          <p:cNvGrpSpPr/>
          <p:nvPr/>
        </p:nvGrpSpPr>
        <p:grpSpPr>
          <a:xfrm>
            <a:off x="7139940" y="3073907"/>
            <a:ext cx="1859280" cy="2205228"/>
            <a:chOff x="7139940" y="3073907"/>
            <a:chExt cx="1859280" cy="2205228"/>
          </a:xfrm>
        </p:grpSpPr>
        <p:sp>
          <p:nvSpPr>
            <p:cNvPr id="172" name="Google Shape;172;p8"/>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8"/>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8"/>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8"/>
          <p:cNvSpPr txBox="1"/>
          <p:nvPr/>
        </p:nvSpPr>
        <p:spPr>
          <a:xfrm>
            <a:off x="7300721" y="4425442"/>
            <a:ext cx="1483995" cy="462915"/>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Dictionary relevant  data</a:t>
            </a:r>
            <a:endParaRPr sz="1500">
              <a:solidFill>
                <a:schemeClr val="dk1"/>
              </a:solidFill>
              <a:latin typeface="Carlito"/>
              <a:ea typeface="Carlito"/>
              <a:cs typeface="Carlito"/>
              <a:sym typeface="Carlito"/>
            </a:endParaRPr>
          </a:p>
        </p:txBody>
      </p:sp>
      <p:grpSp>
        <p:nvGrpSpPr>
          <p:cNvPr id="178" name="Google Shape;178;p8"/>
          <p:cNvGrpSpPr/>
          <p:nvPr/>
        </p:nvGrpSpPr>
        <p:grpSpPr>
          <a:xfrm>
            <a:off x="7139940" y="1744979"/>
            <a:ext cx="1868423" cy="2205228"/>
            <a:chOff x="7139940" y="1744979"/>
            <a:chExt cx="1868423" cy="2205228"/>
          </a:xfrm>
        </p:grpSpPr>
        <p:sp>
          <p:nvSpPr>
            <p:cNvPr id="179" name="Google Shape;179;p8"/>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8"/>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8"/>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8"/>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4" name="Google Shape;184;p8"/>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185" name="Google Shape;185;p8"/>
          <p:cNvGrpSpPr/>
          <p:nvPr/>
        </p:nvGrpSpPr>
        <p:grpSpPr>
          <a:xfrm>
            <a:off x="7139940" y="1478280"/>
            <a:ext cx="2790443" cy="1143000"/>
            <a:chOff x="7139940" y="1478280"/>
            <a:chExt cx="2790443" cy="1143000"/>
          </a:xfrm>
        </p:grpSpPr>
        <p:sp>
          <p:nvSpPr>
            <p:cNvPr id="186" name="Google Shape;186;p8"/>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8"/>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8"/>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8"/>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8"/>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8"/>
          <p:cNvSpPr txBox="1"/>
          <p:nvPr>
            <p:ph type="title"/>
          </p:nvPr>
        </p:nvSpPr>
        <p:spPr>
          <a:xfrm>
            <a:off x="7354061" y="1660905"/>
            <a:ext cx="1373400" cy="10287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192" name="Google Shape;192;p8"/>
          <p:cNvGrpSpPr/>
          <p:nvPr/>
        </p:nvGrpSpPr>
        <p:grpSpPr>
          <a:xfrm>
            <a:off x="9496043" y="1478280"/>
            <a:ext cx="1894331" cy="1143000"/>
            <a:chOff x="9496043" y="1478280"/>
            <a:chExt cx="1894331" cy="1143000"/>
          </a:xfrm>
        </p:grpSpPr>
        <p:sp>
          <p:nvSpPr>
            <p:cNvPr id="193" name="Google Shape;193;p8"/>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8"/>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8"/>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8"/>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
        <p:nvSpPr>
          <p:cNvPr id="197" name="Google Shape;197;p8"/>
          <p:cNvSpPr txBox="1"/>
          <p:nvPr/>
        </p:nvSpPr>
        <p:spPr>
          <a:xfrm>
            <a:off x="535635" y="4830826"/>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198" name="Google Shape;198;p8"/>
          <p:cNvSpPr txBox="1"/>
          <p:nvPr/>
        </p:nvSpPr>
        <p:spPr>
          <a:xfrm>
            <a:off x="535635" y="5215508"/>
            <a:ext cx="2988900" cy="654300"/>
          </a:xfrm>
          <a:prstGeom prst="rect">
            <a:avLst/>
          </a:prstGeom>
          <a:noFill/>
          <a:ln>
            <a:noFill/>
          </a:ln>
        </p:spPr>
        <p:txBody>
          <a:bodyPr anchorCtr="0" anchor="t" bIns="0" lIns="0" spcFirstLastPara="1" rIns="0" wrap="square" tIns="38100">
            <a:spAutoFit/>
          </a:bodyPr>
          <a:lstStyle/>
          <a:p>
            <a:pPr indent="0" lvl="0" marL="12700" marR="5080" rtl="0" algn="l">
              <a:lnSpc>
                <a:spcPct val="88900"/>
              </a:lnSpc>
              <a:spcBef>
                <a:spcPts val="0"/>
              </a:spcBef>
              <a:spcAft>
                <a:spcPts val="0"/>
              </a:spcAft>
              <a:buNone/>
            </a:pPr>
            <a:r>
              <a:rPr lang="en-IN" sz="1500" u="sng">
                <a:solidFill>
                  <a:schemeClr val="hlink"/>
                </a:solidFill>
                <a:latin typeface="Carlito"/>
                <a:ea typeface="Carlito"/>
                <a:cs typeface="Carlito"/>
                <a:sym typeface="Carlito"/>
                <a:hlinkClick r:id="rId24"/>
              </a:rPr>
              <a:t>https://github.com/JustDano13/DataScienceCapStone/blob/main/1%20Data%20Collection%20Api.ipynb</a:t>
            </a:r>
            <a:endParaRPr sz="1500">
              <a:solidFill>
                <a:schemeClr val="lt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grpSp>
        <p:nvGrpSpPr>
          <p:cNvPr id="203" name="Google Shape;203;p9"/>
          <p:cNvGrpSpPr/>
          <p:nvPr/>
        </p:nvGrpSpPr>
        <p:grpSpPr>
          <a:xfrm>
            <a:off x="0" y="0"/>
            <a:ext cx="4104258" cy="6858000"/>
            <a:chOff x="0" y="0"/>
            <a:chExt cx="4104258" cy="6858000"/>
          </a:xfrm>
        </p:grpSpPr>
        <p:sp>
          <p:nvSpPr>
            <p:cNvPr id="204" name="Google Shape;204;p9"/>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9"/>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9"/>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207" name="Google Shape;207;p9"/>
          <p:cNvGrpSpPr/>
          <p:nvPr/>
        </p:nvGrpSpPr>
        <p:grpSpPr>
          <a:xfrm>
            <a:off x="5111496" y="713231"/>
            <a:ext cx="2621280" cy="2318005"/>
            <a:chOff x="5111496" y="713231"/>
            <a:chExt cx="2621280" cy="2318005"/>
          </a:xfrm>
        </p:grpSpPr>
        <p:sp>
          <p:nvSpPr>
            <p:cNvPr id="208" name="Google Shape;208;p9"/>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9"/>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9"/>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9"/>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9"/>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3" name="Google Shape;213;p9"/>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214" name="Google Shape;214;p9"/>
          <p:cNvGrpSpPr/>
          <p:nvPr/>
        </p:nvGrpSpPr>
        <p:grpSpPr>
          <a:xfrm>
            <a:off x="5111496" y="2589276"/>
            <a:ext cx="2580131" cy="2318004"/>
            <a:chOff x="5111496" y="2589276"/>
            <a:chExt cx="2580131" cy="2318004"/>
          </a:xfrm>
        </p:grpSpPr>
        <p:sp>
          <p:nvSpPr>
            <p:cNvPr id="215" name="Google Shape;215;p9"/>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9"/>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9"/>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9"/>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0" name="Google Shape;220;p9"/>
          <p:cNvSpPr txBox="1"/>
          <p:nvPr/>
        </p:nvSpPr>
        <p:spPr>
          <a:xfrm>
            <a:off x="5514594" y="2980689"/>
            <a:ext cx="1709420" cy="66548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221" name="Google Shape;221;p9"/>
          <p:cNvGrpSpPr/>
          <p:nvPr/>
        </p:nvGrpSpPr>
        <p:grpSpPr>
          <a:xfrm>
            <a:off x="5111496" y="4465320"/>
            <a:ext cx="3906011" cy="1580388"/>
            <a:chOff x="5111496" y="4465320"/>
            <a:chExt cx="3906011" cy="1580388"/>
          </a:xfrm>
        </p:grpSpPr>
        <p:sp>
          <p:nvSpPr>
            <p:cNvPr id="222" name="Google Shape;222;p9"/>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9"/>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9"/>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9"/>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9"/>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9"/>
          <p:cNvSpPr txBox="1"/>
          <p:nvPr/>
        </p:nvSpPr>
        <p:spPr>
          <a:xfrm>
            <a:off x="5470016" y="4854321"/>
            <a:ext cx="1802130" cy="668655"/>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228" name="Google Shape;228;p9"/>
          <p:cNvGrpSpPr/>
          <p:nvPr/>
        </p:nvGrpSpPr>
        <p:grpSpPr>
          <a:xfrm>
            <a:off x="8438388" y="2965704"/>
            <a:ext cx="2580131" cy="3080004"/>
            <a:chOff x="8438388" y="2965704"/>
            <a:chExt cx="2580131" cy="3080004"/>
          </a:xfrm>
        </p:grpSpPr>
        <p:sp>
          <p:nvSpPr>
            <p:cNvPr id="229" name="Google Shape;229;p9"/>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9"/>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9"/>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9"/>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9"/>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4" name="Google Shape;234;p9"/>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235" name="Google Shape;235;p9"/>
          <p:cNvGrpSpPr/>
          <p:nvPr/>
        </p:nvGrpSpPr>
        <p:grpSpPr>
          <a:xfrm>
            <a:off x="8438388" y="1089660"/>
            <a:ext cx="2580131" cy="3112008"/>
            <a:chOff x="8438388" y="1089660"/>
            <a:chExt cx="2580131" cy="3112008"/>
          </a:xfrm>
        </p:grpSpPr>
        <p:sp>
          <p:nvSpPr>
            <p:cNvPr id="236" name="Google Shape;236;p9"/>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9"/>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9"/>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9"/>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9"/>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1" name="Google Shape;241;p9"/>
          <p:cNvSpPr txBox="1"/>
          <p:nvPr/>
        </p:nvSpPr>
        <p:spPr>
          <a:xfrm>
            <a:off x="8840216" y="2670810"/>
            <a:ext cx="1708150" cy="1282065"/>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42" name="Google Shape;242;p9"/>
          <p:cNvGrpSpPr/>
          <p:nvPr/>
        </p:nvGrpSpPr>
        <p:grpSpPr>
          <a:xfrm>
            <a:off x="8438388" y="713231"/>
            <a:ext cx="2580131" cy="1580388"/>
            <a:chOff x="8438388" y="713231"/>
            <a:chExt cx="2580131" cy="1580388"/>
          </a:xfrm>
        </p:grpSpPr>
        <p:sp>
          <p:nvSpPr>
            <p:cNvPr id="243" name="Google Shape;243;p9"/>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9"/>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9"/>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6" name="Google Shape;246;p9"/>
          <p:cNvSpPr txBox="1"/>
          <p:nvPr/>
        </p:nvSpPr>
        <p:spPr>
          <a:xfrm>
            <a:off x="8706104" y="1101090"/>
            <a:ext cx="1983105" cy="66802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
        <p:nvSpPr>
          <p:cNvPr id="247" name="Google Shape;247;p9"/>
          <p:cNvSpPr txBox="1"/>
          <p:nvPr/>
        </p:nvSpPr>
        <p:spPr>
          <a:xfrm>
            <a:off x="535635" y="4448302"/>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248" name="Google Shape;248;p9"/>
          <p:cNvSpPr txBox="1"/>
          <p:nvPr/>
        </p:nvSpPr>
        <p:spPr>
          <a:xfrm>
            <a:off x="535635" y="4830826"/>
            <a:ext cx="2988900" cy="867000"/>
          </a:xfrm>
          <a:prstGeom prst="rect">
            <a:avLst/>
          </a:prstGeom>
          <a:noFill/>
          <a:ln>
            <a:noFill/>
          </a:ln>
        </p:spPr>
        <p:txBody>
          <a:bodyPr anchorCtr="0" anchor="t" bIns="0" lIns="0" spcFirstLastPara="1" rIns="0" wrap="square" tIns="35550">
            <a:spAutoFit/>
          </a:bodyPr>
          <a:lstStyle/>
          <a:p>
            <a:pPr indent="0" lvl="0" marL="12700" marR="5080" rtl="0" algn="l">
              <a:lnSpc>
                <a:spcPct val="90000"/>
              </a:lnSpc>
              <a:spcBef>
                <a:spcPts val="0"/>
              </a:spcBef>
              <a:spcAft>
                <a:spcPts val="0"/>
              </a:spcAft>
              <a:buNone/>
            </a:pPr>
            <a:r>
              <a:rPr lang="en-IN" sz="1500" u="sng">
                <a:solidFill>
                  <a:schemeClr val="hlink"/>
                </a:solidFill>
                <a:latin typeface="Carlito"/>
                <a:ea typeface="Carlito"/>
                <a:cs typeface="Carlito"/>
                <a:sym typeface="Carlito"/>
                <a:hlinkClick r:id="rId18"/>
              </a:rPr>
              <a:t>https://github.com/JustDano13/DataScienceCapStone/blob/main/2%20Data%20Collection%20with%20Web%20Scraping.ipynb</a:t>
            </a:r>
            <a:endParaRPr sz="15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2021-08-26T16:53:12Z</dcterms:created>
  <dc:creator>YAN Luo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