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2" r:id="rId4"/>
  </p:sldMasterIdLst>
  <p:notesMasterIdLst>
    <p:notesMasterId r:id="rId15"/>
  </p:notesMasterIdLst>
  <p:sldIdLst>
    <p:sldId id="266" r:id="rId5"/>
    <p:sldId id="272" r:id="rId6"/>
    <p:sldId id="273" r:id="rId7"/>
    <p:sldId id="271" r:id="rId8"/>
    <p:sldId id="274" r:id="rId9"/>
    <p:sldId id="275" r:id="rId10"/>
    <p:sldId id="278" r:id="rId11"/>
    <p:sldId id="276" r:id="rId12"/>
    <p:sldId id="27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5086-06BC-4F78-B508-4E1F94CCB86B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4AFE6-52F8-436F-9DAC-607E2BE5A99D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3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FBE-67CB-4A1D-998A-C332696E6F4F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8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C33-AE51-4984-A316-E1E14390EF80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7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0162-011A-44E8-9D5C-4CE117F662CB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463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D9C4-6DC5-4ECF-A83E-CD943D6048BD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8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19DE-84B8-4800-A691-2BC3278284F1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16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B9C-BCFD-4441-B65A-AEBC441E4CB5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53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968B-FFD3-4632-B02F-DC39FB2612AF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68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4430-06DA-476B-BC7C-9004FFE12F8C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4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48F-948B-42CA-B23E-7E0A6C0E4736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3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E1FB-F2DC-4138-80C3-44F128418E98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8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0261-4431-42D1-B3BA-44E84654676D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3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8807-1F3D-46B6-9E5A-47CD27E3BD6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6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7CEB-A99B-4000-8FDD-CE74B2E14C50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2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E60-5F11-436C-9743-7C8D554BD0D1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7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ECD7-3103-4AC2-925E-67F83F9DD300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0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4006-375E-45DD-BE18-2B013D536798}" type="datetime1">
              <a:rPr lang="en-US" smtClean="0"/>
              <a:t>6/12/2023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2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E1A8-2978-4229-84F9-E670999B1AAA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6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2CC5-3F64-4837-AE94-66C400A32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290" y="2533977"/>
            <a:ext cx="8646697" cy="1015663"/>
          </a:xfrm>
        </p:spPr>
        <p:txBody>
          <a:bodyPr>
            <a:normAutofit/>
          </a:bodyPr>
          <a:lstStyle/>
          <a:p>
            <a:pPr algn="ctr"/>
            <a:r>
              <a:rPr lang="en-US" sz="2400" b="1" kern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“</a:t>
            </a:r>
            <a:r>
              <a:rPr lang="uk-UA" sz="2400" b="1" kern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Р</a:t>
            </a:r>
            <a:r>
              <a:rPr lang="en-US" sz="2400" b="1" kern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озгортання</a:t>
            </a:r>
            <a:r>
              <a:rPr lang="en-US" sz="2400" b="1" kern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2400" b="1" kern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сервісів</a:t>
            </a:r>
            <a:r>
              <a:rPr lang="en-US" sz="2400" b="1" kern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2400" b="1" kern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розподіленої</a:t>
            </a:r>
            <a:r>
              <a:rPr lang="en-US" sz="2400" b="1" kern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2400" b="1" kern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інфраструктури</a:t>
            </a:r>
            <a:r>
              <a:rPr lang="en-US" sz="2400" b="1" kern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2400" b="1" kern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для</a:t>
            </a:r>
            <a:r>
              <a:rPr lang="en-US" sz="2400" b="1" kern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2400" b="1" kern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задач</a:t>
            </a:r>
            <a:r>
              <a:rPr lang="en-US" sz="2400" b="1" kern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2400" b="1" kern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телемедичних</a:t>
            </a:r>
            <a:r>
              <a:rPr lang="en-US" sz="2400" b="1" kern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2400" b="1" kern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моніторингових</a:t>
            </a:r>
            <a:r>
              <a:rPr lang="en-US" sz="2400" b="1" kern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2400" b="1" kern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досліджен</a:t>
            </a:r>
            <a:r>
              <a:rPr lang="uk-UA" sz="2400" b="1" kern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ь</a:t>
            </a:r>
            <a:r>
              <a:rPr lang="en-US" sz="2400" b="1" kern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”</a:t>
            </a:r>
            <a:endParaRPr lang="en-US" sz="2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012D5-B732-49FA-8D2C-A5C52B364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38" y="3803438"/>
            <a:ext cx="3906539" cy="3054551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uk-UA" sz="7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Виконав</a:t>
            </a:r>
            <a:r>
              <a:rPr lang="en-US" sz="7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</a:t>
            </a:r>
            <a:r>
              <a:rPr lang="uk-UA" sz="7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endParaRPr lang="en-US" sz="7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uk-UA" sz="7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студент </a:t>
            </a:r>
            <a:r>
              <a:rPr lang="en-US" sz="7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IV </a:t>
            </a:r>
            <a:r>
              <a:rPr lang="uk-UA" sz="7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курсу, </a:t>
            </a:r>
          </a:p>
          <a:p>
            <a:pPr>
              <a:lnSpc>
                <a:spcPct val="120000"/>
              </a:lnSpc>
            </a:pPr>
            <a:r>
              <a:rPr lang="uk-UA" sz="7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гр. КІ-191 </a:t>
            </a:r>
            <a:br>
              <a:rPr lang="uk-UA" sz="7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endParaRPr lang="uk-UA" sz="7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uk-UA" sz="7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Помилуйко Д.А.</a:t>
            </a:r>
            <a:r>
              <a:rPr lang="uk-UA" sz="58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</a:t>
            </a:r>
          </a:p>
          <a:p>
            <a:r>
              <a:rPr lang="uk-UA" sz="2400" dirty="0">
                <a:solidFill>
                  <a:schemeClr val="tx1"/>
                </a:solidFill>
              </a:rPr>
              <a:t>         </a:t>
            </a:r>
          </a:p>
          <a:p>
            <a:r>
              <a:rPr lang="uk-UA" sz="2400" dirty="0">
                <a:solidFill>
                  <a:schemeClr val="tx1"/>
                </a:solidFill>
              </a:rPr>
              <a:t>	</a:t>
            </a:r>
            <a:endParaRPr lang="uk-UA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69CCA-9C71-73A9-5C36-1F1B255E18FE}"/>
              </a:ext>
            </a:extLst>
          </p:cNvPr>
          <p:cNvSpPr txBox="1"/>
          <p:nvPr/>
        </p:nvSpPr>
        <p:spPr>
          <a:xfrm>
            <a:off x="1447290" y="1407935"/>
            <a:ext cx="93037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Державна</a:t>
            </a:r>
            <a:r>
              <a:rPr lang="ru-RU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ru-RU" sz="2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атестаційна</a:t>
            </a:r>
            <a:r>
              <a:rPr lang="ru-RU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робота </a:t>
            </a:r>
            <a:endParaRPr lang="en-US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ctr"/>
            <a:r>
              <a:rPr lang="ru-RU" sz="2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кваліфікаційного</a:t>
            </a:r>
            <a:r>
              <a:rPr lang="ru-RU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ru-RU" sz="2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рівня</a:t>
            </a:r>
            <a:r>
              <a:rPr lang="ru-RU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бакалавр </a:t>
            </a:r>
            <a:endParaRPr lang="en-US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ctr"/>
            <a:r>
              <a:rPr lang="ru-RU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на тему:</a:t>
            </a:r>
            <a:endParaRPr lang="ru-UA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54D0D-4F1C-A64B-6F91-CBBFC4852D7A}"/>
              </a:ext>
            </a:extLst>
          </p:cNvPr>
          <p:cNvSpPr txBox="1"/>
          <p:nvPr/>
        </p:nvSpPr>
        <p:spPr>
          <a:xfrm>
            <a:off x="5770638" y="3731728"/>
            <a:ext cx="36847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UA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К</a:t>
            </a:r>
            <a:r>
              <a:rPr lang="uk-UA" sz="2400" dirty="0" err="1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ерівник</a:t>
            </a:r>
            <a:r>
              <a:rPr lang="uk-UA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 </a:t>
            </a:r>
            <a:endParaRPr 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ru-UA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к.т.н</a:t>
            </a:r>
            <a:r>
              <a:rPr lang="ru-UA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доцент</a:t>
            </a:r>
          </a:p>
          <a:p>
            <a:endParaRPr lang="uk-UA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uk-UA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Пріла О.А. </a:t>
            </a:r>
            <a:endParaRPr lang="ru-UA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88363-9E2E-492D-7EC7-1AB1284E41BE}"/>
              </a:ext>
            </a:extLst>
          </p:cNvPr>
          <p:cNvSpPr txBox="1"/>
          <p:nvPr/>
        </p:nvSpPr>
        <p:spPr>
          <a:xfrm>
            <a:off x="1325839" y="248044"/>
            <a:ext cx="9546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  <a:cs typeface="Times New Roman" panose="02020603050405020304" pitchFamily="18" charset="0"/>
              </a:rPr>
              <a:t>Національний університет «Чернігівська політехніка»</a:t>
            </a:r>
          </a:p>
          <a:p>
            <a:pPr algn="ctr" rtl="0">
              <a:lnSpc>
                <a:spcPct val="100000"/>
              </a:lnSpc>
            </a:pPr>
            <a:r>
              <a:rPr lang="uk-UA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Навчально-науковий інститут електронних та інформаційних технологій</a:t>
            </a:r>
          </a:p>
          <a:p>
            <a:pPr algn="ctr" rtl="0">
              <a:lnSpc>
                <a:spcPct val="100000"/>
              </a:lnSpc>
            </a:pPr>
            <a:r>
              <a:rPr lang="uk-UA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Кафедра інформаційних та комп’ютерних систем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21E2E-ACA0-92BA-42CB-948BF3C23DE5}"/>
              </a:ext>
            </a:extLst>
          </p:cNvPr>
          <p:cNvSpPr txBox="1"/>
          <p:nvPr/>
        </p:nvSpPr>
        <p:spPr>
          <a:xfrm>
            <a:off x="5865936" y="6379123"/>
            <a:ext cx="6098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2023</a:t>
            </a:r>
            <a:r>
              <a:rPr lang="uk-UA" sz="12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857310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8FE05-9027-E91A-03BB-04126356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513" y="1253278"/>
            <a:ext cx="5865052" cy="784836"/>
          </a:xfrm>
        </p:spPr>
        <p:txBody>
          <a:bodyPr>
            <a:normAutofit/>
          </a:bodyPr>
          <a:lstStyle/>
          <a:p>
            <a:r>
              <a:rPr lang="uk-UA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Дякую за увагу!</a:t>
            </a:r>
            <a:endParaRPr lang="ru-UA" dirty="0">
              <a:ln w="3175" cmpd="sng"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Місце для вмісту 3">
            <a:extLst>
              <a:ext uri="{FF2B5EF4-FFF2-40B4-BE49-F238E27FC236}">
                <a16:creationId xmlns:a16="http://schemas.microsoft.com/office/drawing/2014/main" id="{0974ADCC-E835-8D20-BF63-15CBD44246DC}"/>
              </a:ext>
            </a:extLst>
          </p:cNvPr>
          <p:cNvSpPr txBox="1">
            <a:spLocks/>
          </p:cNvSpPr>
          <p:nvPr/>
        </p:nvSpPr>
        <p:spPr>
          <a:xfrm>
            <a:off x="318782" y="2130898"/>
            <a:ext cx="10335236" cy="460546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  <p:sp>
        <p:nvSpPr>
          <p:cNvPr id="3" name="Місце для вмісту 3">
            <a:extLst>
              <a:ext uri="{FF2B5EF4-FFF2-40B4-BE49-F238E27FC236}">
                <a16:creationId xmlns:a16="http://schemas.microsoft.com/office/drawing/2014/main" id="{1BFADD18-96CE-C169-E8A7-7555787E4674}"/>
              </a:ext>
            </a:extLst>
          </p:cNvPr>
          <p:cNvSpPr txBox="1">
            <a:spLocks/>
          </p:cNvSpPr>
          <p:nvPr/>
        </p:nvSpPr>
        <p:spPr>
          <a:xfrm>
            <a:off x="0" y="867299"/>
            <a:ext cx="12192000" cy="303053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7445E60-B987-A1B3-096A-F8F9E406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881" y="629906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solidFill>
                  <a:schemeClr val="bg1"/>
                </a:solidFill>
                <a:latin typeface="Bahnschrift SemiBold" panose="020B0502040204020203" pitchFamily="34" charset="0"/>
              </a:rPr>
              <a:pPr/>
              <a:t>10</a:t>
            </a:fld>
            <a:endParaRPr lang="en-US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B34AA4-7A42-D110-43E5-AB6FC4D47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73" y="3364960"/>
            <a:ext cx="2181529" cy="29341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F7A389-2673-CE46-B70F-E022B5B744EA}"/>
              </a:ext>
            </a:extLst>
          </p:cNvPr>
          <p:cNvSpPr txBox="1"/>
          <p:nvPr/>
        </p:nvSpPr>
        <p:spPr>
          <a:xfrm>
            <a:off x="3188000" y="5375739"/>
            <a:ext cx="50751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Ви можете</a:t>
            </a:r>
            <a:r>
              <a:rPr lang="uk-UA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 переглянути кваліфікаційний проект використавши </a:t>
            </a:r>
            <a:r>
              <a:rPr lang="en-US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QR</a:t>
            </a:r>
            <a:r>
              <a:rPr lang="ru-UA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-код</a:t>
            </a:r>
            <a:r>
              <a:rPr lang="uk-UA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 публічного </a:t>
            </a:r>
            <a:r>
              <a:rPr lang="en-US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GitHub </a:t>
            </a:r>
            <a:r>
              <a:rPr lang="uk-UA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репозиторію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24240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5112E-227C-0E92-7009-75A75894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943" y="311416"/>
            <a:ext cx="5675631" cy="79838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uk-UA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Мета та завдання роботи</a:t>
            </a:r>
            <a:endParaRPr lang="ru-UA" dirty="0">
              <a:ln w="3175" cmpd="sng"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BD2787B-6A80-4EEF-7432-094702229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6668" y="1700518"/>
            <a:ext cx="8534400" cy="1973860"/>
          </a:xfrm>
        </p:spPr>
        <p:txBody>
          <a:bodyPr>
            <a:normAutofit/>
          </a:bodyPr>
          <a:lstStyle/>
          <a:p>
            <a:pPr>
              <a:buSzPct val="70000"/>
              <a:buFont typeface="Century Gothic" panose="020B0502020202020204" pitchFamily="34" charset="0"/>
              <a:buChar char="►"/>
            </a:pPr>
            <a:r>
              <a:rPr lang="uk-UA" sz="2400" dirty="0">
                <a:solidFill>
                  <a:srgbClr val="000000"/>
                </a:solidFill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uk-UA" sz="24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ланування і розгортання </a:t>
            </a:r>
            <a:r>
              <a:rPr lang="uk-UA" sz="24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високод</a:t>
            </a:r>
            <a:r>
              <a:rPr lang="ru-UA" sz="24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uk-UA" sz="24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ступного кластеру </a:t>
            </a:r>
            <a:r>
              <a:rPr lang="uk-UA" sz="24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uk-UA" sz="24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використовуючи наявну локальну інфраструктуру, а також налаштування і інтеграція необхідних сервісів для роботи програм </a:t>
            </a:r>
            <a:r>
              <a:rPr lang="uk-UA" sz="24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телемедичних</a:t>
            </a:r>
            <a:r>
              <a:rPr lang="uk-UA" sz="24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досліджень. </a:t>
            </a:r>
            <a:endParaRPr lang="uk-UA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ru-UA" dirty="0"/>
          </a:p>
        </p:txBody>
      </p:sp>
      <p:sp>
        <p:nvSpPr>
          <p:cNvPr id="6" name="Знак &quot;мінус&quot; 5">
            <a:extLst>
              <a:ext uri="{FF2B5EF4-FFF2-40B4-BE49-F238E27FC236}">
                <a16:creationId xmlns:a16="http://schemas.microsoft.com/office/drawing/2014/main" id="{FF7B0D1C-F2E4-505B-C593-282C2BA88B6D}"/>
              </a:ext>
            </a:extLst>
          </p:cNvPr>
          <p:cNvSpPr/>
          <p:nvPr/>
        </p:nvSpPr>
        <p:spPr>
          <a:xfrm>
            <a:off x="-152843" y="1013323"/>
            <a:ext cx="12121204" cy="192947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C39FA-DB7C-26CB-79E0-A334B353A8D7}"/>
              </a:ext>
            </a:extLst>
          </p:cNvPr>
          <p:cNvSpPr txBox="1"/>
          <p:nvPr/>
        </p:nvSpPr>
        <p:spPr>
          <a:xfrm>
            <a:off x="1296099" y="1206270"/>
            <a:ext cx="609879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solidFill>
                  <a:schemeClr val="tx1"/>
                </a:solidFill>
                <a:latin typeface="Bahnschrift" panose="020B0502040204020203" pitchFamily="34" charset="0"/>
              </a:rPr>
              <a:t>Мета роботи:</a:t>
            </a:r>
          </a:p>
          <a:p>
            <a:r>
              <a:rPr lang="uk-UA" sz="18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endParaRPr lang="ru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B0EF0-B141-01C2-C318-E19D1C1B24A1}"/>
              </a:ext>
            </a:extLst>
          </p:cNvPr>
          <p:cNvSpPr txBox="1"/>
          <p:nvPr/>
        </p:nvSpPr>
        <p:spPr>
          <a:xfrm>
            <a:off x="1556668" y="4240364"/>
            <a:ext cx="8534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70000"/>
              <a:buFont typeface="Century Gothic" panose="020B0502020202020204" pitchFamily="34" charset="0"/>
              <a:buChar char="►"/>
            </a:pPr>
            <a:r>
              <a:rPr lang="uk-UA" sz="2000" dirty="0">
                <a:solidFill>
                  <a:schemeClr val="tx1"/>
                </a:solidFill>
                <a:latin typeface="Bahnschrift" panose="020B0502040204020203" pitchFamily="34" charset="0"/>
              </a:rPr>
              <a:t>Дослідити принципи роботи та види архітектури кластерів.</a:t>
            </a:r>
            <a:endParaRPr lang="en-US" sz="20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>
              <a:buSzPct val="70000"/>
              <a:buFont typeface="Century Gothic" panose="020B0502020202020204" pitchFamily="34" charset="0"/>
              <a:buChar char="►"/>
            </a:pPr>
            <a:r>
              <a:rPr lang="uk-UA" sz="2000" dirty="0">
                <a:solidFill>
                  <a:schemeClr val="tx1"/>
                </a:solidFill>
                <a:latin typeface="Bahnschrift" panose="020B0502040204020203" pitchFamily="34" charset="0"/>
              </a:rPr>
              <a:t>Проаналізувати та обрати необхідні технології реалізації системи</a:t>
            </a: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  <a:endParaRPr lang="uk-UA" sz="20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>
              <a:buSzPct val="70000"/>
              <a:buFont typeface="Century Gothic" panose="020B0502020202020204" pitchFamily="34" charset="0"/>
              <a:buChar char="►"/>
            </a:pPr>
            <a:r>
              <a:rPr lang="uk-UA" sz="2000" dirty="0">
                <a:solidFill>
                  <a:schemeClr val="tx1"/>
                </a:solidFill>
                <a:latin typeface="Bahnschrift" panose="020B0502040204020203" pitchFamily="34" charset="0"/>
              </a:rPr>
              <a:t>Розгорнути кластер та інтегрувати сервіси для роботи </a:t>
            </a:r>
            <a:r>
              <a:rPr lang="uk-UA" sz="2000" dirty="0" err="1">
                <a:solidFill>
                  <a:schemeClr val="tx1"/>
                </a:solidFill>
                <a:latin typeface="Bahnschrift" panose="020B0502040204020203" pitchFamily="34" charset="0"/>
              </a:rPr>
              <a:t>телемедичної</a:t>
            </a:r>
            <a:r>
              <a:rPr lang="uk-UA" sz="2000" dirty="0">
                <a:solidFill>
                  <a:schemeClr val="tx1"/>
                </a:solidFill>
                <a:latin typeface="Bahnschrift" panose="020B0502040204020203" pitchFamily="34" charset="0"/>
              </a:rPr>
              <a:t> системи</a:t>
            </a:r>
            <a:endParaRPr lang="en-US" sz="20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>
              <a:buSzPct val="70000"/>
              <a:buFont typeface="Century Gothic" panose="020B0502020202020204" pitchFamily="34" charset="0"/>
              <a:buChar char="►"/>
            </a:pPr>
            <a:r>
              <a:rPr lang="uk-UA" sz="2000" dirty="0">
                <a:solidFill>
                  <a:schemeClr val="tx1"/>
                </a:solidFill>
                <a:latin typeface="Bahnschrift" panose="020B0502040204020203" pitchFamily="34" charset="0"/>
              </a:rPr>
              <a:t>Налаштувати систему збору метрик стану кластера</a:t>
            </a:r>
          </a:p>
          <a:p>
            <a:pPr>
              <a:buSzPct val="70000"/>
              <a:buFont typeface="Century Gothic" panose="020B0502020202020204" pitchFamily="34" charset="0"/>
              <a:buChar char="►"/>
            </a:pPr>
            <a:r>
              <a:rPr lang="uk-UA" sz="2000" dirty="0">
                <a:solidFill>
                  <a:schemeClr val="tx1"/>
                </a:solidFill>
                <a:latin typeface="Bahnschrift" panose="020B0502040204020203" pitchFamily="34" charset="0"/>
              </a:rPr>
              <a:t>Протестувати створену систему шляхом розгортання тестового додатку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5B396-ED55-4301-F4E4-BB8AF4A35F64}"/>
              </a:ext>
            </a:extLst>
          </p:cNvPr>
          <p:cNvSpPr txBox="1"/>
          <p:nvPr/>
        </p:nvSpPr>
        <p:spPr>
          <a:xfrm>
            <a:off x="1212209" y="3695860"/>
            <a:ext cx="37792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solidFill>
                  <a:schemeClr val="tx1"/>
                </a:solidFill>
                <a:latin typeface="Bahnschrift" panose="020B0502040204020203" pitchFamily="34" charset="0"/>
              </a:rPr>
              <a:t>Завдання роботи:</a:t>
            </a:r>
          </a:p>
        </p:txBody>
      </p:sp>
      <p:sp>
        <p:nvSpPr>
          <p:cNvPr id="11" name="Місце для номера слайда 10">
            <a:extLst>
              <a:ext uri="{FF2B5EF4-FFF2-40B4-BE49-F238E27FC236}">
                <a16:creationId xmlns:a16="http://schemas.microsoft.com/office/drawing/2014/main" id="{31B342A0-106C-9545-F505-CF0423AE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5022" y="630457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solidFill>
                  <a:schemeClr val="bg1"/>
                </a:solidFill>
                <a:latin typeface="Bahnschrift SemiBold" panose="020B0502040204020203" pitchFamily="34" charset="0"/>
              </a:rPr>
              <a:pPr/>
              <a:t>2</a:t>
            </a:fld>
            <a:endParaRPr lang="en-US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07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8FE05-9027-E91A-03BB-04126356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369" y="96058"/>
            <a:ext cx="5414908" cy="784836"/>
          </a:xfrm>
        </p:spPr>
        <p:txBody>
          <a:bodyPr>
            <a:normAutofit fontScale="90000"/>
          </a:bodyPr>
          <a:lstStyle/>
          <a:p>
            <a:r>
              <a:rPr lang="uk-UA" dirty="0" err="1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Телемедична</a:t>
            </a:r>
            <a:r>
              <a:rPr lang="uk-UA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 система (*)</a:t>
            </a:r>
            <a:endParaRPr lang="ru-UA" dirty="0">
              <a:ln w="3175" cmpd="sng"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Знак &quot;мінус&quot; 3">
            <a:extLst>
              <a:ext uri="{FF2B5EF4-FFF2-40B4-BE49-F238E27FC236}">
                <a16:creationId xmlns:a16="http://schemas.microsoft.com/office/drawing/2014/main" id="{FC6D2AAB-DC28-8402-FCC6-01A56A3297C1}"/>
              </a:ext>
            </a:extLst>
          </p:cNvPr>
          <p:cNvSpPr/>
          <p:nvPr/>
        </p:nvSpPr>
        <p:spPr>
          <a:xfrm>
            <a:off x="-36799" y="746022"/>
            <a:ext cx="12491207" cy="145683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B38D4-852F-D25C-AF6E-E20A0C881484}"/>
              </a:ext>
            </a:extLst>
          </p:cNvPr>
          <p:cNvSpPr txBox="1"/>
          <p:nvPr/>
        </p:nvSpPr>
        <p:spPr>
          <a:xfrm>
            <a:off x="3135702" y="891705"/>
            <a:ext cx="90562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Телемедицина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комплекс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дій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технологій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заходів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застосовуються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під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час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надання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медичної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допомоги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використанням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засобів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дистанційного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зв’язку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обміну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інформацією</a:t>
            </a:r>
            <a:r>
              <a:rPr lang="uk-UA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kern="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uk-UA" sz="2000" kern="0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UA" sz="2400" dirty="0">
              <a:latin typeface="Bahnschrift SemiBold" panose="020B0502040204020203" pitchFamily="34" charset="0"/>
            </a:endParaRPr>
          </a:p>
        </p:txBody>
      </p:sp>
      <p:sp>
        <p:nvSpPr>
          <p:cNvPr id="11" name="Місце для вмісту 3">
            <a:extLst>
              <a:ext uri="{FF2B5EF4-FFF2-40B4-BE49-F238E27FC236}">
                <a16:creationId xmlns:a16="http://schemas.microsoft.com/office/drawing/2014/main" id="{0974ADCC-E835-8D20-BF63-15CBD44246DC}"/>
              </a:ext>
            </a:extLst>
          </p:cNvPr>
          <p:cNvSpPr txBox="1">
            <a:spLocks/>
          </p:cNvSpPr>
          <p:nvPr/>
        </p:nvSpPr>
        <p:spPr>
          <a:xfrm>
            <a:off x="3475515" y="2864575"/>
            <a:ext cx="8538136" cy="237800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Реєстрація пацієнтів та їх карток</a:t>
            </a:r>
            <a:endParaRPr lang="en-US" sz="2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uk-UA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Діагностика пацієнтів</a:t>
            </a:r>
          </a:p>
          <a:p>
            <a:r>
              <a:rPr lang="uk-UA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Запис результатів моніторингових досліджень</a:t>
            </a:r>
          </a:p>
          <a:p>
            <a:r>
              <a:rPr lang="uk-UA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Дистанційне консультування у разі виявлення </a:t>
            </a:r>
            <a:r>
              <a:rPr lang="uk-UA" sz="2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хвороб</a:t>
            </a:r>
            <a:endParaRPr lang="uk-UA" sz="2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uk-UA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Персоніфікація надання медичних послуг</a:t>
            </a:r>
          </a:p>
          <a:p>
            <a:endParaRPr lang="uk-UA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uk-UA" sz="2400" dirty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  <p:sp>
        <p:nvSpPr>
          <p:cNvPr id="12" name="Місце для тексту 2">
            <a:extLst>
              <a:ext uri="{FF2B5EF4-FFF2-40B4-BE49-F238E27FC236}">
                <a16:creationId xmlns:a16="http://schemas.microsoft.com/office/drawing/2014/main" id="{E4368128-A9C1-C704-8DB7-D0F827A4C56B}"/>
              </a:ext>
            </a:extLst>
          </p:cNvPr>
          <p:cNvSpPr txBox="1">
            <a:spLocks/>
          </p:cNvSpPr>
          <p:nvPr/>
        </p:nvSpPr>
        <p:spPr>
          <a:xfrm>
            <a:off x="3105948" y="2128060"/>
            <a:ext cx="8894834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2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Основні задачі </a:t>
            </a:r>
            <a:r>
              <a:rPr lang="uk-UA" sz="28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телемедичної</a:t>
            </a:r>
            <a:r>
              <a:rPr lang="uk-UA" sz="2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моніторингової системи:</a:t>
            </a:r>
            <a:endParaRPr lang="ru-UA" sz="2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862C839E-C5BE-CC09-E3C8-B3661DD440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B1CB62-F99E-D128-F0C9-4A79F880F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1705"/>
            <a:ext cx="3135705" cy="208638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F3C3FD-6901-5B54-0A17-CF2BCBBEC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972304"/>
            <a:ext cx="3135705" cy="193531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720A196-3344-C2B5-E8E0-3BA9A7A3A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907622"/>
            <a:ext cx="3135703" cy="19503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2A0232-ED6F-D727-07EC-38282E66657C}"/>
              </a:ext>
            </a:extLst>
          </p:cNvPr>
          <p:cNvSpPr txBox="1"/>
          <p:nvPr/>
        </p:nvSpPr>
        <p:spPr>
          <a:xfrm>
            <a:off x="3216434" y="5396802"/>
            <a:ext cx="88948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n w="3175" cmpd="sng">
                  <a:solidFill>
                    <a:schemeClr val="tx1"/>
                  </a:solidFill>
                </a:ln>
                <a:latin typeface="Bahnschrift SemiBold" panose="020B0502040204020203" pitchFamily="34" charset="0"/>
              </a:rPr>
              <a:t>* - Джерела верхнього і двох нижніх </a:t>
            </a:r>
            <a:r>
              <a:rPr lang="uk-UA" dirty="0" err="1">
                <a:ln w="3175" cmpd="sng">
                  <a:solidFill>
                    <a:schemeClr val="tx1"/>
                  </a:solidFill>
                </a:ln>
                <a:latin typeface="Bahnschrift SemiBold" panose="020B0502040204020203" pitchFamily="34" charset="0"/>
              </a:rPr>
              <a:t>зображеннь</a:t>
            </a:r>
            <a:r>
              <a:rPr lang="uk-UA" dirty="0">
                <a:ln w="3175" cmpd="sng">
                  <a:solidFill>
                    <a:schemeClr val="tx1"/>
                  </a:solidFill>
                </a:ln>
                <a:latin typeface="Bahnschrift SemiBold" panose="020B0502040204020203" pitchFamily="34" charset="0"/>
              </a:rPr>
              <a:t>: </a:t>
            </a:r>
          </a:p>
          <a:p>
            <a:r>
              <a:rPr lang="uk-UA" b="1" dirty="0">
                <a:ln w="3175" cmpd="sng">
                  <a:solidFill>
                    <a:schemeClr val="tx1"/>
                  </a:solidFill>
                </a:ln>
                <a:latin typeface="Bahnschrift SemiBold" panose="020B0502040204020203" pitchFamily="34" charset="0"/>
              </a:rPr>
              <a:t>1. </a:t>
            </a:r>
            <a:r>
              <a:rPr lang="en-US" b="1" dirty="0">
                <a:ln w="3175" cmpd="sng">
                  <a:solidFill>
                    <a:schemeClr val="tx1"/>
                  </a:solidFill>
                </a:ln>
                <a:latin typeface="Bahnschrift SemiBold" panose="020B0502040204020203" pitchFamily="34" charset="0"/>
              </a:rPr>
              <a:t>URL: https://platforma-msb.org/pravo-na-telemedytsynu/ </a:t>
            </a:r>
            <a:endParaRPr lang="uk-UA" b="1" dirty="0">
              <a:ln w="3175" cmpd="sng">
                <a:solidFill>
                  <a:schemeClr val="tx1"/>
                </a:solidFill>
              </a:ln>
              <a:latin typeface="Bahnschrift SemiBold" panose="020B0502040204020203" pitchFamily="34" charset="0"/>
            </a:endParaRPr>
          </a:p>
          <a:p>
            <a:r>
              <a:rPr lang="uk-UA" dirty="0">
                <a:latin typeface="Bahnschrift SemiBold" panose="020B0502040204020203" pitchFamily="34" charset="0"/>
              </a:rPr>
              <a:t>2.</a:t>
            </a:r>
            <a:r>
              <a:rPr lang="en-US" dirty="0">
                <a:latin typeface="Bahnschrift SemiBold" panose="020B0502040204020203" pitchFamily="34" charset="0"/>
              </a:rPr>
              <a:t> URL: https://www.uchicagomedicine.org/forefront/patient-care-articles/what-is-telemedicine</a:t>
            </a:r>
            <a:endParaRPr lang="ru-UA" dirty="0">
              <a:latin typeface="Bahnschrift SemiBold" panose="020B0502040204020203" pitchFamily="34" charset="0"/>
            </a:endParaRPr>
          </a:p>
        </p:txBody>
      </p:sp>
      <p:sp>
        <p:nvSpPr>
          <p:cNvPr id="21" name="Місце для номера слайда 20">
            <a:extLst>
              <a:ext uri="{FF2B5EF4-FFF2-40B4-BE49-F238E27FC236}">
                <a16:creationId xmlns:a16="http://schemas.microsoft.com/office/drawing/2014/main" id="{C0CEDF06-54F5-2E31-3D91-A2A8E6DA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0312" y="6296683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solidFill>
                  <a:schemeClr val="bg1"/>
                </a:solidFill>
                <a:latin typeface="Bahnschrift SemiBold" panose="020B0502040204020203" pitchFamily="34" charset="0"/>
              </a:rPr>
              <a:pPr/>
              <a:t>3</a:t>
            </a:fld>
            <a:endParaRPr lang="en-US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38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A40DB-1F6A-7F1A-8E31-E0754B62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50" y="27362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Задач</a:t>
            </a:r>
            <a:r>
              <a:rPr lang="ru-UA" sz="3200" b="1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а</a:t>
            </a:r>
            <a:r>
              <a:rPr lang="uk-UA" sz="3200" b="1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 розгортання сервісів для </a:t>
            </a:r>
            <a:r>
              <a:rPr lang="ru-UA" sz="3200" b="1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п</a:t>
            </a:r>
            <a:r>
              <a:rPr lang="uk-UA" sz="3200" b="1" dirty="0" err="1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ідтримки</a:t>
            </a:r>
            <a:r>
              <a:rPr lang="uk-UA" sz="3200" b="1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 моніторингових досліджень </a:t>
            </a:r>
            <a:endParaRPr lang="ru-UA" sz="3200" b="1" dirty="0">
              <a:ln w="3175" cmpd="sng"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A01DB9B-CD25-6AF8-F11F-D91EF9F7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584" y="1625755"/>
            <a:ext cx="4649787" cy="576262"/>
          </a:xfrm>
        </p:spPr>
        <p:txBody>
          <a:bodyPr>
            <a:normAutofit fontScale="77500" lnSpcReduction="20000"/>
          </a:bodyPr>
          <a:lstStyle/>
          <a:p>
            <a:r>
              <a:rPr lang="uk-UA" dirty="0">
                <a:latin typeface="Bahnschrift SemiBold" panose="020B0502040204020203" pitchFamily="34" charset="0"/>
              </a:rPr>
              <a:t>Загальна задача розгортання кластера</a:t>
            </a:r>
            <a:endParaRPr lang="ru-UA" dirty="0">
              <a:latin typeface="Bahnschrift SemiBold" panose="020B0502040204020203" pitchFamily="34" charset="0"/>
            </a:endParaRP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1DC76B7-56C4-945E-3930-770107D4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716" y="2443877"/>
            <a:ext cx="4937655" cy="4300872"/>
          </a:xfrm>
        </p:spPr>
        <p:txBody>
          <a:bodyPr>
            <a:normAutofit lnSpcReduction="10000"/>
          </a:bodyPr>
          <a:lstStyle/>
          <a:p>
            <a:r>
              <a:rPr lang="uk-UA" sz="2400" dirty="0">
                <a:solidFill>
                  <a:schemeClr val="tx1"/>
                </a:solidFill>
              </a:rPr>
              <a:t>Створення та конфігурація </a:t>
            </a:r>
            <a:r>
              <a:rPr lang="en-US" sz="2400" dirty="0">
                <a:solidFill>
                  <a:schemeClr val="tx1"/>
                </a:solidFill>
              </a:rPr>
              <a:t>VM</a:t>
            </a:r>
            <a:endParaRPr lang="uk-UA" sz="2400" dirty="0">
              <a:solidFill>
                <a:schemeClr val="tx1"/>
              </a:solidFill>
            </a:endParaRPr>
          </a:p>
          <a:p>
            <a:r>
              <a:rPr lang="uk-UA" sz="2400" dirty="0">
                <a:solidFill>
                  <a:schemeClr val="tx1"/>
                </a:solidFill>
              </a:rPr>
              <a:t>Встановлення компонентів керування кластером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uk-UA" sz="2400" dirty="0">
                <a:solidFill>
                  <a:schemeClr val="tx1"/>
                </a:solidFill>
              </a:rPr>
              <a:t>Ініціалізація кластера та робочих вузлів</a:t>
            </a:r>
          </a:p>
          <a:p>
            <a:r>
              <a:rPr lang="uk-UA" sz="2400" dirty="0">
                <a:solidFill>
                  <a:schemeClr val="tx1"/>
                </a:solidFill>
              </a:rPr>
              <a:t>Встановлення </a:t>
            </a:r>
            <a:r>
              <a:rPr lang="en-US" sz="2400" dirty="0">
                <a:solidFill>
                  <a:schemeClr val="tx1"/>
                </a:solidFill>
              </a:rPr>
              <a:t>CNI</a:t>
            </a:r>
            <a:endParaRPr lang="uk-UA" sz="2400" dirty="0">
              <a:solidFill>
                <a:schemeClr val="tx1"/>
              </a:solidFill>
            </a:endParaRPr>
          </a:p>
          <a:p>
            <a:r>
              <a:rPr lang="uk-UA" sz="2400" dirty="0">
                <a:solidFill>
                  <a:schemeClr val="tx1"/>
                </a:solidFill>
              </a:rPr>
              <a:t>Встановлення </a:t>
            </a:r>
            <a:r>
              <a:rPr lang="en-US" sz="2400" dirty="0">
                <a:solidFill>
                  <a:schemeClr val="tx1"/>
                </a:solidFill>
              </a:rPr>
              <a:t>Container runtime</a:t>
            </a:r>
            <a:r>
              <a:rPr lang="uk-UA" sz="2400" dirty="0">
                <a:solidFill>
                  <a:schemeClr val="tx1"/>
                </a:solidFill>
              </a:rPr>
              <a:t> для підтримки роботи </a:t>
            </a:r>
            <a:r>
              <a:rPr lang="uk-UA" sz="2400" dirty="0" err="1">
                <a:solidFill>
                  <a:schemeClr val="tx1"/>
                </a:solidFill>
              </a:rPr>
              <a:t>контейнеризованих</a:t>
            </a:r>
            <a:r>
              <a:rPr lang="uk-UA" sz="2400" dirty="0">
                <a:solidFill>
                  <a:schemeClr val="tx1"/>
                </a:solidFill>
              </a:rPr>
              <a:t> додатків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ru-UA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DEB57DA-97DE-DE9D-1929-0823D00A9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5752" y="1703221"/>
            <a:ext cx="4665134" cy="576262"/>
          </a:xfrm>
        </p:spPr>
        <p:txBody>
          <a:bodyPr>
            <a:normAutofit fontScale="77500" lnSpcReduction="20000"/>
          </a:bodyPr>
          <a:lstStyle/>
          <a:p>
            <a:r>
              <a:rPr lang="uk-UA" dirty="0">
                <a:latin typeface="Bahnschrift SemiBold" panose="020B0502040204020203" pitchFamily="34" charset="0"/>
              </a:rPr>
              <a:t>Розгортання сервісів для </a:t>
            </a:r>
            <a:r>
              <a:rPr lang="uk-UA" dirty="0" err="1">
                <a:latin typeface="Bahnschrift SemiBold" panose="020B0502040204020203" pitchFamily="34" charset="0"/>
              </a:rPr>
              <a:t>телемедичних</a:t>
            </a:r>
            <a:r>
              <a:rPr lang="uk-UA" dirty="0">
                <a:latin typeface="Bahnschrift SemiBold" panose="020B0502040204020203" pitchFamily="34" charset="0"/>
              </a:rPr>
              <a:t> задач</a:t>
            </a:r>
            <a:endParaRPr lang="ru-UA" dirty="0">
              <a:latin typeface="Bahnschrift SemiBold" panose="020B0502040204020203" pitchFamily="34" charset="0"/>
            </a:endParaRP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04C8D1AF-19CB-5E84-94B9-7974235D3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28888" y="2412188"/>
            <a:ext cx="4929188" cy="3914978"/>
          </a:xfrm>
        </p:spPr>
        <p:txBody>
          <a:bodyPr>
            <a:normAutofit lnSpcReduction="10000"/>
          </a:bodyPr>
          <a:lstStyle/>
          <a:p>
            <a:r>
              <a:rPr lang="uk-UA" sz="2400" dirty="0">
                <a:solidFill>
                  <a:schemeClr val="tx1"/>
                </a:solidFill>
              </a:rPr>
              <a:t>Інтеграція балансу</a:t>
            </a:r>
            <a:r>
              <a:rPr lang="ru-UA" sz="2400" dirty="0">
                <a:solidFill>
                  <a:schemeClr val="tx1"/>
                </a:solidFill>
              </a:rPr>
              <a:t>в</a:t>
            </a:r>
            <a:r>
              <a:rPr lang="uk-UA" sz="2400" dirty="0" err="1">
                <a:solidFill>
                  <a:schemeClr val="tx1"/>
                </a:solidFill>
              </a:rPr>
              <a:t>альника</a:t>
            </a:r>
            <a:r>
              <a:rPr lang="uk-UA" sz="2400">
                <a:solidFill>
                  <a:schemeClr val="tx1"/>
                </a:solidFill>
              </a:rPr>
              <a:t> навантаження </a:t>
            </a:r>
            <a:endParaRPr lang="uk-UA" sz="2400" dirty="0">
              <a:solidFill>
                <a:schemeClr val="tx1"/>
              </a:solidFill>
            </a:endParaRPr>
          </a:p>
          <a:p>
            <a:r>
              <a:rPr lang="uk-UA" sz="2400" dirty="0">
                <a:solidFill>
                  <a:schemeClr val="tx1"/>
                </a:solidFill>
              </a:rPr>
              <a:t>Встановлення об’єктного сховища </a:t>
            </a:r>
            <a:r>
              <a:rPr lang="en-US" sz="2400" dirty="0" err="1">
                <a:solidFill>
                  <a:schemeClr val="tx1"/>
                </a:solidFill>
              </a:rPr>
              <a:t>MinIO</a:t>
            </a:r>
            <a:endParaRPr lang="uk-UA" sz="2400" dirty="0">
              <a:solidFill>
                <a:schemeClr val="tx1"/>
              </a:solidFill>
            </a:endParaRPr>
          </a:p>
          <a:p>
            <a:r>
              <a:rPr lang="uk-UA" sz="2400" dirty="0">
                <a:solidFill>
                  <a:schemeClr val="tx1"/>
                </a:solidFill>
              </a:rPr>
              <a:t>Налаштування взаємодії між інтегрованими сервісами і розгорнутим додатком</a:t>
            </a:r>
          </a:p>
          <a:p>
            <a:r>
              <a:rPr lang="uk-UA" sz="2400" dirty="0">
                <a:solidFill>
                  <a:schemeClr val="tx1"/>
                </a:solidFill>
              </a:rPr>
              <a:t>Налаштування системи моніторингу і оповіщень про стан системи</a:t>
            </a:r>
          </a:p>
          <a:p>
            <a:endParaRPr lang="uk-UA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UA" dirty="0"/>
          </a:p>
        </p:txBody>
      </p:sp>
      <p:sp>
        <p:nvSpPr>
          <p:cNvPr id="8" name="Знак &quot;мінус&quot; 7">
            <a:extLst>
              <a:ext uri="{FF2B5EF4-FFF2-40B4-BE49-F238E27FC236}">
                <a16:creationId xmlns:a16="http://schemas.microsoft.com/office/drawing/2014/main" id="{896AE2A8-C461-0DFC-0AC8-575101DA8332}"/>
              </a:ext>
            </a:extLst>
          </p:cNvPr>
          <p:cNvSpPr/>
          <p:nvPr/>
        </p:nvSpPr>
        <p:spPr>
          <a:xfrm flipH="1">
            <a:off x="5750531" y="-1025476"/>
            <a:ext cx="45719" cy="7984144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Знак &quot;мінус&quot; 8">
            <a:extLst>
              <a:ext uri="{FF2B5EF4-FFF2-40B4-BE49-F238E27FC236}">
                <a16:creationId xmlns:a16="http://schemas.microsoft.com/office/drawing/2014/main" id="{E5B2AFD9-024F-F2CF-4BB4-ADC6592D9F0B}"/>
              </a:ext>
            </a:extLst>
          </p:cNvPr>
          <p:cNvSpPr/>
          <p:nvPr/>
        </p:nvSpPr>
        <p:spPr>
          <a:xfrm flipH="1">
            <a:off x="5750531" y="803418"/>
            <a:ext cx="45719" cy="7984144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8FB9B78-903A-2138-EB22-4C65CD37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808" y="624269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solidFill>
                  <a:schemeClr val="bg1"/>
                </a:solidFill>
                <a:latin typeface="Bahnschrift SemiBold" panose="020B0502040204020203" pitchFamily="34" charset="0"/>
              </a:rPr>
              <a:pPr/>
              <a:t>4</a:t>
            </a:fld>
            <a:endParaRPr lang="en-US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2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A40DB-1F6A-7F1A-8E31-E0754B62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98709"/>
            <a:ext cx="8534400" cy="690259"/>
          </a:xfrm>
        </p:spPr>
        <p:txBody>
          <a:bodyPr>
            <a:normAutofit/>
          </a:bodyPr>
          <a:lstStyle/>
          <a:p>
            <a:pPr algn="ctr"/>
            <a:r>
              <a:rPr lang="uk-UA" sz="3200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Існуючі рішення</a:t>
            </a:r>
            <a:endParaRPr lang="ru-UA" sz="3200" b="1" dirty="0">
              <a:ln w="3175" cmpd="sng"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A01DB9B-CD25-6AF8-F11F-D91EF9F7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965" y="1809574"/>
            <a:ext cx="4649787" cy="576262"/>
          </a:xfrm>
        </p:spPr>
        <p:txBody>
          <a:bodyPr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Spotify</a:t>
            </a:r>
            <a:endParaRPr lang="ru-UA" dirty="0">
              <a:latin typeface="Bahnschrift SemiBold" panose="020B0502040204020203" pitchFamily="34" charset="0"/>
            </a:endParaRP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1DC76B7-56C4-945E-3930-770107D4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5030" y="2457433"/>
            <a:ext cx="4937655" cy="3030538"/>
          </a:xfrm>
        </p:spPr>
        <p:txBody>
          <a:bodyPr>
            <a:normAutofit/>
          </a:bodyPr>
          <a:lstStyle/>
          <a:p>
            <a:r>
              <a:rPr lang="uk-UA" sz="2400" dirty="0">
                <a:solidFill>
                  <a:schemeClr val="tx1"/>
                </a:solidFill>
              </a:rPr>
              <a:t>Розгорнута в 2018р. кластерна архітектура для підтримки сервісу прослуховування музики</a:t>
            </a:r>
          </a:p>
          <a:p>
            <a:r>
              <a:rPr lang="uk-UA" sz="2400" dirty="0">
                <a:solidFill>
                  <a:schemeClr val="tx1"/>
                </a:solidFill>
              </a:rPr>
              <a:t>Використовує </a:t>
            </a:r>
            <a:r>
              <a:rPr lang="en-US" sz="2400" dirty="0">
                <a:solidFill>
                  <a:schemeClr val="tx1"/>
                </a:solidFill>
              </a:rPr>
              <a:t>Kubernetes</a:t>
            </a:r>
            <a:r>
              <a:rPr lang="uk-UA" sz="2400" dirty="0">
                <a:solidFill>
                  <a:schemeClr val="tx1"/>
                </a:solidFill>
              </a:rPr>
              <a:t> і весь його функціонал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DEB57DA-97DE-DE9D-1929-0823D00A9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89820" y="1809574"/>
            <a:ext cx="4665134" cy="576262"/>
          </a:xfrm>
        </p:spPr>
        <p:txBody>
          <a:bodyPr/>
          <a:lstStyle/>
          <a:p>
            <a:r>
              <a:rPr lang="uk-UA" dirty="0">
                <a:latin typeface="Bahnschrift SemiBold" panose="020B0502040204020203" pitchFamily="34" charset="0"/>
              </a:rPr>
              <a:t>ВО </a:t>
            </a:r>
            <a:r>
              <a:rPr lang="en-US" dirty="0" err="1">
                <a:latin typeface="Bahnschrift SemiBold" panose="020B0502040204020203" pitchFamily="34" charset="0"/>
              </a:rPr>
              <a:t>Medgrid</a:t>
            </a:r>
            <a:endParaRPr lang="ru-UA" dirty="0">
              <a:latin typeface="Bahnschrift SemiBold" panose="020B0502040204020203" pitchFamily="34" charset="0"/>
            </a:endParaRP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04C8D1AF-19CB-5E84-94B9-7974235D3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9" y="2413821"/>
            <a:ext cx="4929188" cy="3030538"/>
          </a:xfrm>
        </p:spPr>
        <p:txBody>
          <a:bodyPr>
            <a:normAutofit/>
          </a:bodyPr>
          <a:lstStyle/>
          <a:p>
            <a:r>
              <a:rPr lang="uk-UA" sz="2400" dirty="0">
                <a:solidFill>
                  <a:schemeClr val="tx1"/>
                </a:solidFill>
              </a:rPr>
              <a:t>Створена розподілена інфраструктура для виконання задачі обслуговування сервісу </a:t>
            </a:r>
            <a:r>
              <a:rPr lang="uk-UA" sz="2400" dirty="0" err="1">
                <a:solidFill>
                  <a:schemeClr val="tx1"/>
                </a:solidFill>
              </a:rPr>
              <a:t>теле</a:t>
            </a:r>
            <a:r>
              <a:rPr lang="uk-UA" sz="2400" dirty="0">
                <a:solidFill>
                  <a:schemeClr val="tx1"/>
                </a:solidFill>
              </a:rPr>
              <a:t>-ЕКГ.</a:t>
            </a:r>
          </a:p>
          <a:p>
            <a:r>
              <a:rPr lang="uk-UA" sz="2400" dirty="0">
                <a:solidFill>
                  <a:schemeClr val="tx1"/>
                </a:solidFill>
              </a:rPr>
              <a:t>Поєднує хмарний </a:t>
            </a:r>
            <a:r>
              <a:rPr lang="en-US" sz="2400" dirty="0">
                <a:solidFill>
                  <a:schemeClr val="tx1"/>
                </a:solidFill>
              </a:rPr>
              <a:t>OpenStack </a:t>
            </a:r>
            <a:r>
              <a:rPr lang="uk-UA" sz="2400" dirty="0">
                <a:solidFill>
                  <a:schemeClr val="tx1"/>
                </a:solidFill>
              </a:rPr>
              <a:t>і </a:t>
            </a:r>
            <a:r>
              <a:rPr lang="en-US" sz="2400" dirty="0">
                <a:solidFill>
                  <a:schemeClr val="tx1"/>
                </a:solidFill>
              </a:rPr>
              <a:t>Kubernetes</a:t>
            </a:r>
            <a:r>
              <a:rPr lang="uk-UA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ru-UA" dirty="0"/>
          </a:p>
        </p:txBody>
      </p:sp>
      <p:sp>
        <p:nvSpPr>
          <p:cNvPr id="8" name="Знак &quot;мінус&quot; 7">
            <a:extLst>
              <a:ext uri="{FF2B5EF4-FFF2-40B4-BE49-F238E27FC236}">
                <a16:creationId xmlns:a16="http://schemas.microsoft.com/office/drawing/2014/main" id="{896AE2A8-C461-0DFC-0AC8-575101DA8332}"/>
              </a:ext>
            </a:extLst>
          </p:cNvPr>
          <p:cNvSpPr/>
          <p:nvPr/>
        </p:nvSpPr>
        <p:spPr>
          <a:xfrm flipH="1">
            <a:off x="5750531" y="-1126144"/>
            <a:ext cx="45719" cy="7984144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Знак &quot;мінус&quot; 8">
            <a:extLst>
              <a:ext uri="{FF2B5EF4-FFF2-40B4-BE49-F238E27FC236}">
                <a16:creationId xmlns:a16="http://schemas.microsoft.com/office/drawing/2014/main" id="{E5B2AFD9-024F-F2CF-4BB4-ADC6592D9F0B}"/>
              </a:ext>
            </a:extLst>
          </p:cNvPr>
          <p:cNvSpPr/>
          <p:nvPr/>
        </p:nvSpPr>
        <p:spPr>
          <a:xfrm flipH="1">
            <a:off x="5750531" y="509803"/>
            <a:ext cx="45719" cy="7984144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Знак &quot;мінус&quot; 6">
            <a:extLst>
              <a:ext uri="{FF2B5EF4-FFF2-40B4-BE49-F238E27FC236}">
                <a16:creationId xmlns:a16="http://schemas.microsoft.com/office/drawing/2014/main" id="{174822A8-FF48-2BB8-411C-54281FBCC766}"/>
              </a:ext>
            </a:extLst>
          </p:cNvPr>
          <p:cNvSpPr/>
          <p:nvPr/>
        </p:nvSpPr>
        <p:spPr>
          <a:xfrm>
            <a:off x="-149604" y="988968"/>
            <a:ext cx="12491207" cy="145683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B0238-33C8-3D41-CB66-51BAFD4E0CB9}"/>
              </a:ext>
            </a:extLst>
          </p:cNvPr>
          <p:cNvSpPr txBox="1"/>
          <p:nvPr/>
        </p:nvSpPr>
        <p:spPr>
          <a:xfrm>
            <a:off x="-1000231" y="1022111"/>
            <a:ext cx="13592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Bahnschrift SemiBold" panose="020B0502040204020203" pitchFamily="34" charset="0"/>
              </a:rPr>
              <a:t>Кластер </a:t>
            </a:r>
            <a:r>
              <a:rPr lang="en-US" sz="2800" dirty="0">
                <a:latin typeface="Bahnschrift SemiBold" panose="020B0502040204020203" pitchFamily="34" charset="0"/>
              </a:rPr>
              <a:t>Kubernetes </a:t>
            </a:r>
            <a:r>
              <a:rPr lang="uk-UA" sz="2800" dirty="0">
                <a:latin typeface="Bahnschrift SemiBold" panose="020B0502040204020203" pitchFamily="34" charset="0"/>
              </a:rPr>
              <a:t>використовують для роботи такі організації:</a:t>
            </a:r>
            <a:endParaRPr lang="ru-UA" sz="2800" dirty="0"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F7501-0014-AC46-C54D-943F4B86B989}"/>
              </a:ext>
            </a:extLst>
          </p:cNvPr>
          <p:cNvSpPr txBox="1"/>
          <p:nvPr/>
        </p:nvSpPr>
        <p:spPr>
          <a:xfrm>
            <a:off x="641519" y="5782462"/>
            <a:ext cx="11213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Крім того, розподілена кластерна архітектура </a:t>
            </a:r>
            <a:r>
              <a:rPr lang="uk-UA" sz="20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розгонута</a:t>
            </a:r>
            <a:r>
              <a:rPr lang="uk-UA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у </a:t>
            </a: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New York Times, Adidas </a:t>
            </a:r>
            <a:r>
              <a:rPr lang="uk-UA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та </a:t>
            </a: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Airbnb</a:t>
            </a:r>
          </a:p>
        </p:txBody>
      </p:sp>
      <p:sp>
        <p:nvSpPr>
          <p:cNvPr id="13" name="Місце для номера слайда 12">
            <a:extLst>
              <a:ext uri="{FF2B5EF4-FFF2-40B4-BE49-F238E27FC236}">
                <a16:creationId xmlns:a16="http://schemas.microsoft.com/office/drawing/2014/main" id="{4FFAFC7D-E4C8-FE4D-BCB1-440CC83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4715" y="625784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solidFill>
                  <a:schemeClr val="bg1"/>
                </a:solidFill>
                <a:latin typeface="Bahnschrift SemiBold" panose="020B0502040204020203" pitchFamily="34" charset="0"/>
              </a:rPr>
              <a:pPr/>
              <a:t>5</a:t>
            </a:fld>
            <a:endParaRPr lang="en-US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15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8FE05-9027-E91A-03BB-04126356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468" y="98667"/>
            <a:ext cx="6211538" cy="784836"/>
          </a:xfrm>
        </p:spPr>
        <p:txBody>
          <a:bodyPr>
            <a:normAutofit/>
          </a:bodyPr>
          <a:lstStyle/>
          <a:p>
            <a:r>
              <a:rPr lang="uk-UA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Архітектура системи</a:t>
            </a:r>
            <a:endParaRPr lang="ru-UA" dirty="0">
              <a:ln w="3175" cmpd="sng"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Знак &quot;мінус&quot; 3">
            <a:extLst>
              <a:ext uri="{FF2B5EF4-FFF2-40B4-BE49-F238E27FC236}">
                <a16:creationId xmlns:a16="http://schemas.microsoft.com/office/drawing/2014/main" id="{FC6D2AAB-DC28-8402-FCC6-01A56A3297C1}"/>
              </a:ext>
            </a:extLst>
          </p:cNvPr>
          <p:cNvSpPr/>
          <p:nvPr/>
        </p:nvSpPr>
        <p:spPr>
          <a:xfrm>
            <a:off x="-149604" y="788154"/>
            <a:ext cx="12491207" cy="145683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6CE52-38D0-AF7A-12B9-D3529625A534}"/>
              </a:ext>
            </a:extLst>
          </p:cNvPr>
          <p:cNvSpPr txBox="1"/>
          <p:nvPr/>
        </p:nvSpPr>
        <p:spPr>
          <a:xfrm>
            <a:off x="5537071" y="1123111"/>
            <a:ext cx="6107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Bahnschrift SemiBold" panose="020B0502040204020203" pitchFamily="34" charset="0"/>
              </a:rPr>
              <a:t>Використані технології:</a:t>
            </a:r>
            <a:endParaRPr lang="ru-UA" sz="2800" dirty="0">
              <a:latin typeface="Bahnschrift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43092-0041-4119-3917-79F3284AC479}"/>
              </a:ext>
            </a:extLst>
          </p:cNvPr>
          <p:cNvSpPr txBox="1"/>
          <p:nvPr/>
        </p:nvSpPr>
        <p:spPr>
          <a:xfrm>
            <a:off x="6244756" y="1788956"/>
            <a:ext cx="52980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400" dirty="0">
                <a:solidFill>
                  <a:schemeClr val="tx1"/>
                </a:solidFill>
              </a:rPr>
              <a:t>Оркестрування: </a:t>
            </a:r>
            <a:r>
              <a:rPr lang="en-US" sz="2400" dirty="0">
                <a:solidFill>
                  <a:schemeClr val="tx1"/>
                </a:solidFill>
              </a:rPr>
              <a:t>Kubernetes</a:t>
            </a:r>
            <a:endParaRPr lang="uk-UA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CNI: Flannel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Container runtime: CRI-O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Load Balancer: </a:t>
            </a:r>
            <a:r>
              <a:rPr lang="en-US" sz="2400" dirty="0" err="1">
                <a:solidFill>
                  <a:schemeClr val="tx1"/>
                </a:solidFill>
              </a:rPr>
              <a:t>MetalLB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400" dirty="0">
                <a:solidFill>
                  <a:schemeClr val="tx1"/>
                </a:solidFill>
              </a:rPr>
              <a:t>Моніторинг: </a:t>
            </a:r>
            <a:r>
              <a:rPr lang="en-US" sz="2400" dirty="0">
                <a:solidFill>
                  <a:schemeClr val="tx1"/>
                </a:solidFill>
              </a:rPr>
              <a:t>Prometheus/</a:t>
            </a:r>
            <a:r>
              <a:rPr lang="en-US" sz="2400" dirty="0"/>
              <a:t>Grafana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UA" sz="2400" dirty="0" err="1"/>
              <a:t>Пакетний</a:t>
            </a:r>
            <a:r>
              <a:rPr lang="ru-UA" sz="2400" dirty="0"/>
              <a:t> менеджер: </a:t>
            </a:r>
            <a:r>
              <a:rPr lang="en-US" sz="2400" dirty="0"/>
              <a:t>Helm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400" dirty="0">
                <a:solidFill>
                  <a:schemeClr val="tx1"/>
                </a:solidFill>
              </a:rPr>
              <a:t>Об’є</a:t>
            </a:r>
            <a:r>
              <a:rPr lang="uk-UA" sz="2400" dirty="0"/>
              <a:t>ктне сховище: </a:t>
            </a:r>
            <a:r>
              <a:rPr lang="en-US" sz="2400" dirty="0" err="1"/>
              <a:t>MinIO</a:t>
            </a:r>
            <a:endParaRPr lang="uk-UA" sz="2400" dirty="0">
              <a:solidFill>
                <a:schemeClr val="tx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AAAFBD4-2813-30C0-2D9D-4D8DA5C37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2" y="987291"/>
            <a:ext cx="6018253" cy="4050951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2F9EABAC-8E54-21AC-6A88-592F6944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2585" y="6301421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solidFill>
                  <a:schemeClr val="bg1"/>
                </a:solidFill>
                <a:latin typeface="Bahnschrift SemiBold" panose="020B0502040204020203" pitchFamily="34" charset="0"/>
              </a:rPr>
              <a:pPr/>
              <a:t>6</a:t>
            </a:fld>
            <a:endParaRPr lang="en-US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8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8FE05-9027-E91A-03BB-04126356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582" y="76159"/>
            <a:ext cx="8020321" cy="784836"/>
          </a:xfrm>
        </p:spPr>
        <p:txBody>
          <a:bodyPr>
            <a:normAutofit/>
          </a:bodyPr>
          <a:lstStyle/>
          <a:p>
            <a:r>
              <a:rPr lang="uk-UA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Архітектура кластера </a:t>
            </a:r>
            <a:r>
              <a:rPr lang="en-US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Kubernetes</a:t>
            </a:r>
            <a:r>
              <a:rPr lang="uk-UA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 (*)</a:t>
            </a:r>
            <a:endParaRPr lang="ru-UA" dirty="0">
              <a:ln w="3175" cmpd="sng"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Знак &quot;мінус&quot; 3">
            <a:extLst>
              <a:ext uri="{FF2B5EF4-FFF2-40B4-BE49-F238E27FC236}">
                <a16:creationId xmlns:a16="http://schemas.microsoft.com/office/drawing/2014/main" id="{FC6D2AAB-DC28-8402-FCC6-01A56A3297C1}"/>
              </a:ext>
            </a:extLst>
          </p:cNvPr>
          <p:cNvSpPr/>
          <p:nvPr/>
        </p:nvSpPr>
        <p:spPr>
          <a:xfrm>
            <a:off x="-149604" y="788154"/>
            <a:ext cx="12491207" cy="145683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3" name="Графіка 1">
            <a:extLst>
              <a:ext uri="{FF2B5EF4-FFF2-40B4-BE49-F238E27FC236}">
                <a16:creationId xmlns:a16="http://schemas.microsoft.com/office/drawing/2014/main" id="{9D1B3D7A-B5F0-CDEA-5D12-11A1C7A3E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077" y="897210"/>
            <a:ext cx="10117439" cy="47272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9CE050-C379-6ABF-6717-8E7B2BF8158B}"/>
              </a:ext>
            </a:extLst>
          </p:cNvPr>
          <p:cNvSpPr txBox="1"/>
          <p:nvPr/>
        </p:nvSpPr>
        <p:spPr>
          <a:xfrm>
            <a:off x="427522" y="6245543"/>
            <a:ext cx="9916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n w="3175" cmpd="sng">
                  <a:solidFill>
                    <a:schemeClr val="tx1"/>
                  </a:solidFill>
                </a:ln>
                <a:latin typeface="Bahnschrift SemiBold" panose="020B0502040204020203" pitchFamily="34" charset="0"/>
              </a:rPr>
              <a:t>* - Джерело зображення: </a:t>
            </a:r>
            <a:r>
              <a:rPr lang="en-US" dirty="0">
                <a:ln w="3175" cmpd="sng">
                  <a:solidFill>
                    <a:schemeClr val="tx1"/>
                  </a:solidFill>
                </a:ln>
                <a:latin typeface="Bahnschrift SemiBold" panose="020B0502040204020203" pitchFamily="34" charset="0"/>
              </a:rPr>
              <a:t>https://kubernetes.io/docs/concepts/overview/components/</a:t>
            </a:r>
            <a:endParaRPr lang="ru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29A39F0-8202-8C32-C004-2A642900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030" y="632146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solidFill>
                  <a:schemeClr val="bg1"/>
                </a:solidFill>
                <a:latin typeface="Bahnschrift SemiBold" panose="020B0502040204020203" pitchFamily="34" charset="0"/>
              </a:rPr>
              <a:pPr/>
              <a:t>7</a:t>
            </a:fld>
            <a:endParaRPr lang="en-US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28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8FE05-9027-E91A-03BB-04126356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468" y="98667"/>
            <a:ext cx="6211538" cy="784836"/>
          </a:xfrm>
        </p:spPr>
        <p:txBody>
          <a:bodyPr>
            <a:normAutofit/>
          </a:bodyPr>
          <a:lstStyle/>
          <a:p>
            <a:r>
              <a:rPr lang="uk-UA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Архітектура системи</a:t>
            </a:r>
            <a:endParaRPr lang="ru-UA" dirty="0">
              <a:ln w="3175" cmpd="sng"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Знак &quot;мінус&quot; 3">
            <a:extLst>
              <a:ext uri="{FF2B5EF4-FFF2-40B4-BE49-F238E27FC236}">
                <a16:creationId xmlns:a16="http://schemas.microsoft.com/office/drawing/2014/main" id="{FC6D2AAB-DC28-8402-FCC6-01A56A3297C1}"/>
              </a:ext>
            </a:extLst>
          </p:cNvPr>
          <p:cNvSpPr/>
          <p:nvPr/>
        </p:nvSpPr>
        <p:spPr>
          <a:xfrm>
            <a:off x="-149604" y="788154"/>
            <a:ext cx="12491207" cy="145683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D27DBD-7360-ED3C-28A4-A7ECD7B0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5" y="978222"/>
            <a:ext cx="9233182" cy="4441067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5D3C4080-006A-FF88-A900-0D30531E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4197" y="631819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solidFill>
                  <a:schemeClr val="bg1"/>
                </a:solidFill>
                <a:latin typeface="Bahnschrift SemiBold" panose="020B0502040204020203" pitchFamily="34" charset="0"/>
              </a:rPr>
              <a:pPr/>
              <a:t>8</a:t>
            </a:fld>
            <a:endParaRPr lang="en-US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2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8FE05-9027-E91A-03BB-04126356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966" y="3318"/>
            <a:ext cx="2614061" cy="784836"/>
          </a:xfrm>
        </p:spPr>
        <p:txBody>
          <a:bodyPr>
            <a:normAutofit/>
          </a:bodyPr>
          <a:lstStyle/>
          <a:p>
            <a:r>
              <a:rPr lang="uk-UA" dirty="0">
                <a:ln w="3175" cmpd="sng"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ВИСНОВКИ</a:t>
            </a:r>
            <a:endParaRPr lang="ru-UA" dirty="0">
              <a:ln w="3175" cmpd="sng"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Знак &quot;мінус&quot; 3">
            <a:extLst>
              <a:ext uri="{FF2B5EF4-FFF2-40B4-BE49-F238E27FC236}">
                <a16:creationId xmlns:a16="http://schemas.microsoft.com/office/drawing/2014/main" id="{FC6D2AAB-DC28-8402-FCC6-01A56A3297C1}"/>
              </a:ext>
            </a:extLst>
          </p:cNvPr>
          <p:cNvSpPr/>
          <p:nvPr/>
        </p:nvSpPr>
        <p:spPr>
          <a:xfrm>
            <a:off x="-149608" y="537427"/>
            <a:ext cx="12491207" cy="145683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1" name="Місце для вмісту 3">
            <a:extLst>
              <a:ext uri="{FF2B5EF4-FFF2-40B4-BE49-F238E27FC236}">
                <a16:creationId xmlns:a16="http://schemas.microsoft.com/office/drawing/2014/main" id="{0974ADCC-E835-8D20-BF63-15CBD44246DC}"/>
              </a:ext>
            </a:extLst>
          </p:cNvPr>
          <p:cNvSpPr txBox="1">
            <a:spLocks/>
          </p:cNvSpPr>
          <p:nvPr/>
        </p:nvSpPr>
        <p:spPr>
          <a:xfrm>
            <a:off x="318782" y="2130898"/>
            <a:ext cx="10335236" cy="4605461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uk-UA" sz="7200" dirty="0">
                <a:solidFill>
                  <a:schemeClr val="tx1"/>
                </a:solidFill>
                <a:ea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uk-UA" sz="7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творення та налаштування ВМ для роботи у кластері</a:t>
            </a:r>
            <a:endParaRPr lang="ru-UA" sz="7200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uk-UA" sz="7200" dirty="0">
                <a:solidFill>
                  <a:schemeClr val="tx1"/>
                </a:solidFill>
                <a:ea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uk-UA" sz="7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творення внутрішньої мережі для вузлів кластера</a:t>
            </a:r>
            <a:endParaRPr lang="ru-UA" sz="7200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uk-UA" sz="7200" dirty="0">
                <a:solidFill>
                  <a:schemeClr val="tx1"/>
                </a:solidFill>
                <a:ea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uk-UA" sz="7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оєднання всіх </a:t>
            </a:r>
            <a:r>
              <a:rPr lang="uk-UA" sz="7200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хостів</a:t>
            </a:r>
            <a:r>
              <a:rPr lang="uk-UA" sz="7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у один кластер за допомогою ПЗ </a:t>
            </a:r>
            <a:r>
              <a:rPr lang="en-US" sz="7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ru-UA" sz="7200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uk-UA" sz="7200" dirty="0">
                <a:solidFill>
                  <a:schemeClr val="tx1"/>
                </a:solidFill>
                <a:ea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uk-UA" sz="7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становлення КМІ для зв’язку </a:t>
            </a:r>
            <a:r>
              <a:rPr lang="en-US" sz="7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Pod`</a:t>
            </a:r>
            <a:r>
              <a:rPr lang="uk-UA" sz="7200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ів</a:t>
            </a:r>
            <a:r>
              <a:rPr lang="uk-UA" sz="7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із вузлами</a:t>
            </a:r>
            <a:endParaRPr lang="ru-UA" sz="7200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uk-UA" sz="7200" dirty="0">
                <a:solidFill>
                  <a:schemeClr val="tx1"/>
                </a:solidFill>
                <a:ea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uk-UA" sz="7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одавання зовнішнього </a:t>
            </a:r>
            <a:r>
              <a:rPr lang="uk-UA" sz="7200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балансувальника</a:t>
            </a:r>
            <a:r>
              <a:rPr lang="uk-UA" sz="7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трафіку</a:t>
            </a:r>
            <a:endParaRPr lang="ru-UA" sz="7200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uk-UA" sz="7200" dirty="0">
                <a:solidFill>
                  <a:schemeClr val="tx1"/>
                </a:solidFill>
                <a:ea typeface="Arial" panose="020B0604020202020204" pitchFamily="34" charset="0"/>
                <a:cs typeface="Arial" panose="020B0604020202020204" pitchFamily="34" charset="0"/>
              </a:rPr>
              <a:t>І</a:t>
            </a:r>
            <a:r>
              <a:rPr lang="uk-UA" sz="7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нсталяція об’єктного сховища даних </a:t>
            </a:r>
            <a:r>
              <a:rPr lang="en-US" sz="7200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MinIO</a:t>
            </a:r>
            <a:endParaRPr lang="ru-UA" sz="7200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uk-UA" sz="7200" dirty="0">
                <a:solidFill>
                  <a:schemeClr val="tx1"/>
                </a:solidFill>
                <a:ea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uk-UA" sz="7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алагодження системи моніторингу і сповіщень</a:t>
            </a:r>
            <a:endParaRPr lang="ru-UA" sz="7200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uk-UA" sz="7200" dirty="0">
                <a:solidFill>
                  <a:schemeClr val="tx1"/>
                </a:solidFill>
                <a:ea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uk-UA" sz="7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алагодження централізованого оновлення ПЗ за допомогою </a:t>
            </a:r>
            <a:r>
              <a:rPr lang="en-US" sz="7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Helm Charts</a:t>
            </a:r>
            <a:endParaRPr lang="ru-UA" sz="7200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uk-UA" sz="7200" dirty="0">
                <a:solidFill>
                  <a:schemeClr val="tx1"/>
                </a:solidFill>
                <a:ea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UA" sz="7200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естування</a:t>
            </a:r>
            <a:r>
              <a:rPr lang="ru-UA" sz="7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роб</a:t>
            </a:r>
            <a:r>
              <a:rPr lang="uk-UA" sz="7200" dirty="0" err="1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оти</a:t>
            </a:r>
            <a:r>
              <a:rPr lang="uk-UA" sz="7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системи шляхом </a:t>
            </a:r>
            <a:r>
              <a:rPr lang="uk-UA" sz="720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створення тестового </a:t>
            </a:r>
            <a:r>
              <a:rPr lang="en-US" sz="7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Deployment </a:t>
            </a:r>
            <a:r>
              <a:rPr lang="uk-UA" sz="7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із образом </a:t>
            </a:r>
            <a:r>
              <a:rPr lang="en-US" sz="72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nginx</a:t>
            </a:r>
            <a:r>
              <a:rPr lang="en-US" sz="1800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UA" sz="1800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  <p:sp>
        <p:nvSpPr>
          <p:cNvPr id="3" name="Місце для вмісту 3">
            <a:extLst>
              <a:ext uri="{FF2B5EF4-FFF2-40B4-BE49-F238E27FC236}">
                <a16:creationId xmlns:a16="http://schemas.microsoft.com/office/drawing/2014/main" id="{1BFADD18-96CE-C169-E8A7-7555787E4674}"/>
              </a:ext>
            </a:extLst>
          </p:cNvPr>
          <p:cNvSpPr txBox="1">
            <a:spLocks/>
          </p:cNvSpPr>
          <p:nvPr/>
        </p:nvSpPr>
        <p:spPr>
          <a:xfrm>
            <a:off x="0" y="867299"/>
            <a:ext cx="12192000" cy="303053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solidFill>
                  <a:schemeClr val="tx1"/>
                </a:solidFill>
              </a:rPr>
              <a:t>Проаналізовано підходи до побудови кластерної архітектури</a:t>
            </a:r>
          </a:p>
          <a:p>
            <a:r>
              <a:rPr lang="uk-UA" dirty="0">
                <a:solidFill>
                  <a:schemeClr val="tx1"/>
                </a:solidFill>
              </a:rPr>
              <a:t>Проаналізовано сервіси для підтримки роботи </a:t>
            </a:r>
            <a:r>
              <a:rPr lang="uk-UA" dirty="0" err="1">
                <a:solidFill>
                  <a:schemeClr val="tx1"/>
                </a:solidFill>
              </a:rPr>
              <a:t>телемедичної</a:t>
            </a:r>
            <a:r>
              <a:rPr lang="uk-UA" dirty="0">
                <a:solidFill>
                  <a:schemeClr val="tx1"/>
                </a:solidFill>
              </a:rPr>
              <a:t> системи</a:t>
            </a:r>
          </a:p>
          <a:p>
            <a:r>
              <a:rPr lang="uk-UA" dirty="0">
                <a:solidFill>
                  <a:schemeClr val="tx1"/>
                </a:solidFill>
              </a:rPr>
              <a:t>Виконані наступні задачі: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7445E60-B987-A1B3-096A-F8F9E406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881" y="629906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4000" smtClean="0">
                <a:solidFill>
                  <a:schemeClr val="bg1"/>
                </a:solidFill>
                <a:latin typeface="Bahnschrift SemiBold" panose="020B0502040204020203" pitchFamily="34" charset="0"/>
              </a:rPr>
              <a:pPr/>
              <a:t>9</a:t>
            </a:fld>
            <a:endParaRPr lang="en-US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40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B8EF33-82AA-4779-AFAA-C56669D00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FDEB4C-941C-4EBE-9462-062D8A0AD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B414F3-C833-4395-8C69-0E806C5181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TM02900688[[fn=Грань]]</Template>
  <TotalTime>496</TotalTime>
  <Words>534</Words>
  <Application>Microsoft Office PowerPoint</Application>
  <PresentationFormat>Широкий екран</PresentationFormat>
  <Paragraphs>98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20" baseType="lpstr">
      <vt:lpstr>Yu Gothic UI Semibold</vt:lpstr>
      <vt:lpstr>Arial</vt:lpstr>
      <vt:lpstr>Bahnschrift</vt:lpstr>
      <vt:lpstr>Bahnschrift SemiBold</vt:lpstr>
      <vt:lpstr>Calibri</vt:lpstr>
      <vt:lpstr>Century Gothic</vt:lpstr>
      <vt:lpstr>Trebuchet MS</vt:lpstr>
      <vt:lpstr>Wingdings</vt:lpstr>
      <vt:lpstr>Wingdings 3</vt:lpstr>
      <vt:lpstr>Грань</vt:lpstr>
      <vt:lpstr>“Розгортання сервісів розподіленої інфраструктури для задач телемедичних моніторингових досліджень”</vt:lpstr>
      <vt:lpstr>Мета та завдання роботи</vt:lpstr>
      <vt:lpstr>Телемедична система (*)</vt:lpstr>
      <vt:lpstr>Задача розгортання сервісів для підтримки моніторингових досліджень </vt:lpstr>
      <vt:lpstr>Існуючі рішення</vt:lpstr>
      <vt:lpstr>Архітектура системи</vt:lpstr>
      <vt:lpstr>Архітектура кластера Kubernetes (*)</vt:lpstr>
      <vt:lpstr>Архітектура системи</vt:lpstr>
      <vt:lpstr>ВИСНОВКИ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Розгортання сервісів розподіленої інфраструктури для задач телемедичних моніторингових досліджень</dc:title>
  <dc:creator>Помилуйко Дмитро Андрійович</dc:creator>
  <cp:lastModifiedBy>Помилуйко Дмитро Андрійович</cp:lastModifiedBy>
  <cp:revision>26</cp:revision>
  <dcterms:created xsi:type="dcterms:W3CDTF">2023-06-10T09:57:10Z</dcterms:created>
  <dcterms:modified xsi:type="dcterms:W3CDTF">2023-06-11T21:32:07Z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