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59" r:id="rId4"/>
    <p:sldId id="260" r:id="rId5"/>
    <p:sldId id="265" r:id="rId6"/>
    <p:sldId id="283" r:id="rId7"/>
    <p:sldId id="263" r:id="rId8"/>
    <p:sldId id="264" r:id="rId9"/>
    <p:sldId id="284" r:id="rId10"/>
    <p:sldId id="285" r:id="rId11"/>
    <p:sldId id="286" r:id="rId12"/>
    <p:sldId id="287" r:id="rId13"/>
    <p:sldId id="288" r:id="rId14"/>
    <p:sldId id="289" r:id="rId15"/>
    <p:sldId id="290" r:id="rId16"/>
    <p:sldId id="291" r:id="rId17"/>
    <p:sldId id="292" r:id="rId1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B53164"/>
    <a:srgbClr val="225B5F"/>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8" autoAdjust="0"/>
  </p:normalViewPr>
  <p:slideViewPr>
    <p:cSldViewPr snapToGrid="0" showGuides="1">
      <p:cViewPr varScale="1">
        <p:scale>
          <a:sx n="113" d="100"/>
          <a:sy n="113" d="100"/>
        </p:scale>
        <p:origin x="456" y="11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80623D1-77B8-4B38-843E-D17B197DD6A4}" type="datetime1">
              <a:rPr lang="tr-TR" smtClean="0"/>
              <a:t>17.07.2023</a:t>
            </a:fld>
            <a:endParaRPr lang="tr-TR" dirty="0"/>
          </a:p>
        </p:txBody>
      </p:sp>
      <p:sp>
        <p:nvSpPr>
          <p:cNvPr id="4" name="Alt Bilgi Yer Tutucusu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tr-TR" smtClean="0"/>
              <a:t>‹#›</a:t>
            </a:fld>
            <a:endParaRPr lang="tr-T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C2BAEF7-3E72-49CD-9C60-3F66F8DF1958}" type="datetime1">
              <a:rPr lang="tr-TR" noProof="0" smtClean="0"/>
              <a:t>17.07.2023</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tr-TR" noProof="0" smtClean="0"/>
              <a:t>‹#›</a:t>
            </a:fld>
            <a:endParaRPr lang="tr-T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1</a:t>
            </a:fld>
            <a:endParaRPr lang="tr-TR" dirty="0"/>
          </a:p>
        </p:txBody>
      </p:sp>
    </p:spTree>
    <p:extLst>
      <p:ext uri="{BB962C8B-B14F-4D97-AF65-F5344CB8AC3E}">
        <p14:creationId xmlns:p14="http://schemas.microsoft.com/office/powerpoint/2010/main" val="3848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2</a:t>
            </a:fld>
            <a:endParaRPr lang="tr-TR" dirty="0"/>
          </a:p>
        </p:txBody>
      </p:sp>
    </p:spTree>
    <p:extLst>
      <p:ext uri="{BB962C8B-B14F-4D97-AF65-F5344CB8AC3E}">
        <p14:creationId xmlns:p14="http://schemas.microsoft.com/office/powerpoint/2010/main" val="17871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3</a:t>
            </a:fld>
            <a:endParaRPr lang="tr-TR" dirty="0"/>
          </a:p>
        </p:txBody>
      </p:sp>
    </p:spTree>
    <p:extLst>
      <p:ext uri="{BB962C8B-B14F-4D97-AF65-F5344CB8AC3E}">
        <p14:creationId xmlns:p14="http://schemas.microsoft.com/office/powerpoint/2010/main" val="44241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4</a:t>
            </a:fld>
            <a:endParaRPr lang="tr-TR" dirty="0"/>
          </a:p>
        </p:txBody>
      </p:sp>
    </p:spTree>
    <p:extLst>
      <p:ext uri="{BB962C8B-B14F-4D97-AF65-F5344CB8AC3E}">
        <p14:creationId xmlns:p14="http://schemas.microsoft.com/office/powerpoint/2010/main" val="347161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5</a:t>
            </a:fld>
            <a:endParaRPr lang="tr-TR" dirty="0"/>
          </a:p>
        </p:txBody>
      </p:sp>
    </p:spTree>
    <p:extLst>
      <p:ext uri="{BB962C8B-B14F-4D97-AF65-F5344CB8AC3E}">
        <p14:creationId xmlns:p14="http://schemas.microsoft.com/office/powerpoint/2010/main" val="100459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7</a:t>
            </a:fld>
            <a:endParaRPr lang="tr-TR" dirty="0"/>
          </a:p>
        </p:txBody>
      </p:sp>
    </p:spTree>
    <p:extLst>
      <p:ext uri="{BB962C8B-B14F-4D97-AF65-F5344CB8AC3E}">
        <p14:creationId xmlns:p14="http://schemas.microsoft.com/office/powerpoint/2010/main" val="353522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8</a:t>
            </a:fld>
            <a:endParaRPr lang="tr-TR" dirty="0"/>
          </a:p>
        </p:txBody>
      </p:sp>
    </p:spTree>
    <p:extLst>
      <p:ext uri="{BB962C8B-B14F-4D97-AF65-F5344CB8AC3E}">
        <p14:creationId xmlns:p14="http://schemas.microsoft.com/office/powerpoint/2010/main" val="3248719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6FC40A10-6036-4879-816D-55C01FC94846}" type="slidenum">
              <a:rPr lang="tr-TR" smtClean="0"/>
              <a:t>9</a:t>
            </a:fld>
            <a:endParaRPr lang="tr-TR" dirty="0"/>
          </a:p>
        </p:txBody>
      </p:sp>
    </p:spTree>
    <p:extLst>
      <p:ext uri="{BB962C8B-B14F-4D97-AF65-F5344CB8AC3E}">
        <p14:creationId xmlns:p14="http://schemas.microsoft.com/office/powerpoint/2010/main" val="3053028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lu Slayt Başlığı">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 name="Başlık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tr-TR" noProof="0" dirty="0"/>
              <a:t>ANA BAŞLIK STİLİNİ DÜZENLEMEK İÇİN TIKLAYIN</a:t>
            </a:r>
          </a:p>
        </p:txBody>
      </p:sp>
      <p:sp>
        <p:nvSpPr>
          <p:cNvPr id="4" name="Tarih Yer Tutucusu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7" name="Dikdörtgen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 name="Alt Başlık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
        <p:nvSpPr>
          <p:cNvPr id="10" name="Resim Yer Tutucusu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676B4374-8F24-43DE-860D-E5C6EA850AB4}"/>
              </a:ext>
            </a:extLst>
          </p:cNvPr>
          <p:cNvGrpSpPr/>
          <p:nvPr userDrawn="1"/>
        </p:nvGrpSpPr>
        <p:grpSpPr>
          <a:xfrm>
            <a:off x="2795960" y="2253996"/>
            <a:ext cx="6576818" cy="100584"/>
            <a:chOff x="2914513" y="2253996"/>
            <a:chExt cx="6576818"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2914513"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3" name="Düz Bağlayıcı 12">
              <a:extLst>
                <a:ext uri="{FF2B5EF4-FFF2-40B4-BE49-F238E27FC236}">
                  <a16:creationId xmlns:a16="http://schemas.microsoft.com/office/drawing/2014/main" id="{64C71ABE-575A-48CF-82B1-EDE8535F3993}"/>
                </a:ext>
              </a:extLst>
            </p:cNvPr>
            <p:cNvCxnSpPr>
              <a:endCxn id="14" idx="2"/>
            </p:cNvCxnSpPr>
            <p:nvPr userDrawn="1"/>
          </p:nvCxnSpPr>
          <p:spPr>
            <a:xfrm>
              <a:off x="2987256" y="2304288"/>
              <a:ext cx="640349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9390747"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6" name="Grup 15">
            <a:extLst>
              <a:ext uri="{FF2B5EF4-FFF2-40B4-BE49-F238E27FC236}">
                <a16:creationId xmlns:a16="http://schemas.microsoft.com/office/drawing/2014/main" id="{E9BB74A1-0BEA-4AD8-8138-0641A45D8B40}"/>
              </a:ext>
            </a:extLst>
          </p:cNvPr>
          <p:cNvGrpSpPr/>
          <p:nvPr userDrawn="1"/>
        </p:nvGrpSpPr>
        <p:grpSpPr>
          <a:xfrm>
            <a:off x="4051215" y="5305363"/>
            <a:ext cx="4064860" cy="100584"/>
            <a:chOff x="2584201" y="2253996"/>
            <a:chExt cx="7080401"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2584201"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A6085D92-5F70-4097-A2FF-C15B13788D08}"/>
                </a:ext>
              </a:extLst>
            </p:cNvPr>
            <p:cNvCxnSpPr/>
            <p:nvPr userDrawn="1"/>
          </p:nvCxnSpPr>
          <p:spPr>
            <a:xfrm>
              <a:off x="2650566" y="2304288"/>
              <a:ext cx="6904822" cy="3391"/>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948902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yı Karşılaştırması">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tr-TR" noProof="0"/>
              <a:t>Asıl başlık stilini düzenlemek için tıklayın</a:t>
            </a:r>
            <a:endParaRPr lang="tr-TR" noProof="0" dirty="0"/>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Düz Bağlayıcı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16" name="Metin Yer Tutucusu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rtl="0">
              <a:buNone/>
              <a:defRPr sz="7000" b="1" baseline="0">
                <a:ln w="6350">
                  <a:solidFill>
                    <a:schemeClr val="tx1"/>
                  </a:solidFill>
                </a:ln>
                <a:noFill/>
                <a:latin typeface="+mj-lt"/>
              </a:defRPr>
            </a:lvl1pPr>
          </a:lstStyle>
          <a:p>
            <a:pPr lvl="0" rtl="0"/>
            <a:r>
              <a:rPr lang="tr-TR" noProof="0" dirty="0"/>
              <a:t>12.345 ₺</a:t>
            </a:r>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6" name="Metin Yer Tutucusu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rtl="0">
              <a:buNone/>
              <a:defRPr sz="7000" b="1">
                <a:ln w="6350">
                  <a:solidFill>
                    <a:schemeClr val="tx1"/>
                  </a:solidFill>
                </a:ln>
                <a:noFill/>
                <a:latin typeface="+mj-lt"/>
              </a:defRPr>
            </a:lvl1pPr>
          </a:lstStyle>
          <a:p>
            <a:pPr lvl="0" rtl="0"/>
            <a:r>
              <a:rPr lang="tr-TR" noProof="0" dirty="0"/>
              <a:t>6.789 ₺</a:t>
            </a:r>
          </a:p>
        </p:txBody>
      </p:sp>
      <p:sp>
        <p:nvSpPr>
          <p:cNvPr id="27" name="Metin Yer Tutucusu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8" name="Metin Yer Tutucusu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ire ile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4581382"/>
            <a:ext cx="2604344" cy="100800"/>
            <a:chOff x="-1228304" y="3240138"/>
            <a:chExt cx="2604344" cy="100800"/>
          </a:xfrm>
        </p:grpSpPr>
        <p:cxnSp>
          <p:nvCxnSpPr>
            <p:cNvPr id="13" name="Düz Bağlayıcı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2572871"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27524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6" name="Metin Yer Tutucusu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7" name="Metin Yer Tutucusu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tr-TR" noProof="0" dirty="0"/>
              <a:t>25 ₺</a:t>
            </a:r>
          </a:p>
        </p:txBody>
      </p:sp>
      <p:sp>
        <p:nvSpPr>
          <p:cNvPr id="28" name="Metin Yer Tutucusu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Bölüm 1</a:t>
            </a:r>
            <a:br>
              <a:rPr lang="tr-TR" noProof="0" dirty="0"/>
            </a:br>
            <a:r>
              <a:rPr lang="tr-TR" noProof="0" dirty="0"/>
              <a:t>Başlık</a:t>
            </a:r>
          </a:p>
        </p:txBody>
      </p:sp>
      <p:sp>
        <p:nvSpPr>
          <p:cNvPr id="29" name="Metin Yer Tutucusu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MİLYAR</a:t>
            </a:r>
          </a:p>
        </p:txBody>
      </p:sp>
      <p:sp>
        <p:nvSpPr>
          <p:cNvPr id="30" name="Metin Yer Tutucusu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tr-TR" noProof="0" dirty="0"/>
              <a:t>50 ₺</a:t>
            </a:r>
          </a:p>
        </p:txBody>
      </p:sp>
      <p:sp>
        <p:nvSpPr>
          <p:cNvPr id="31" name="Metin Yer Tutucusu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Bölüm 1</a:t>
            </a:r>
            <a:br>
              <a:rPr lang="tr-TR" noProof="0" dirty="0"/>
            </a:br>
            <a:r>
              <a:rPr lang="tr-TR" noProof="0" dirty="0"/>
              <a:t>Başlık</a:t>
            </a:r>
          </a:p>
        </p:txBody>
      </p:sp>
      <p:sp>
        <p:nvSpPr>
          <p:cNvPr id="32" name="Metin Yer Tutucusu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MİLYAR</a:t>
            </a:r>
          </a:p>
        </p:txBody>
      </p:sp>
      <p:sp>
        <p:nvSpPr>
          <p:cNvPr id="33" name="Metin Yer Tutucusu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rtl="0">
              <a:buNone/>
              <a:defRPr sz="7000" b="1">
                <a:ln w="6350">
                  <a:solidFill>
                    <a:schemeClr val="tx1"/>
                  </a:solidFill>
                </a:ln>
                <a:noFill/>
                <a:latin typeface="+mj-lt"/>
              </a:defRPr>
            </a:lvl1pPr>
          </a:lstStyle>
          <a:p>
            <a:pPr lvl="0" rtl="0"/>
            <a:r>
              <a:rPr lang="tr-TR" noProof="0" dirty="0"/>
              <a:t>100 ₺</a:t>
            </a:r>
          </a:p>
        </p:txBody>
      </p:sp>
      <p:sp>
        <p:nvSpPr>
          <p:cNvPr id="34" name="Metin Yer Tutucusu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Bölüm 1</a:t>
            </a:r>
            <a:br>
              <a:rPr lang="tr-TR" noProof="0" dirty="0"/>
            </a:br>
            <a:r>
              <a:rPr lang="tr-TR" noProof="0" dirty="0"/>
              <a:t>Başlık</a:t>
            </a:r>
          </a:p>
        </p:txBody>
      </p:sp>
      <p:sp>
        <p:nvSpPr>
          <p:cNvPr id="35" name="Metin Yer Tutucusu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MİLYAR</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lt başlıklı İki İçerik">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tr-TR" noProof="0" dirty="0"/>
              <a:t>BAŞLIĞI 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3" name="Metin Yer Tutucusu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4" name="Metin Yer Tutucusu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f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tr-TR" noProof="0" dirty="0"/>
              <a:t>DÜZENLEMEK İÇİN TIKLAYIN</a:t>
            </a:r>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a:off x="-6" y="1374243"/>
            <a:ext cx="3037103" cy="100800"/>
            <a:chOff x="646012" y="3239179"/>
            <a:chExt cx="1548318"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152188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142942"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1" name="Resim Yer Tutucusu 11" descr="Rakiplerin logoları çeyrek daire">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2</a:t>
            </a:r>
          </a:p>
          <a:p>
            <a:pPr rtl="0"/>
            <a:r>
              <a:rPr lang="tr-TR" noProof="0" dirty="0"/>
              <a:t>Logo</a:t>
            </a:r>
          </a:p>
        </p:txBody>
      </p:sp>
      <p:sp>
        <p:nvSpPr>
          <p:cNvPr id="22" name="Resim Yer Tutucusu 11" descr="Rakiplerin logoları çeyrek daire">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1</a:t>
            </a:r>
          </a:p>
          <a:p>
            <a:pPr rtl="0"/>
            <a:r>
              <a:rPr lang="tr-TR" noProof="0" dirty="0"/>
              <a:t>Logo</a:t>
            </a:r>
          </a:p>
        </p:txBody>
      </p:sp>
      <p:sp>
        <p:nvSpPr>
          <p:cNvPr id="25" name="Resim Yer Tutucusu 11" descr="Rakiplerin logoları çeyrek daire">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3</a:t>
            </a:r>
          </a:p>
          <a:p>
            <a:pPr rtl="0"/>
            <a:r>
              <a:rPr lang="tr-TR" noProof="0" dirty="0"/>
              <a:t>Logo</a:t>
            </a:r>
          </a:p>
        </p:txBody>
      </p:sp>
      <p:sp>
        <p:nvSpPr>
          <p:cNvPr id="26" name="Resim Yer Tutucusu 11" descr="Rakiplerin logoları çeyrek daire">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rtl="0">
              <a:buNone/>
              <a:defRPr sz="2000" i="1">
                <a:solidFill>
                  <a:schemeClr val="tx1"/>
                </a:solidFill>
              </a:defRPr>
            </a:lvl1pPr>
          </a:lstStyle>
          <a:p>
            <a:pPr rtl="0"/>
            <a:r>
              <a:rPr lang="tr-TR" noProof="0" dirty="0"/>
              <a:t>Rakip 4</a:t>
            </a:r>
          </a:p>
          <a:p>
            <a:pPr rtl="0"/>
            <a:r>
              <a:rPr lang="tr-TR" noProof="0" dirty="0"/>
              <a:t>Logo</a:t>
            </a:r>
          </a:p>
        </p:txBody>
      </p:sp>
      <p:sp>
        <p:nvSpPr>
          <p:cNvPr id="27" name="Resim Yer Tutucusu 11" descr="Rakiplerin logoları çeyrek daire">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5</a:t>
            </a:r>
          </a:p>
          <a:p>
            <a:pPr rtl="0"/>
            <a:r>
              <a:rPr lang="tr-TR" noProof="0" dirty="0"/>
              <a:t>Logo</a:t>
            </a:r>
          </a:p>
        </p:txBody>
      </p:sp>
      <p:sp>
        <p:nvSpPr>
          <p:cNvPr id="28" name="Resim Yer Tutucusu 11" descr="Rakiplerin logoları çeyrek daire">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tr-TR" noProof="0" dirty="0"/>
              <a:t>Rakip 6</a:t>
            </a:r>
          </a:p>
          <a:p>
            <a:pPr rtl="0"/>
            <a:r>
              <a:rPr lang="tr-TR" noProof="0" dirty="0"/>
              <a:t>Logo</a:t>
            </a:r>
          </a:p>
        </p:txBody>
      </p:sp>
      <p:sp>
        <p:nvSpPr>
          <p:cNvPr id="29" name="Metin Yer Tutucusu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pahalı</a:t>
            </a:r>
          </a:p>
        </p:txBody>
      </p:sp>
      <p:sp>
        <p:nvSpPr>
          <p:cNvPr id="30" name="Metin Yer Tutucusu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az kullanışlı</a:t>
            </a:r>
          </a:p>
        </p:txBody>
      </p:sp>
      <p:sp>
        <p:nvSpPr>
          <p:cNvPr id="31" name="Metin Yer Tutucusu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kullanışlı</a:t>
            </a:r>
          </a:p>
        </p:txBody>
      </p:sp>
      <p:sp>
        <p:nvSpPr>
          <p:cNvPr id="32" name="Resim Yer Tutucusu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33" name="Metin Yer Tutucusu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tr-TR" noProof="0" dirty="0"/>
              <a:t>Daha az pahalı</a:t>
            </a:r>
          </a:p>
        </p:txBody>
      </p:sp>
      <p:grpSp>
        <p:nvGrpSpPr>
          <p:cNvPr id="4" name="Gr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Düz Bağlayıcı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grpSp>
        <p:nvGrpSpPr>
          <p:cNvPr id="37" name="Gr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Düz Bağlayıcı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Üç Bölüm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Metin Yer Tutucusu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1</a:t>
            </a:r>
          </a:p>
        </p:txBody>
      </p:sp>
      <p:sp>
        <p:nvSpPr>
          <p:cNvPr id="22" name="Metin Yer Tutucusu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a:t>
            </a:r>
          </a:p>
        </p:txBody>
      </p:sp>
      <p:sp>
        <p:nvSpPr>
          <p:cNvPr id="23" name="Metin Yer Tutucusu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3</a:t>
            </a:r>
          </a:p>
        </p:txBody>
      </p:sp>
      <p:cxnSp>
        <p:nvCxnSpPr>
          <p:cNvPr id="24" name="Düz Bağlayıcı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Düz Bağlayıcı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Düz Bağlayıcı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Düz Bağlayıcı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Metin Yer Tutucusu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0" name="Metin Yer Tutucusu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1" name="Metin Yer Tutucusu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3" name="Metin Yer Tutucusu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4" name="Metin Yer Tutucusu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5" name="Metin Yer Tutucusu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6" name="Metin Yer Tutucusu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7" name="Metin Yer Tutucusu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8" name="Metin Yer Tutucusu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o ve Grafik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tr-TR" noProof="0" dirty="0"/>
              <a:t>BAŞLIĞI DÜZENLEMEK İÇİN TIKLAYIN</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4" name="Metin Yer Tutucusu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 name="İçerik Yer Tutucus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22" name="İçerik Yer Tutucus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aman Çizelgesi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tr-TR" noProof="0" dirty="0"/>
              <a:t>ZAMAN ÇİZELGESİ</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9222077" y="1375202"/>
            <a:ext cx="2969921" cy="100800"/>
            <a:chOff x="2729179" y="3240138"/>
            <a:chExt cx="1514062"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2729179" y="3290538"/>
              <a:ext cx="148095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191853"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16" name="Metin Yer Tutucusu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4" name="Düz Bağlayıcı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2" name="Metin Yer Tutucusu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3" name="Metin Yer Tutucusu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5" name="Metin Yer Tutucusu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7" name="Metin Yer Tutucusu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9" name="Metin Yer Tutucusu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0" name="Metin Yer Tutucusu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
        <p:nvSpPr>
          <p:cNvPr id="41" name="Metin Yer Tutucusu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
        <p:nvSpPr>
          <p:cNvPr id="42" name="Metin Yer Tutucusu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o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3598737"/>
            <a:ext cx="2653124" cy="100800"/>
            <a:chOff x="-1228304" y="3240138"/>
            <a:chExt cx="2653124" cy="100800"/>
          </a:xfrm>
        </p:grpSpPr>
        <p:cxnSp>
          <p:nvCxnSpPr>
            <p:cNvPr id="13" name="Düz Bağlayıcı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258818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32402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Başlık Yer Tutucusu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tr-TR" noProof="0"/>
              <a:t>Tablo eklemek için simgeye tıklayın</a:t>
            </a:r>
            <a:endParaRPr lang="tr-T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kip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993948"/>
            <a:ext cx="2114608" cy="100800"/>
            <a:chOff x="0" y="3240138"/>
            <a:chExt cx="2114608"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203498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01380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Metin Yer Tutucusu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0" name="Metin Yer Tutucusu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1" name="Metin Yer Tutucusu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9" name="Resim Yer Tutucusu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35" name="Resim Yer Tutucusu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36" name="Resim Yer Tutucusu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37" name="Metin Yer Tutucusu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9" name="Metin Yer Tutucusu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1" name="Metin Yer Tutucusu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2" name="Metin Yer Tutucusu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9" name="Metin Yer Tutucusu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cxnSp>
        <p:nvCxnSpPr>
          <p:cNvPr id="32" name="Düz Bağlayıcı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kip İçerik Düzeni Slaydı">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tr-TR" noProof="0"/>
              <a:t>Asıl başlık stilini düzenlemek için tıklayın</a:t>
            </a:r>
            <a:endParaRPr lang="tr-TR" noProof="0" dirty="0"/>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7090471" y="1375202"/>
            <a:ext cx="5119457" cy="100800"/>
            <a:chOff x="428300" y="3240138"/>
            <a:chExt cx="3196410" cy="100800"/>
          </a:xfrm>
        </p:grpSpPr>
        <p:cxnSp>
          <p:nvCxnSpPr>
            <p:cNvPr id="12" name="Düz Bağlayıcı 11">
              <a:extLst>
                <a:ext uri="{FF2B5EF4-FFF2-40B4-BE49-F238E27FC236}">
                  <a16:creationId xmlns:a16="http://schemas.microsoft.com/office/drawing/2014/main" id="{370B72A7-B625-48B8-88E6-BCE2A4DD531E}"/>
                </a:ext>
              </a:extLst>
            </p:cNvPr>
            <p:cNvCxnSpPr>
              <a:cxnSpLocks/>
              <a:endCxn id="13" idx="2"/>
            </p:cNvCxnSpPr>
            <p:nvPr userDrawn="1"/>
          </p:nvCxnSpPr>
          <p:spPr>
            <a:xfrm>
              <a:off x="428300" y="3290538"/>
              <a:ext cx="313068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55898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Metin Yer Tutucusu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3" name="Resim Yer Tutucusu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23" name="Düz Bağlayıcı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Metin Yer Tutucusu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1" name="Metin Yer Tutucusu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2" name="Resim Yer Tutucusu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43" name="Düz Bağlayıcı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Metin Yer Tutucusu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5" name="Metin Yer Tutucusu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47" name="Metin Yer Tutucusu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8" name="Metin Yer Tutucusu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50" name="Metin Yer Tutucusu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51" name="Metin Yer Tutucusu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sp>
        <p:nvSpPr>
          <p:cNvPr id="53" name="Metin Yer Tutucusu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54" name="Metin Yer Tutucusu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 düzenle</a:t>
            </a:r>
          </a:p>
        </p:txBody>
      </p:sp>
      <p:cxnSp>
        <p:nvCxnSpPr>
          <p:cNvPr id="56" name="Düz Bağlayıcı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Düz Bağlayıcı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Resim Yer Tutucusu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55" name="Resim Yer Tutucusu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46" name="Resim Yer Tutucusu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52" name="Resim Yer Tutucusu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simli Bölüm Üst Bilgisi">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
        <p:nvSpPr>
          <p:cNvPr id="7" name="Dikdörtgen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tr-TR" noProof="0" dirty="0"/>
              <a:t>SUNUM</a:t>
            </a:r>
            <a:br>
              <a:rPr lang="tr-TR" noProof="0" dirty="0"/>
            </a:br>
            <a:r>
              <a:rPr lang="tr-TR" noProof="0" dirty="0"/>
              <a:t>DESTESİ</a:t>
            </a:r>
            <a:br>
              <a:rPr lang="tr-TR" noProof="0" dirty="0"/>
            </a:br>
            <a:r>
              <a:rPr lang="tr-TR" noProof="0" dirty="0"/>
              <a:t>BAŞLIĞI</a:t>
            </a:r>
          </a:p>
        </p:txBody>
      </p:sp>
      <p:sp>
        <p:nvSpPr>
          <p:cNvPr id="4" name="Tarih Yer Tutucusu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grpSp>
        <p:nvGrpSpPr>
          <p:cNvPr id="9" name="Grup 8">
            <a:extLst>
              <a:ext uri="{FF2B5EF4-FFF2-40B4-BE49-F238E27FC236}">
                <a16:creationId xmlns:a16="http://schemas.microsoft.com/office/drawing/2014/main" id="{6F3E26A6-6962-4A35-AA86-805537D45296}"/>
              </a:ext>
            </a:extLst>
          </p:cNvPr>
          <p:cNvGrpSpPr/>
          <p:nvPr userDrawn="1"/>
        </p:nvGrpSpPr>
        <p:grpSpPr>
          <a:xfrm>
            <a:off x="6769768" y="1947412"/>
            <a:ext cx="3273188" cy="102440"/>
            <a:chOff x="3631690" y="2252140"/>
            <a:chExt cx="5701427"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a:extLst>
                <a:ext uri="{FF2B5EF4-FFF2-40B4-BE49-F238E27FC236}">
                  <a16:creationId xmlns:a16="http://schemas.microsoft.com/office/drawing/2014/main" id="{192040D0-01C2-4643-8F84-3B8F334E545C}"/>
                </a:ext>
              </a:extLst>
            </p:cNvPr>
            <p:cNvCxnSpPr>
              <a:endCxn id="12" idx="2"/>
            </p:cNvCxnSpPr>
            <p:nvPr userDrawn="1"/>
          </p:nvCxnSpPr>
          <p:spPr>
            <a:xfrm flipV="1">
              <a:off x="3681984" y="2302432"/>
              <a:ext cx="5475553" cy="5247"/>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9157538"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3" name="Grup 12">
            <a:extLst>
              <a:ext uri="{FF2B5EF4-FFF2-40B4-BE49-F238E27FC236}">
                <a16:creationId xmlns:a16="http://schemas.microsoft.com/office/drawing/2014/main" id="{BB49A8A6-FEDB-4D20-B581-A84DB8EFE977}"/>
              </a:ext>
            </a:extLst>
          </p:cNvPr>
          <p:cNvGrpSpPr/>
          <p:nvPr userDrawn="1"/>
        </p:nvGrpSpPr>
        <p:grpSpPr>
          <a:xfrm>
            <a:off x="6769768" y="4654084"/>
            <a:ext cx="3282161" cy="100584"/>
            <a:chOff x="3631690" y="2253996"/>
            <a:chExt cx="5717057"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5" name="Düz Bağlayıcı 14">
              <a:extLst>
                <a:ext uri="{FF2B5EF4-FFF2-40B4-BE49-F238E27FC236}">
                  <a16:creationId xmlns:a16="http://schemas.microsoft.com/office/drawing/2014/main" id="{7CC5D776-F60A-4A0C-AA7C-EFACDA2CEA88}"/>
                </a:ext>
              </a:extLst>
            </p:cNvPr>
            <p:cNvCxnSpPr>
              <a:endCxn id="16" idx="2"/>
            </p:cNvCxnSpPr>
            <p:nvPr userDrawn="1"/>
          </p:nvCxnSpPr>
          <p:spPr>
            <a:xfrm flipV="1">
              <a:off x="3681984" y="2304288"/>
              <a:ext cx="5491183" cy="3391"/>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917316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
        <p:nvSpPr>
          <p:cNvPr id="17" name="Alt Başlık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
        <p:nvSpPr>
          <p:cNvPr id="18" name="Resim Yer Tutucusu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sta Grafiği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811097"/>
            <a:ext cx="1929954" cy="100800"/>
            <a:chOff x="-1228304" y="3250524"/>
            <a:chExt cx="1929954" cy="100800"/>
          </a:xfrm>
        </p:grpSpPr>
        <p:cxnSp>
          <p:nvCxnSpPr>
            <p:cNvPr id="13" name="Düz Bağlayıcı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19108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600850"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Metin Yer Tutucusu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37" name="Metin Yer Tutucusu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39" name="Metin Yer Tutucusu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rtl="0">
              <a:spcBef>
                <a:spcPts val="600"/>
              </a:spcBef>
              <a:buNone/>
              <a:defRPr sz="1800" b="1" i="0" baseline="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0" name="Metin Yer Tutucusu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42" name="Metin Yer Tutucusu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3" name="Metin Yer Tutucusu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45" name="Metin Yer Tutucusu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6" name="Metin Yer Tutucusu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48" name="Metin Yer Tutucusu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49" name="Metin Yer Tutucusu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51" name="Metin Yer Tutucusu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rtl="0">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1.500.000 ₺</a:t>
            </a:r>
          </a:p>
        </p:txBody>
      </p:sp>
      <p:sp>
        <p:nvSpPr>
          <p:cNvPr id="52" name="Metin Yer Tutucusu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Kategori Başlığı</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12" name="Grafik Yer Tutucusu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tr-TR" noProof="0"/>
              <a:t>Grafik eklemek için simgeye tıklayın</a:t>
            </a:r>
            <a:endParaRPr lang="tr-TR"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cxnSp>
        <p:nvCxnSpPr>
          <p:cNvPr id="41" name="Düz Bağlayıcı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sim ve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tr-TR" noProof="0" dirty="0"/>
              <a:t>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Resim Yer Tutucusu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şekkürler İçeriği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Resim Yer Tutucusu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tr-TR" noProof="0"/>
              <a:t>Resim eklemek için simgeye tıklayın</a:t>
            </a:r>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sp>
        <p:nvSpPr>
          <p:cNvPr id="21" name="Başlık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tr-TR" noProof="0" dirty="0"/>
              <a:t>TEŞEKKÜRLER!</a:t>
            </a:r>
          </a:p>
        </p:txBody>
      </p:sp>
      <p:sp>
        <p:nvSpPr>
          <p:cNvPr id="22" name="Metin Yer Tutucusu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err="1"/>
              <a:t>August</a:t>
            </a:r>
            <a:r>
              <a:rPr lang="tr-TR" noProof="0" dirty="0"/>
              <a:t> </a:t>
            </a:r>
            <a:r>
              <a:rPr lang="tr-TR" noProof="0" dirty="0" err="1"/>
              <a:t>Bergqvist</a:t>
            </a:r>
            <a:endParaRPr lang="tr-TR" noProof="0" dirty="0"/>
          </a:p>
        </p:txBody>
      </p:sp>
      <p:sp>
        <p:nvSpPr>
          <p:cNvPr id="23" name="Metin Yer Tutucusu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Telefon:</a:t>
            </a:r>
          </a:p>
        </p:txBody>
      </p:sp>
      <p:sp>
        <p:nvSpPr>
          <p:cNvPr id="24" name="Metin Yer Tutucusu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+7 888 999-000-11</a:t>
            </a:r>
          </a:p>
        </p:txBody>
      </p:sp>
      <p:sp>
        <p:nvSpPr>
          <p:cNvPr id="25" name="Metin Yer Tutucusu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E-posta:</a:t>
            </a:r>
          </a:p>
        </p:txBody>
      </p:sp>
      <p:sp>
        <p:nvSpPr>
          <p:cNvPr id="26" name="Metin Yer Tutucusu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Bergqvist@vanarsdelltd.com</a:t>
            </a:r>
          </a:p>
        </p:txBody>
      </p:sp>
      <p:sp>
        <p:nvSpPr>
          <p:cNvPr id="27" name="Metin Yer Tutucusu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Web sitesi:</a:t>
            </a:r>
          </a:p>
        </p:txBody>
      </p:sp>
      <p:sp>
        <p:nvSpPr>
          <p:cNvPr id="28" name="Metin Yer Tutucusu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tr-TR" noProof="0" dirty="0"/>
              <a:t>www.vanarsdelltd.com</a:t>
            </a:r>
          </a:p>
        </p:txBody>
      </p:sp>
      <p:grpSp>
        <p:nvGrpSpPr>
          <p:cNvPr id="4" name="Grup 3">
            <a:extLst>
              <a:ext uri="{FF2B5EF4-FFF2-40B4-BE49-F238E27FC236}">
                <a16:creationId xmlns:a16="http://schemas.microsoft.com/office/drawing/2014/main" id="{5F591C52-0202-44BA-A6BE-E2362516B893}"/>
              </a:ext>
            </a:extLst>
          </p:cNvPr>
          <p:cNvGrpSpPr/>
          <p:nvPr userDrawn="1"/>
        </p:nvGrpSpPr>
        <p:grpSpPr>
          <a:xfrm>
            <a:off x="801542" y="2750589"/>
            <a:ext cx="4785056" cy="100800"/>
            <a:chOff x="808547" y="2750589"/>
            <a:chExt cx="4785056" cy="100800"/>
          </a:xfrm>
        </p:grpSpPr>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808547" y="2750589"/>
              <a:ext cx="4696124" cy="100800"/>
              <a:chOff x="372436" y="3240138"/>
              <a:chExt cx="3061964"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372436" y="3285674"/>
                <a:ext cx="300742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49280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grpSp>
        <p:nvGrpSpPr>
          <p:cNvPr id="32" name="Grup 31">
            <a:extLst>
              <a:ext uri="{FF2B5EF4-FFF2-40B4-BE49-F238E27FC236}">
                <a16:creationId xmlns:a16="http://schemas.microsoft.com/office/drawing/2014/main" id="{63E1608D-F119-4C0D-8D91-7CB089C037C8}"/>
              </a:ext>
            </a:extLst>
          </p:cNvPr>
          <p:cNvGrpSpPr/>
          <p:nvPr userDrawn="1"/>
        </p:nvGrpSpPr>
        <p:grpSpPr>
          <a:xfrm>
            <a:off x="801542" y="1660573"/>
            <a:ext cx="4781611" cy="105664"/>
            <a:chOff x="808547" y="2745725"/>
            <a:chExt cx="4781611" cy="105664"/>
          </a:xfrm>
        </p:grpSpPr>
        <p:grpSp>
          <p:nvGrpSpPr>
            <p:cNvPr id="33" name="Grup 32">
              <a:extLst>
                <a:ext uri="{FF2B5EF4-FFF2-40B4-BE49-F238E27FC236}">
                  <a16:creationId xmlns:a16="http://schemas.microsoft.com/office/drawing/2014/main" id="{EBDC0121-6865-4B65-A28B-1CEDB16AAD9E}"/>
                </a:ext>
              </a:extLst>
            </p:cNvPr>
            <p:cNvGrpSpPr/>
            <p:nvPr userDrawn="1"/>
          </p:nvGrpSpPr>
          <p:grpSpPr>
            <a:xfrm flipH="1">
              <a:off x="808547" y="2750589"/>
              <a:ext cx="4680811" cy="100800"/>
              <a:chOff x="382421" y="3240138"/>
              <a:chExt cx="3051979" cy="100800"/>
            </a:xfrm>
          </p:grpSpPr>
          <p:cxnSp>
            <p:nvCxnSpPr>
              <p:cNvPr id="35" name="Düz Bağlayıcı 34">
                <a:extLst>
                  <a:ext uri="{FF2B5EF4-FFF2-40B4-BE49-F238E27FC236}">
                    <a16:creationId xmlns:a16="http://schemas.microsoft.com/office/drawing/2014/main" id="{386E3714-07DE-4318-B5BC-25F879B97D59}"/>
                  </a:ext>
                </a:extLst>
              </p:cNvPr>
              <p:cNvCxnSpPr>
                <a:stCxn id="34" idx="6"/>
              </p:cNvCxnSpPr>
              <p:nvPr userDrawn="1"/>
            </p:nvCxnSpPr>
            <p:spPr>
              <a:xfrm>
                <a:off x="382421" y="3285674"/>
                <a:ext cx="300742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489357"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k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Resim Yer Tutucusu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tr-TR" noProof="0" dirty="0"/>
              <a:t>EK</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nvGrpSpPr>
          <p:cNvPr id="4" name="Grup 3">
            <a:extLst>
              <a:ext uri="{FF2B5EF4-FFF2-40B4-BE49-F238E27FC236}">
                <a16:creationId xmlns:a16="http://schemas.microsoft.com/office/drawing/2014/main" id="{908B302A-0F76-466E-9FCE-DCEECCBCF6C9}"/>
              </a:ext>
            </a:extLst>
          </p:cNvPr>
          <p:cNvGrpSpPr/>
          <p:nvPr userDrawn="1"/>
        </p:nvGrpSpPr>
        <p:grpSpPr>
          <a:xfrm>
            <a:off x="5758092" y="1509426"/>
            <a:ext cx="702666" cy="100800"/>
            <a:chOff x="5790022" y="1509426"/>
            <a:chExt cx="702666" cy="100800"/>
          </a:xfrm>
        </p:grpSpPr>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5790022" y="1509426"/>
              <a:ext cx="642698" cy="100800"/>
              <a:chOff x="2325637" y="3240138"/>
              <a:chExt cx="419050"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2325637" y="3290538"/>
                <a:ext cx="4150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678963"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639188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feranslar İçeriği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tr-TR" noProof="0" dirty="0"/>
              <a:t>REFERANSLAR</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7934641" y="1375202"/>
            <a:ext cx="4257361" cy="100800"/>
            <a:chOff x="675502" y="3240138"/>
            <a:chExt cx="2658150"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75502" y="3290538"/>
              <a:ext cx="260272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26792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40" name="Metin Yer Tutucusu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Müşteri başlığı</a:t>
            </a:r>
          </a:p>
        </p:txBody>
      </p:sp>
      <p:sp>
        <p:nvSpPr>
          <p:cNvPr id="41" name="Metin Yer Tutucusu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a:t>
            </a:r>
            <a:br>
              <a:rPr lang="tr-TR" noProof="0" dirty="0"/>
            </a:br>
            <a:r>
              <a:rPr lang="tr-TR" noProof="0" dirty="0"/>
              <a:t>düzenleme</a:t>
            </a:r>
          </a:p>
        </p:txBody>
      </p:sp>
      <p:sp>
        <p:nvSpPr>
          <p:cNvPr id="42" name="Resim Yer Tutucusu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43" name="Düz Bağlayıcı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Metin Yer Tutucusu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tr-TR" noProof="0"/>
              <a:t>Asıl metin stillerini düzenlemek için tıklayın</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58" name="Metin Yer Tutucusu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Müşteri başlığı</a:t>
            </a:r>
          </a:p>
        </p:txBody>
      </p:sp>
      <p:sp>
        <p:nvSpPr>
          <p:cNvPr id="59" name="Metin Yer Tutucusu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a:t>
            </a:r>
            <a:br>
              <a:rPr lang="tr-TR" noProof="0" dirty="0"/>
            </a:br>
            <a:r>
              <a:rPr lang="tr-TR" noProof="0" dirty="0"/>
              <a:t>düzenleme</a:t>
            </a:r>
          </a:p>
        </p:txBody>
      </p:sp>
      <p:sp>
        <p:nvSpPr>
          <p:cNvPr id="60" name="Resim Yer Tutucusu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61" name="Düz Bağlayıcı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Metin Yer Tutucusu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tr-TR" noProof="0"/>
              <a:t>Asıl metin stillerini düzenlemek için tıklayın</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64" name="Metin Yer Tutucusu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Müşteri başlığı</a:t>
            </a:r>
          </a:p>
        </p:txBody>
      </p:sp>
      <p:sp>
        <p:nvSpPr>
          <p:cNvPr id="65" name="Metin Yer Tutucusu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metni</a:t>
            </a:r>
            <a:br>
              <a:rPr lang="tr-TR" noProof="0" dirty="0"/>
            </a:br>
            <a:r>
              <a:rPr lang="tr-TR" noProof="0" dirty="0"/>
              <a:t>düzenleme</a:t>
            </a:r>
          </a:p>
        </p:txBody>
      </p:sp>
      <p:sp>
        <p:nvSpPr>
          <p:cNvPr id="66" name="Resim Yer Tutucusu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cxnSp>
        <p:nvCxnSpPr>
          <p:cNvPr id="67" name="Düz Bağlayıcı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Metin Yer Tutucusu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tr-TR" noProof="0"/>
              <a:t>Asıl metin stillerini düzenlemek için tıklayın</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Örnek Olay İncelemesi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tr-TR" noProof="0" dirty="0"/>
              <a:t>ÖRNEK OLAY İNCELEMESİ</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3319328"/>
            <a:ext cx="4036735" cy="100800"/>
            <a:chOff x="-1228304" y="3240138"/>
            <a:chExt cx="4036735" cy="100800"/>
          </a:xfrm>
        </p:grpSpPr>
        <p:cxnSp>
          <p:nvCxnSpPr>
            <p:cNvPr id="13" name="Düz Bağlayıcı 12">
              <a:extLst>
                <a:ext uri="{FF2B5EF4-FFF2-40B4-BE49-F238E27FC236}">
                  <a16:creationId xmlns:a16="http://schemas.microsoft.com/office/drawing/2014/main" id="{785A4134-866D-4143-AC1E-8A2FFDB49855}"/>
                </a:ext>
              </a:extLst>
            </p:cNvPr>
            <p:cNvCxnSpPr>
              <a:cxnSpLocks/>
              <a:endCxn id="14" idx="2"/>
            </p:cNvCxnSpPr>
            <p:nvPr userDrawn="1"/>
          </p:nvCxnSpPr>
          <p:spPr>
            <a:xfrm>
              <a:off x="-1228304" y="3290538"/>
              <a:ext cx="393593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70763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Metin Yer Tutucusu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p Telefonu ve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tr-TR" noProof="0" dirty="0"/>
              <a:t>BAŞLIĞI 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3" name="Metin Yer Tutucusu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 name="Dikdörtgen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1" name="Resim Yer Tutucusu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
        <p:nvSpPr>
          <p:cNvPr id="22" name="Resim Yer Tutucusu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l ile">
    <p:spTree>
      <p:nvGrpSpPr>
        <p:cNvPr id="1" name=""/>
        <p:cNvGrpSpPr/>
        <p:nvPr/>
      </p:nvGrpSpPr>
      <p:grpSpPr>
        <a:xfrm>
          <a:off x="0" y="0"/>
          <a:ext cx="0" cy="0"/>
          <a:chOff x="0" y="0"/>
          <a:chExt cx="0" cy="0"/>
        </a:xfrm>
      </p:grpSpPr>
      <p:sp>
        <p:nvSpPr>
          <p:cNvPr id="35" name="Dikdörtgen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1" name="Metin Yer Tutucusu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22" name="Metin Yer Tutucusu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Ana metin</a:t>
            </a:r>
            <a:br>
              <a:rPr lang="tr-TR" noProof="0" dirty="0"/>
            </a:br>
            <a:r>
              <a:rPr lang="tr-TR" noProof="0" dirty="0"/>
              <a:t>stilleri</a:t>
            </a:r>
          </a:p>
        </p:txBody>
      </p:sp>
      <p:sp>
        <p:nvSpPr>
          <p:cNvPr id="23" name="Metin Yer Tutucusu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24" name="Resim Yer Tutucusu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25" name="Resim Yer Tutucusu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26" name="Metin Yer Tutucusu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27" name="Metin Yer Tutucusu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Ana metin</a:t>
            </a:r>
            <a:br>
              <a:rPr lang="tr-TR" noProof="0" dirty="0"/>
            </a:br>
            <a:r>
              <a:rPr lang="tr-TR" noProof="0" dirty="0"/>
              <a:t>stilleri</a:t>
            </a:r>
          </a:p>
        </p:txBody>
      </p:sp>
      <p:sp>
        <p:nvSpPr>
          <p:cNvPr id="28" name="Resim Yer Tutucusu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tr-TR" noProof="0"/>
              <a:t>Resim eklemek için simgeye tıklayın</a:t>
            </a:r>
            <a:endParaRPr lang="tr-TR" noProof="0" dirty="0"/>
          </a:p>
        </p:txBody>
      </p:sp>
      <p:sp>
        <p:nvSpPr>
          <p:cNvPr id="29" name="Metin Yer Tutucusu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30" name="Metin Yer Tutucusu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Ana metin</a:t>
            </a:r>
            <a:br>
              <a:rPr lang="tr-TR" noProof="0" dirty="0"/>
            </a:br>
            <a:r>
              <a:rPr lang="tr-TR" noProof="0" dirty="0"/>
              <a:t>stilleri</a:t>
            </a:r>
          </a:p>
        </p:txBody>
      </p:sp>
      <p:sp>
        <p:nvSpPr>
          <p:cNvPr id="32" name="Metin Yer Tutucusu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33" name="Metin Yer Tutucusu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tr-TR" noProof="0"/>
              <a:t>Asıl metin stillerini düzenlemek için tıklayın</a:t>
            </a:r>
          </a:p>
        </p:txBody>
      </p:sp>
      <p:sp>
        <p:nvSpPr>
          <p:cNvPr id="34" name="Metin Yer Tutucusu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tr-TR" noProof="0" dirty="0"/>
              <a:t>1</a:t>
            </a:r>
          </a:p>
        </p:txBody>
      </p:sp>
      <p:sp>
        <p:nvSpPr>
          <p:cNvPr id="36" name="Metin Yer Tutucusu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1</a:t>
            </a:r>
          </a:p>
        </p:txBody>
      </p:sp>
      <p:sp>
        <p:nvSpPr>
          <p:cNvPr id="37" name="Metin Yer Tutucusu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tr-TR" noProof="0" dirty="0"/>
              <a:t>1</a:t>
            </a:r>
          </a:p>
        </p:txBody>
      </p:sp>
      <p:sp>
        <p:nvSpPr>
          <p:cNvPr id="40" name="Metin Yer Tutucusu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38" name="Başlık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tr-TR" noProof="0" dirty="0"/>
              <a:t>BU ŞABLONU KULLANMA</a:t>
            </a:r>
          </a:p>
        </p:txBody>
      </p:sp>
      <p:sp>
        <p:nvSpPr>
          <p:cNvPr id="41" name="Resim Yer Tutucusu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grpSp>
        <p:nvGrpSpPr>
          <p:cNvPr id="31" name="Gr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Düz Bağlayıcı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2" name="Başlık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tr-TR" noProof="0" dirty="0"/>
              <a:t>ANA BAŞLIK STİLİNİ DÜZENLEMEK İÇİN TIKLAYIN</a:t>
            </a:r>
          </a:p>
        </p:txBody>
      </p:sp>
      <p:sp>
        <p:nvSpPr>
          <p:cNvPr id="4" name="Tarih Yer Tutucusu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7" name="Dikdörtgen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3" name="Alt Başlık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grpSp>
        <p:nvGrpSpPr>
          <p:cNvPr id="15" name="Gr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3" name="Düz Bağlayıcı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6" name="Gr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ölüm Üst Bilgis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 name="Başlık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tr-TR" noProof="0" dirty="0"/>
              <a:t>SUNUM</a:t>
            </a:r>
            <a:br>
              <a:rPr lang="tr-TR" noProof="0" dirty="0"/>
            </a:br>
            <a:r>
              <a:rPr lang="tr-TR" noProof="0" dirty="0"/>
              <a:t>DESTESİ</a:t>
            </a:r>
            <a:br>
              <a:rPr lang="tr-TR" noProof="0" dirty="0"/>
            </a:br>
            <a:r>
              <a:rPr lang="tr-TR" noProof="0" dirty="0"/>
              <a:t>BAŞLIĞI</a:t>
            </a:r>
          </a:p>
        </p:txBody>
      </p:sp>
      <p:sp>
        <p:nvSpPr>
          <p:cNvPr id="4" name="Tarih Yer Tutucusu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grpSp>
        <p:nvGrpSpPr>
          <p:cNvPr id="9" name="Gr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grpSp>
        <p:nvGrpSpPr>
          <p:cNvPr id="13" name="Gr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5" name="Düz Bağlayıcı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grpSp>
      <p:sp>
        <p:nvSpPr>
          <p:cNvPr id="17" name="Alt Başlık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şlık ve Resimli İçeri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993948"/>
            <a:ext cx="4024950" cy="100800"/>
            <a:chOff x="0" y="3240138"/>
            <a:chExt cx="4024950" cy="100800"/>
          </a:xfrm>
        </p:grpSpPr>
        <p:cxnSp>
          <p:nvCxnSpPr>
            <p:cNvPr id="13" name="Düz Bağlayıcı 12">
              <a:extLst>
                <a:ext uri="{FF2B5EF4-FFF2-40B4-BE49-F238E27FC236}">
                  <a16:creationId xmlns:a16="http://schemas.microsoft.com/office/drawing/2014/main" id="{785A4134-866D-4143-AC1E-8A2FFDB49855}"/>
                </a:ext>
              </a:extLst>
            </p:cNvPr>
            <p:cNvCxnSpPr>
              <a:endCxn id="14" idx="2"/>
            </p:cNvCxnSpPr>
            <p:nvPr userDrawn="1"/>
          </p:nvCxnSpPr>
          <p:spPr>
            <a:xfrm>
              <a:off x="0" y="3290538"/>
              <a:ext cx="39241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92415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6" name="Metin Yer Tutucusu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Resim Yer Tutucusu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6" name="İçerik Yer Tutucus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7" name="İçerik Yer Tutucus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8" name="İçerik Yer Tutucus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7" name="Metin Yer Tutucusu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8" name="İçerik Yer Tutucus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9" name="Metin Yer Tutucusu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10" name="İçerik Yer Tutucus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sim Yazılı İçeri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8" name="Başlık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endParaRPr lang="tr-TR" noProof="0" dirty="0"/>
          </a:p>
        </p:txBody>
      </p:sp>
      <p:sp>
        <p:nvSpPr>
          <p:cNvPr id="9" name="Metin Yer Tutucusu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10" name="İçerik Yer Tutucus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sim Yazılı Resim">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
        <p:nvSpPr>
          <p:cNvPr id="8" name="Başlık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tr-TR" noProof="0"/>
              <a:t>Asıl başlık stilini düzenlemek için tıklayın</a:t>
            </a:r>
            <a:endParaRPr lang="tr-TR" noProof="0" dirty="0"/>
          </a:p>
        </p:txBody>
      </p:sp>
      <p:sp>
        <p:nvSpPr>
          <p:cNvPr id="9" name="Metin Yer Tutucusu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11" name="Resim Yer Tutucusu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tr-TR" noProof="0"/>
              <a:t>Asıl başlık stilini düzenlemek için tıklayın</a:t>
            </a:r>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ş">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3" name="Tarih Yer Tutucusu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tr-TR" noProof="0" dirty="0"/>
              <a:t>GG.AA. 20XX</a:t>
            </a:r>
          </a:p>
        </p:txBody>
      </p:sp>
      <p:sp>
        <p:nvSpPr>
          <p:cNvPr id="4" name="Alt Bilgi Yer Tutucusu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tr-TR" noProof="0" dirty="0"/>
              <a:t>ALT BİLGİ EKLE</a:t>
            </a:r>
          </a:p>
        </p:txBody>
      </p:sp>
      <p:sp>
        <p:nvSpPr>
          <p:cNvPr id="5" name="Slayt Numarası Yer Tutucusu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tr-TR" noProof="0" smtClean="0"/>
              <a:pPr/>
              <a:t>‹#›</a:t>
            </a:fld>
            <a:endParaRPr lang="tr-T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şlık, Resim ve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tr-TR" noProof="0" dirty="0"/>
              <a:t>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Düz Bağlayıcı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Resim Yer Tutucusu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şlık ve İçerik Düzeni sürüm 2">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tr-TR" noProof="0" dirty="0"/>
              <a:t>DÜZENLEMEK İÇİN TIKLAYIN</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3122284"/>
            <a:ext cx="2708255" cy="100800"/>
            <a:chOff x="0" y="3240138"/>
            <a:chExt cx="2708255"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260872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60745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Metin Yer Tutucusu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3" name="Resim Yer Tutucusu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geler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tr-TR" noProof="0" dirty="0"/>
              <a:t>DÜZENLEMEK İÇİN TIKLAYIN</a:t>
            </a:r>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6358690" y="1375202"/>
            <a:ext cx="5833310" cy="100800"/>
            <a:chOff x="-322276" y="3240138"/>
            <a:chExt cx="3803436" cy="100800"/>
          </a:xfrm>
        </p:grpSpPr>
        <p:cxnSp>
          <p:nvCxnSpPr>
            <p:cNvPr id="12" name="Düz Bağlayıcı 11">
              <a:extLst>
                <a:ext uri="{FF2B5EF4-FFF2-40B4-BE49-F238E27FC236}">
                  <a16:creationId xmlns:a16="http://schemas.microsoft.com/office/drawing/2014/main" id="{370B72A7-B625-48B8-88E6-BCE2A4DD531E}"/>
                </a:ext>
              </a:extLst>
            </p:cNvPr>
            <p:cNvCxnSpPr>
              <a:cxnSpLocks/>
              <a:endCxn id="13" idx="2"/>
            </p:cNvCxnSpPr>
            <p:nvPr userDrawn="1"/>
          </p:nvCxnSpPr>
          <p:spPr>
            <a:xfrm>
              <a:off x="-322276" y="3290538"/>
              <a:ext cx="373771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41543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4" name="Resim Yer Tutucusu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22" name="Metin Yer Tutucusu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
        <p:nvSpPr>
          <p:cNvPr id="23" name="Metin Yer Tutucusu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4" name="Resim Yer Tutucusu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25" name="Metin Yer Tutucusu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
        <p:nvSpPr>
          <p:cNvPr id="26" name="Metin Yer Tutucusu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27" name="Resim Yer Tutucusu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28" name="Metin Yer Tutucusu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
        <p:nvSpPr>
          <p:cNvPr id="29" name="Metin Yer Tutucusu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0" name="Resim Yer Tutucusu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tr-TR" noProof="0"/>
              <a:t>Resim eklemek için simgeye tıklayın</a:t>
            </a:r>
            <a:endParaRPr lang="tr-TR" noProof="0" dirty="0"/>
          </a:p>
        </p:txBody>
      </p:sp>
      <p:sp>
        <p:nvSpPr>
          <p:cNvPr id="31" name="Metin Yer Tutucusu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Metin stillerini düzenleme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zleme ve İçerik Düzeni">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Dikdörtgen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5" name="Grup 14">
            <a:extLst>
              <a:ext uri="{FF2B5EF4-FFF2-40B4-BE49-F238E27FC236}">
                <a16:creationId xmlns:a16="http://schemas.microsoft.com/office/drawing/2014/main" id="{B7317392-EF87-4050-8BBE-32F74B0CF15A}"/>
              </a:ext>
            </a:extLst>
          </p:cNvPr>
          <p:cNvGrpSpPr/>
          <p:nvPr userDrawn="1"/>
        </p:nvGrpSpPr>
        <p:grpSpPr>
          <a:xfrm>
            <a:off x="0" y="2993948"/>
            <a:ext cx="2313809" cy="100800"/>
            <a:chOff x="0" y="3240138"/>
            <a:chExt cx="2313809"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0" y="3290538"/>
              <a:ext cx="221428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21300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6" name="Metin Yer Tutucusu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sim Yer Tutucusu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tr-TR" noProof="0"/>
              <a:t>Resim eklemek için simgeye tıklayın</a:t>
            </a:r>
            <a:endParaRPr lang="tr-T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şlık ve Alt Başlık İçerik Düzeni">
    <p:spTree>
      <p:nvGrpSpPr>
        <p:cNvPr id="1" name=""/>
        <p:cNvGrpSpPr/>
        <p:nvPr/>
      </p:nvGrpSpPr>
      <p:grpSpPr>
        <a:xfrm>
          <a:off x="0" y="0"/>
          <a:ext cx="0" cy="0"/>
          <a:chOff x="0" y="0"/>
          <a:chExt cx="0" cy="0"/>
        </a:xfrm>
      </p:grpSpPr>
      <p:sp>
        <p:nvSpPr>
          <p:cNvPr id="22" name="Resim Yer Tutucusu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tr-TR" noProof="0"/>
              <a:t>Resim eklemek için simgeye tıklayın</a:t>
            </a:r>
            <a:endParaRPr lang="tr-TR" noProof="0" dirty="0"/>
          </a:p>
        </p:txBody>
      </p:sp>
      <p:sp>
        <p:nvSpPr>
          <p:cNvPr id="7" name="Dikdörtgen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2" name="Başlık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tr-TR" noProof="0" dirty="0"/>
              <a:t>DÜZENLEMEK İÇİN TIKLAYIN</a:t>
            </a:r>
          </a:p>
        </p:txBody>
      </p:sp>
      <p:sp>
        <p:nvSpPr>
          <p:cNvPr id="3" name="Metin Yer Tutucusu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4" name="Tarih Yer Tutucusu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tr-TR" noProof="0" dirty="0"/>
              <a:t>GG.AA. 20XX</a:t>
            </a:r>
          </a:p>
        </p:txBody>
      </p:sp>
      <p:sp>
        <p:nvSpPr>
          <p:cNvPr id="5" name="Alt Bilgi Yer Tutucusu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tr-TR" noProof="0" dirty="0"/>
              <a:t>ALT BİLGİ EKLE</a:t>
            </a:r>
          </a:p>
        </p:txBody>
      </p:sp>
      <p:sp>
        <p:nvSpPr>
          <p:cNvPr id="6" name="Slayt Numarası Yer Tutucusu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11" name="Resim Yer Tutucusu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8" name="Düz Bağlayıcı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20" name="Düz Bağlayıcı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up 8">
            <a:extLst>
              <a:ext uri="{FF2B5EF4-FFF2-40B4-BE49-F238E27FC236}">
                <a16:creationId xmlns:a16="http://schemas.microsoft.com/office/drawing/2014/main" id="{78842051-6173-4CC2-8C4A-8AE31FE7BA54}"/>
              </a:ext>
            </a:extLst>
          </p:cNvPr>
          <p:cNvGrpSpPr/>
          <p:nvPr userDrawn="1"/>
        </p:nvGrpSpPr>
        <p:grpSpPr>
          <a:xfrm>
            <a:off x="5169221" y="1373283"/>
            <a:ext cx="1835628" cy="100800"/>
            <a:chOff x="3257058" y="1373283"/>
            <a:chExt cx="1835628" cy="100800"/>
          </a:xfrm>
        </p:grpSpPr>
        <p:grpSp>
          <p:nvGrpSpPr>
            <p:cNvPr id="15" name="Grup 14">
              <a:extLst>
                <a:ext uri="{FF2B5EF4-FFF2-40B4-BE49-F238E27FC236}">
                  <a16:creationId xmlns:a16="http://schemas.microsoft.com/office/drawing/2014/main" id="{B7317392-EF87-4050-8BBE-32F74B0CF15A}"/>
                </a:ext>
              </a:extLst>
            </p:cNvPr>
            <p:cNvGrpSpPr/>
            <p:nvPr userDrawn="1"/>
          </p:nvGrpSpPr>
          <p:grpSpPr>
            <a:xfrm>
              <a:off x="3341153" y="1373283"/>
              <a:ext cx="1751533" cy="100800"/>
              <a:chOff x="191675" y="3237441"/>
              <a:chExt cx="1751533" cy="100800"/>
            </a:xfrm>
          </p:grpSpPr>
          <p:cxnSp>
            <p:nvCxnSpPr>
              <p:cNvPr id="13" name="Düz Bağlayıcı 12">
                <a:extLst>
                  <a:ext uri="{FF2B5EF4-FFF2-40B4-BE49-F238E27FC236}">
                    <a16:creationId xmlns:a16="http://schemas.microsoft.com/office/drawing/2014/main" id="{785A4134-866D-4143-AC1E-8A2FFDB49855}"/>
                  </a:ext>
                </a:extLst>
              </p:cNvPr>
              <p:cNvCxnSpPr/>
              <p:nvPr userDrawn="1"/>
            </p:nvCxnSpPr>
            <p:spPr>
              <a:xfrm>
                <a:off x="191675" y="3290538"/>
                <a:ext cx="1701133"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25705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Üç İçerik Düzen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tr-TR" noProof="0" dirty="0"/>
          </a:p>
        </p:txBody>
      </p:sp>
      <p:sp>
        <p:nvSpPr>
          <p:cNvPr id="5" name="Tarih Yer Tutucusu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tr-TR" noProof="0" dirty="0"/>
              <a:t>GG.AA. 20XX</a:t>
            </a:r>
          </a:p>
        </p:txBody>
      </p:sp>
      <p:sp>
        <p:nvSpPr>
          <p:cNvPr id="6" name="Alt Bilgi Yer Tutucusu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tr-TR" noProof="0" dirty="0"/>
              <a:t>ALT BİLGİ EKLE</a:t>
            </a:r>
          </a:p>
        </p:txBody>
      </p:sp>
      <p:sp>
        <p:nvSpPr>
          <p:cNvPr id="7" name="Slayt Numarası Yer Tutucusu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tr-TR" noProof="0" smtClean="0"/>
              <a:t>‹#›</a:t>
            </a:fld>
            <a:endParaRPr lang="tr-TR" noProof="0" dirty="0"/>
          </a:p>
        </p:txBody>
      </p:sp>
      <p:sp>
        <p:nvSpPr>
          <p:cNvPr id="8" name="Başlık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tr-TR" noProof="0"/>
              <a:t>Asıl başlık stilini düzenlemek için tıklayın</a:t>
            </a:r>
            <a:endParaRPr lang="tr-TR" noProof="0" dirty="0"/>
          </a:p>
        </p:txBody>
      </p:sp>
      <p:sp>
        <p:nvSpPr>
          <p:cNvPr id="9" name="Metin Yer Tutucusu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ASIL METİN STİLLERİNİ DÜZENLE</a:t>
            </a:r>
          </a:p>
        </p:txBody>
      </p:sp>
      <p:sp>
        <p:nvSpPr>
          <p:cNvPr id="10" name="Resim Yer Tutucusu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tr-TR" noProof="0"/>
              <a:t>Resim eklemek için simgeye tıklayın</a:t>
            </a:r>
            <a:endParaRPr lang="tr-TR" noProof="0" dirty="0"/>
          </a:p>
        </p:txBody>
      </p:sp>
      <p:grpSp>
        <p:nvGrpSpPr>
          <p:cNvPr id="11" name="Grup 10">
            <a:extLst>
              <a:ext uri="{FF2B5EF4-FFF2-40B4-BE49-F238E27FC236}">
                <a16:creationId xmlns:a16="http://schemas.microsoft.com/office/drawing/2014/main" id="{59E4D57E-4989-4939-A31F-637543FAB606}"/>
              </a:ext>
            </a:extLst>
          </p:cNvPr>
          <p:cNvGrpSpPr/>
          <p:nvPr userDrawn="1"/>
        </p:nvGrpSpPr>
        <p:grpSpPr>
          <a:xfrm flipH="1">
            <a:off x="8963219" y="1375202"/>
            <a:ext cx="3228783" cy="100800"/>
            <a:chOff x="304631" y="3240138"/>
            <a:chExt cx="2015937" cy="100800"/>
          </a:xfrm>
        </p:grpSpPr>
        <p:cxnSp>
          <p:nvCxnSpPr>
            <p:cNvPr id="12" name="Düz Bağlayıcı 11">
              <a:extLst>
                <a:ext uri="{FF2B5EF4-FFF2-40B4-BE49-F238E27FC236}">
                  <a16:creationId xmlns:a16="http://schemas.microsoft.com/office/drawing/2014/main" id="{370B72A7-B625-48B8-88E6-BCE2A4DD531E}"/>
                </a:ext>
              </a:extLst>
            </p:cNvPr>
            <p:cNvCxnSpPr>
              <a:cxnSpLocks/>
            </p:cNvCxnSpPr>
            <p:nvPr userDrawn="1"/>
          </p:nvCxnSpPr>
          <p:spPr>
            <a:xfrm>
              <a:off x="304631" y="3290538"/>
              <a:ext cx="19781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254844"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tr-TR" noProof="0" dirty="0"/>
            </a:p>
          </p:txBody>
        </p:sp>
      </p:grpSp>
      <p:sp>
        <p:nvSpPr>
          <p:cNvPr id="14" name="Metin Yer Tutucusu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17" name="Düz Bağlayıcı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9" name="Düz Bağlayıcı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22" name="Metin Yer Tutucusu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16" name="Metin Yer Tutucusu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1</a:t>
            </a:r>
          </a:p>
        </p:txBody>
      </p:sp>
      <p:sp>
        <p:nvSpPr>
          <p:cNvPr id="34" name="Metin Yer Tutucusu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5" name="Metin Yer Tutucusu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2</a:t>
            </a:r>
          </a:p>
        </p:txBody>
      </p:sp>
      <p:sp>
        <p:nvSpPr>
          <p:cNvPr id="36" name="Metin Yer Tutucusu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7" name="Metin Yer Tutucusu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38" name="Metin Yer Tutucusu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tr-TR" noProof="0" dirty="0"/>
              <a:t>3</a:t>
            </a:r>
          </a:p>
        </p:txBody>
      </p:sp>
      <p:sp>
        <p:nvSpPr>
          <p:cNvPr id="39" name="Metin Yer Tutucusu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cxnSp>
        <p:nvCxnSpPr>
          <p:cNvPr id="21" name="Düz Bağlayıcı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dirty="0"/>
              <a:t>Asıl başlık stilini düzenlemek için tıklayın</a:t>
            </a:r>
          </a:p>
        </p:txBody>
      </p:sp>
      <p:sp>
        <p:nvSpPr>
          <p:cNvPr id="3" name="Metin Yer Tutucusu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tr-TR" noProof="0" dirty="0"/>
              <a:t>GG.AA. 20XX</a:t>
            </a:r>
          </a:p>
        </p:txBody>
      </p:sp>
      <p:sp>
        <p:nvSpPr>
          <p:cNvPr id="5" name="Alt Bilgi Yer Tutucusu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tr-TR" noProof="0" dirty="0"/>
              <a:t>ALT BİLGİ EKLE</a:t>
            </a:r>
          </a:p>
        </p:txBody>
      </p:sp>
      <p:sp>
        <p:nvSpPr>
          <p:cNvPr id="6" name="Slayt Numarası Yer Tutucusu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tr-TR" noProof="0" smtClean="0"/>
              <a:pPr/>
              <a:t>‹#›</a:t>
            </a:fld>
            <a:endParaRPr lang="tr-TR"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0" name="Düz Bağlayıcı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3" name="Düz Bağlayıcı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dxtaner/ate&#351;-b&#246;ce&#287;i-algoritmas&#305;-firefly-algorithm-d5f0abd6ab06" TargetMode="External"/><Relationship Id="rId2" Type="http://schemas.openxmlformats.org/officeDocument/2006/relationships/hyperlink" Target="https://bilalsaim.com/yapay-zeka/ates-bocegi-algoritmasi-fa-firefly-algorithm/" TargetMode="External"/><Relationship Id="rId1" Type="http://schemas.openxmlformats.org/officeDocument/2006/relationships/slideLayout" Target="../slideLayouts/slideLayout33.xml"/><Relationship Id="rId4" Type="http://schemas.openxmlformats.org/officeDocument/2006/relationships/hyperlink" Target="https://bilgisayarkavramlari.com/2011/04/18/atesbocegi-algoritmasi-firefly-algorith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54F6FF42-70E3-4A7F-B5D8-2928FCB71A74}"/>
              </a:ext>
            </a:extLst>
          </p:cNvPr>
          <p:cNvSpPr>
            <a:spLocks noGrp="1"/>
          </p:cNvSpPr>
          <p:nvPr>
            <p:ph type="ctrTitle"/>
          </p:nvPr>
        </p:nvSpPr>
        <p:spPr>
          <a:xfrm>
            <a:off x="1524000" y="1303867"/>
            <a:ext cx="9144000" cy="3190746"/>
          </a:xfrm>
        </p:spPr>
        <p:txBody>
          <a:bodyPr rtlCol="0">
            <a:normAutofit/>
          </a:bodyPr>
          <a:lstStyle/>
          <a:p>
            <a:pPr rtl="0"/>
            <a:r>
              <a:rPr lang="tr-TR" sz="4400" dirty="0"/>
              <a:t>Ateş Böceği Algoritması(Firefly Algorithm)</a:t>
            </a:r>
            <a:br>
              <a:rPr lang="tr-TR" dirty="0"/>
            </a:br>
            <a:endParaRPr lang="tr-TR" dirty="0"/>
          </a:p>
        </p:txBody>
      </p:sp>
      <p:sp>
        <p:nvSpPr>
          <p:cNvPr id="5" name="Alt Başlık 4">
            <a:extLst>
              <a:ext uri="{FF2B5EF4-FFF2-40B4-BE49-F238E27FC236}">
                <a16:creationId xmlns:a16="http://schemas.microsoft.com/office/drawing/2014/main" id="{F40A11AA-C85D-4AF4-92B2-0F4E36F4EC91}"/>
              </a:ext>
            </a:extLst>
          </p:cNvPr>
          <p:cNvSpPr>
            <a:spLocks noGrp="1"/>
          </p:cNvSpPr>
          <p:nvPr>
            <p:ph type="subTitle" idx="1"/>
          </p:nvPr>
        </p:nvSpPr>
        <p:spPr/>
        <p:txBody>
          <a:bodyPr rtlCol="0"/>
          <a:lstStyle/>
          <a:p>
            <a:pPr rtl="0"/>
            <a:endParaRPr lang="tr-TR"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A6F3C5DE-C11C-4F84-ABE8-94AE9D7BA445}"/>
              </a:ext>
            </a:extLst>
          </p:cNvPr>
          <p:cNvSpPr>
            <a:spLocks noGrp="1"/>
          </p:cNvSpPr>
          <p:nvPr>
            <p:ph type="title"/>
          </p:nvPr>
        </p:nvSpPr>
        <p:spPr>
          <a:xfrm>
            <a:off x="4129881" y="457200"/>
            <a:ext cx="3932237" cy="1600200"/>
          </a:xfrm>
        </p:spPr>
        <p:txBody>
          <a:bodyPr/>
          <a:lstStyle/>
          <a:p>
            <a:pPr algn="ctr"/>
            <a:r>
              <a:rPr lang="tr-TR" dirty="0"/>
              <a:t>Algoritma Aşamaları</a:t>
            </a:r>
            <a:br>
              <a:rPr lang="tr-TR" dirty="0"/>
            </a:br>
            <a:endParaRPr lang="tr-TR" dirty="0"/>
          </a:p>
        </p:txBody>
      </p:sp>
      <p:sp>
        <p:nvSpPr>
          <p:cNvPr id="16" name="Metin Yer Tutucusu 15">
            <a:extLst>
              <a:ext uri="{FF2B5EF4-FFF2-40B4-BE49-F238E27FC236}">
                <a16:creationId xmlns:a16="http://schemas.microsoft.com/office/drawing/2014/main" id="{ABA30F15-B2E4-46CB-B73E-FB3AF615FDC6}"/>
              </a:ext>
            </a:extLst>
          </p:cNvPr>
          <p:cNvSpPr>
            <a:spLocks noGrp="1"/>
          </p:cNvSpPr>
          <p:nvPr>
            <p:ph type="body" sz="half" idx="2"/>
          </p:nvPr>
        </p:nvSpPr>
        <p:spPr>
          <a:xfrm>
            <a:off x="1169960" y="2243666"/>
            <a:ext cx="10185400" cy="2370667"/>
          </a:xfrm>
        </p:spPr>
        <p:txBody>
          <a:bodyPr/>
          <a:lstStyle/>
          <a:p>
            <a:pPr algn="l"/>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 Ateş böceklerine rastgele konumlar belirlenmesi</a:t>
            </a:r>
          </a:p>
          <a:p>
            <a:pPr algn="l"/>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İlk aşama olarak her çözüm kümesi için parametre boyutu kadar en küçük ve en büyük parametre değerlerine göre rastgele çözüm kümesi oluşturulur. Uygunluk değerleri uygunluk fonksiyonu ile hesaplanır.</a:t>
            </a:r>
          </a:p>
          <a:p>
            <a:endParaRPr lang="tr-TR" dirty="0"/>
          </a:p>
        </p:txBody>
      </p:sp>
    </p:spTree>
    <p:extLst>
      <p:ext uri="{BB962C8B-B14F-4D97-AF65-F5344CB8AC3E}">
        <p14:creationId xmlns:p14="http://schemas.microsoft.com/office/powerpoint/2010/main" val="12338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A6F3C5DE-C11C-4F84-ABE8-94AE9D7BA445}"/>
              </a:ext>
            </a:extLst>
          </p:cNvPr>
          <p:cNvSpPr>
            <a:spLocks noGrp="1"/>
          </p:cNvSpPr>
          <p:nvPr>
            <p:ph type="title"/>
          </p:nvPr>
        </p:nvSpPr>
        <p:spPr>
          <a:xfrm>
            <a:off x="4129881" y="457200"/>
            <a:ext cx="3932237" cy="1600200"/>
          </a:xfrm>
        </p:spPr>
        <p:txBody>
          <a:bodyPr/>
          <a:lstStyle/>
          <a:p>
            <a:pPr algn="ctr"/>
            <a:r>
              <a:rPr lang="tr-TR" dirty="0"/>
              <a:t>Algoritma Aşamaları</a:t>
            </a:r>
            <a:br>
              <a:rPr lang="tr-TR" dirty="0"/>
            </a:br>
            <a:endParaRPr lang="tr-TR" dirty="0"/>
          </a:p>
        </p:txBody>
      </p:sp>
      <p:sp>
        <p:nvSpPr>
          <p:cNvPr id="16" name="Metin Yer Tutucusu 15">
            <a:extLst>
              <a:ext uri="{FF2B5EF4-FFF2-40B4-BE49-F238E27FC236}">
                <a16:creationId xmlns:a16="http://schemas.microsoft.com/office/drawing/2014/main" id="{ABA30F15-B2E4-46CB-B73E-FB3AF615FDC6}"/>
              </a:ext>
            </a:extLst>
          </p:cNvPr>
          <p:cNvSpPr>
            <a:spLocks noGrp="1"/>
          </p:cNvSpPr>
          <p:nvPr>
            <p:ph type="body" sz="half" idx="2"/>
          </p:nvPr>
        </p:nvSpPr>
        <p:spPr>
          <a:xfrm>
            <a:off x="1133135" y="2067132"/>
            <a:ext cx="3932237" cy="3811588"/>
          </a:xfrm>
        </p:spPr>
        <p:txBody>
          <a:bodyPr/>
          <a:lstStyle/>
          <a:p>
            <a:pPr algn="l"/>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 Ateş böceklerinin daha parlak ateş böceklerine yönelmesi</a:t>
            </a:r>
          </a:p>
          <a:p>
            <a:pPr algn="l"/>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Oluşturulan çözüm kümelerinin her birinin her bir parametresine sırayla geliştirilme formülü uygulanır.</a:t>
            </a:r>
          </a:p>
          <a:p>
            <a:endParaRPr lang="tr-TR" dirty="0"/>
          </a:p>
        </p:txBody>
      </p:sp>
      <p:pic>
        <p:nvPicPr>
          <p:cNvPr id="6" name="Resim 5">
            <a:extLst>
              <a:ext uri="{FF2B5EF4-FFF2-40B4-BE49-F238E27FC236}">
                <a16:creationId xmlns:a16="http://schemas.microsoft.com/office/drawing/2014/main" id="{617E044A-D911-49F0-9A1D-1F03CFF327A7}"/>
              </a:ext>
            </a:extLst>
          </p:cNvPr>
          <p:cNvPicPr>
            <a:picLocks noChangeAspect="1"/>
          </p:cNvPicPr>
          <p:nvPr/>
        </p:nvPicPr>
        <p:blipFill>
          <a:blip r:embed="rId2"/>
          <a:stretch>
            <a:fillRect/>
          </a:stretch>
        </p:blipFill>
        <p:spPr>
          <a:xfrm>
            <a:off x="5419864" y="2106119"/>
            <a:ext cx="6091916" cy="1824181"/>
          </a:xfrm>
          <a:prstGeom prst="rect">
            <a:avLst/>
          </a:prstGeom>
        </p:spPr>
      </p:pic>
      <p:sp>
        <p:nvSpPr>
          <p:cNvPr id="10" name="Metin Yer Tutucusu 15">
            <a:extLst>
              <a:ext uri="{FF2B5EF4-FFF2-40B4-BE49-F238E27FC236}">
                <a16:creationId xmlns:a16="http://schemas.microsoft.com/office/drawing/2014/main" id="{300EC456-C7D3-4631-B77A-2472A2AC079F}"/>
              </a:ext>
            </a:extLst>
          </p:cNvPr>
          <p:cNvSpPr txBox="1">
            <a:spLocks/>
          </p:cNvSpPr>
          <p:nvPr/>
        </p:nvSpPr>
        <p:spPr>
          <a:xfrm>
            <a:off x="6433269" y="4118565"/>
            <a:ext cx="3932237" cy="15718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Uzaklık hesabı yukarıdaki işlem ile yapılır. Daha sonra ateş böceğinin cezbediciliği bulmak için ters kare kanunundan yararlanılır.</a:t>
            </a:r>
            <a:endPar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90575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A6F3C5DE-C11C-4F84-ABE8-94AE9D7BA445}"/>
              </a:ext>
            </a:extLst>
          </p:cNvPr>
          <p:cNvSpPr>
            <a:spLocks noGrp="1"/>
          </p:cNvSpPr>
          <p:nvPr>
            <p:ph type="title"/>
          </p:nvPr>
        </p:nvSpPr>
        <p:spPr>
          <a:xfrm>
            <a:off x="4129881" y="457200"/>
            <a:ext cx="3932237" cy="1600200"/>
          </a:xfrm>
        </p:spPr>
        <p:txBody>
          <a:bodyPr/>
          <a:lstStyle/>
          <a:p>
            <a:pPr algn="ctr"/>
            <a:r>
              <a:rPr lang="tr-TR" dirty="0"/>
              <a:t>Algoritma Aşamaları</a:t>
            </a:r>
            <a:br>
              <a:rPr lang="tr-TR" dirty="0"/>
            </a:br>
            <a:endParaRPr lang="tr-TR" dirty="0"/>
          </a:p>
        </p:txBody>
      </p:sp>
      <p:pic>
        <p:nvPicPr>
          <p:cNvPr id="8" name="Resim 7">
            <a:extLst>
              <a:ext uri="{FF2B5EF4-FFF2-40B4-BE49-F238E27FC236}">
                <a16:creationId xmlns:a16="http://schemas.microsoft.com/office/drawing/2014/main" id="{153063D5-FB74-4F1E-8D71-12E07EEEB13E}"/>
              </a:ext>
            </a:extLst>
          </p:cNvPr>
          <p:cNvPicPr>
            <a:picLocks noChangeAspect="1"/>
          </p:cNvPicPr>
          <p:nvPr/>
        </p:nvPicPr>
        <p:blipFill>
          <a:blip r:embed="rId2"/>
          <a:stretch>
            <a:fillRect/>
          </a:stretch>
        </p:blipFill>
        <p:spPr>
          <a:xfrm>
            <a:off x="6963833" y="1806198"/>
            <a:ext cx="3416300" cy="3516538"/>
          </a:xfrm>
          <a:prstGeom prst="rect">
            <a:avLst/>
          </a:prstGeom>
        </p:spPr>
      </p:pic>
      <p:sp>
        <p:nvSpPr>
          <p:cNvPr id="11" name="Metin Yer Tutucusu 15">
            <a:extLst>
              <a:ext uri="{FF2B5EF4-FFF2-40B4-BE49-F238E27FC236}">
                <a16:creationId xmlns:a16="http://schemas.microsoft.com/office/drawing/2014/main" id="{DCBB5304-F6F6-4C6A-A000-90BE273B710B}"/>
              </a:ext>
            </a:extLst>
          </p:cNvPr>
          <p:cNvSpPr>
            <a:spLocks noGrp="1"/>
          </p:cNvSpPr>
          <p:nvPr>
            <p:ph type="body" sz="half" idx="2"/>
          </p:nvPr>
        </p:nvSpPr>
        <p:spPr>
          <a:xfrm>
            <a:off x="1488735" y="1801207"/>
            <a:ext cx="3932237" cy="3516538"/>
          </a:xfrm>
        </p:spPr>
        <p:txBody>
          <a:bodyPr/>
          <a:lstStyle/>
          <a:p>
            <a:pPr algn="l"/>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Ters Kare kanunu ve ardından ışık yoğunluğu formüllerine göre böceğin çekiciliği hesaplanır.Hesaplanan bu değerlere göre en uygun olan böceğin seçilmesi sağlanır.</a:t>
            </a:r>
          </a:p>
          <a:p>
            <a:endParaRPr lang="tr-TR" dirty="0"/>
          </a:p>
        </p:txBody>
      </p:sp>
    </p:spTree>
    <p:extLst>
      <p:ext uri="{BB962C8B-B14F-4D97-AF65-F5344CB8AC3E}">
        <p14:creationId xmlns:p14="http://schemas.microsoft.com/office/powerpoint/2010/main" val="29053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aşlık 13">
            <a:extLst>
              <a:ext uri="{FF2B5EF4-FFF2-40B4-BE49-F238E27FC236}">
                <a16:creationId xmlns:a16="http://schemas.microsoft.com/office/drawing/2014/main" id="{A6F3C5DE-C11C-4F84-ABE8-94AE9D7BA445}"/>
              </a:ext>
            </a:extLst>
          </p:cNvPr>
          <p:cNvSpPr>
            <a:spLocks noGrp="1"/>
          </p:cNvSpPr>
          <p:nvPr>
            <p:ph type="title"/>
          </p:nvPr>
        </p:nvSpPr>
        <p:spPr>
          <a:xfrm>
            <a:off x="4129881" y="457200"/>
            <a:ext cx="3932237" cy="1600200"/>
          </a:xfrm>
        </p:spPr>
        <p:txBody>
          <a:bodyPr/>
          <a:lstStyle/>
          <a:p>
            <a:pPr algn="ctr"/>
            <a:r>
              <a:rPr lang="tr-TR" dirty="0"/>
              <a:t>Algoritma Aşamaları</a:t>
            </a:r>
            <a:br>
              <a:rPr lang="tr-TR" dirty="0"/>
            </a:br>
            <a:endParaRPr lang="tr-TR" dirty="0"/>
          </a:p>
        </p:txBody>
      </p:sp>
      <p:pic>
        <p:nvPicPr>
          <p:cNvPr id="6" name="Resim 5">
            <a:extLst>
              <a:ext uri="{FF2B5EF4-FFF2-40B4-BE49-F238E27FC236}">
                <a16:creationId xmlns:a16="http://schemas.microsoft.com/office/drawing/2014/main" id="{A8DCDDDF-E121-4EB3-BD2C-0EA54E6D61C0}"/>
              </a:ext>
            </a:extLst>
          </p:cNvPr>
          <p:cNvPicPr>
            <a:picLocks noChangeAspect="1"/>
          </p:cNvPicPr>
          <p:nvPr/>
        </p:nvPicPr>
        <p:blipFill>
          <a:blip r:embed="rId2"/>
          <a:stretch>
            <a:fillRect/>
          </a:stretch>
        </p:blipFill>
        <p:spPr>
          <a:xfrm>
            <a:off x="3876364" y="1799583"/>
            <a:ext cx="4439270" cy="4601217"/>
          </a:xfrm>
          <a:prstGeom prst="rect">
            <a:avLst/>
          </a:prstGeom>
        </p:spPr>
      </p:pic>
    </p:spTree>
    <p:extLst>
      <p:ext uri="{BB962C8B-B14F-4D97-AF65-F5344CB8AC3E}">
        <p14:creationId xmlns:p14="http://schemas.microsoft.com/office/powerpoint/2010/main" val="341462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D0E03C54-767D-4E45-B282-3490088A0DFF}"/>
              </a:ext>
            </a:extLst>
          </p:cNvPr>
          <p:cNvPicPr>
            <a:picLocks noGrp="1" noChangeAspect="1"/>
          </p:cNvPicPr>
          <p:nvPr>
            <p:ph idx="1"/>
          </p:nvPr>
        </p:nvPicPr>
        <p:blipFill>
          <a:blip r:embed="rId2"/>
          <a:stretch>
            <a:fillRect/>
          </a:stretch>
        </p:blipFill>
        <p:spPr>
          <a:xfrm>
            <a:off x="3009900" y="1338121"/>
            <a:ext cx="6172200" cy="4181758"/>
          </a:xfrm>
        </p:spPr>
      </p:pic>
      <p:sp>
        <p:nvSpPr>
          <p:cNvPr id="10" name="Başlık 13">
            <a:extLst>
              <a:ext uri="{FF2B5EF4-FFF2-40B4-BE49-F238E27FC236}">
                <a16:creationId xmlns:a16="http://schemas.microsoft.com/office/drawing/2014/main" id="{A60B60F0-2F9D-4892-91F6-157A07F3E330}"/>
              </a:ext>
            </a:extLst>
          </p:cNvPr>
          <p:cNvSpPr>
            <a:spLocks noGrp="1"/>
          </p:cNvSpPr>
          <p:nvPr>
            <p:ph type="title"/>
          </p:nvPr>
        </p:nvSpPr>
        <p:spPr>
          <a:xfrm>
            <a:off x="4129881" y="330588"/>
            <a:ext cx="3932237" cy="1007533"/>
          </a:xfrm>
        </p:spPr>
        <p:txBody>
          <a:bodyPr>
            <a:normAutofit/>
          </a:bodyPr>
          <a:lstStyle/>
          <a:p>
            <a:pPr algn="ctr"/>
            <a:r>
              <a:rPr lang="tr-TR" dirty="0"/>
              <a:t>Algoritma Şeması</a:t>
            </a:r>
            <a:br>
              <a:rPr lang="tr-TR" dirty="0"/>
            </a:br>
            <a:endParaRPr lang="tr-TR" dirty="0"/>
          </a:p>
        </p:txBody>
      </p:sp>
    </p:spTree>
    <p:extLst>
      <p:ext uri="{BB962C8B-B14F-4D97-AF65-F5344CB8AC3E}">
        <p14:creationId xmlns:p14="http://schemas.microsoft.com/office/powerpoint/2010/main" val="339552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76919EC-25EA-4042-A08A-C773CB506D46}"/>
              </a:ext>
            </a:extLst>
          </p:cNvPr>
          <p:cNvSpPr>
            <a:spLocks noGrp="1"/>
          </p:cNvSpPr>
          <p:nvPr>
            <p:ph type="title"/>
          </p:nvPr>
        </p:nvSpPr>
        <p:spPr/>
        <p:txBody>
          <a:bodyPr>
            <a:normAutofit fontScale="90000"/>
          </a:bodyPr>
          <a:lstStyle/>
          <a:p>
            <a:r>
              <a:rPr lang="tr-TR" dirty="0"/>
              <a:t>Algoritmanın Kullanıldığı Örnek Uygulama</a:t>
            </a:r>
            <a:br>
              <a:rPr lang="tr-TR" dirty="0"/>
            </a:br>
            <a:endParaRPr lang="tr-TR" dirty="0"/>
          </a:p>
        </p:txBody>
      </p:sp>
      <p:sp>
        <p:nvSpPr>
          <p:cNvPr id="6" name="Metin Yer Tutucusu 5">
            <a:extLst>
              <a:ext uri="{FF2B5EF4-FFF2-40B4-BE49-F238E27FC236}">
                <a16:creationId xmlns:a16="http://schemas.microsoft.com/office/drawing/2014/main" id="{F7B97125-FDC0-4B70-A6C2-7CF2A2D10B8D}"/>
              </a:ext>
            </a:extLst>
          </p:cNvPr>
          <p:cNvSpPr>
            <a:spLocks noGrp="1"/>
          </p:cNvSpPr>
          <p:nvPr>
            <p:ph type="body" sz="half" idx="2"/>
          </p:nvPr>
        </p:nvSpPr>
        <p:spPr/>
        <p:txBody>
          <a:bodyPr/>
          <a:lstStyle/>
          <a:p>
            <a:pPr algn="l"/>
            <a:endParaRPr lang="tr-TR" sz="1800" b="0" i="0" u="none" strike="noStrike" baseline="0" dirty="0">
              <a:solidFill>
                <a:srgbClr val="000000"/>
              </a:solidFill>
              <a:latin typeface="Cambria" panose="02040503050406030204" pitchFamily="18" charset="0"/>
            </a:endParaRPr>
          </a:p>
          <a:p>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tr-TR" sz="1800" b="1"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Ateş böceği algoritması kullanarak MC-CDMA sistemlerinde çevrimsel ön takı uzunluğunun belirlenmesi</a:t>
            </a:r>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MC-CDMA-Çok taşıyıcılı kod bölümlü çoklu erişim, OFDM tabanlı telekomünikasyon sistemlerinde kullanılan ve sistemin aynı anda birden fazla kullanıcıyı aynı frekans bandında desteklemesine izin veren bir çoklu erişim şemasıdır.</a:t>
            </a:r>
            <a:endParaRPr lang="tr-TR"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İçerik Yer Tutucusu 8">
            <a:extLst>
              <a:ext uri="{FF2B5EF4-FFF2-40B4-BE49-F238E27FC236}">
                <a16:creationId xmlns:a16="http://schemas.microsoft.com/office/drawing/2014/main" id="{B59745CF-CF86-4CC0-9B42-9B18C61DC964}"/>
              </a:ext>
            </a:extLst>
          </p:cNvPr>
          <p:cNvPicPr>
            <a:picLocks noGrp="1" noChangeAspect="1"/>
          </p:cNvPicPr>
          <p:nvPr>
            <p:ph idx="1"/>
          </p:nvPr>
        </p:nvPicPr>
        <p:blipFill>
          <a:blip r:embed="rId2"/>
          <a:stretch>
            <a:fillRect/>
          </a:stretch>
        </p:blipFill>
        <p:spPr>
          <a:xfrm>
            <a:off x="6307667" y="1841141"/>
            <a:ext cx="5044545" cy="3175717"/>
          </a:xfrm>
        </p:spPr>
      </p:pic>
      <p:sp>
        <p:nvSpPr>
          <p:cNvPr id="10" name="Metin Yer Tutucusu 5">
            <a:extLst>
              <a:ext uri="{FF2B5EF4-FFF2-40B4-BE49-F238E27FC236}">
                <a16:creationId xmlns:a16="http://schemas.microsoft.com/office/drawing/2014/main" id="{7202936B-63CD-4F98-86FE-845F2C999CD8}"/>
              </a:ext>
            </a:extLst>
          </p:cNvPr>
          <p:cNvSpPr txBox="1">
            <a:spLocks/>
          </p:cNvSpPr>
          <p:nvPr/>
        </p:nvSpPr>
        <p:spPr>
          <a:xfrm>
            <a:off x="7419977" y="5215467"/>
            <a:ext cx="3214156" cy="6691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tr-TR" sz="9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kırsal alan kanalında iletim durumu. </a:t>
            </a:r>
            <a:endParaRPr lang="tr-TR" sz="900"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07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76919EC-25EA-4042-A08A-C773CB506D46}"/>
              </a:ext>
            </a:extLst>
          </p:cNvPr>
          <p:cNvSpPr>
            <a:spLocks noGrp="1"/>
          </p:cNvSpPr>
          <p:nvPr>
            <p:ph type="title"/>
          </p:nvPr>
        </p:nvSpPr>
        <p:spPr>
          <a:xfrm>
            <a:off x="4129881" y="355600"/>
            <a:ext cx="3932237" cy="1600200"/>
          </a:xfrm>
        </p:spPr>
        <p:txBody>
          <a:bodyPr>
            <a:normAutofit fontScale="90000"/>
          </a:bodyPr>
          <a:lstStyle/>
          <a:p>
            <a:pPr algn="ctr"/>
            <a:r>
              <a:rPr lang="tr-TR" dirty="0"/>
              <a:t>Algoritmanın Kullanıldığı Örnek Uygulama</a:t>
            </a:r>
            <a:br>
              <a:rPr lang="tr-TR" dirty="0"/>
            </a:br>
            <a:endParaRPr lang="tr-TR" dirty="0"/>
          </a:p>
        </p:txBody>
      </p:sp>
      <p:sp>
        <p:nvSpPr>
          <p:cNvPr id="6" name="Metin Yer Tutucusu 5">
            <a:extLst>
              <a:ext uri="{FF2B5EF4-FFF2-40B4-BE49-F238E27FC236}">
                <a16:creationId xmlns:a16="http://schemas.microsoft.com/office/drawing/2014/main" id="{F7B97125-FDC0-4B70-A6C2-7CF2A2D10B8D}"/>
              </a:ext>
            </a:extLst>
          </p:cNvPr>
          <p:cNvSpPr>
            <a:spLocks noGrp="1"/>
          </p:cNvSpPr>
          <p:nvPr>
            <p:ph type="body" sz="half" idx="2"/>
          </p:nvPr>
        </p:nvSpPr>
        <p:spPr>
          <a:xfrm>
            <a:off x="1346200" y="1955800"/>
            <a:ext cx="9668933" cy="1600200"/>
          </a:xfrm>
        </p:spPr>
        <p:txBody>
          <a:bodyPr>
            <a:normAutofit/>
          </a:bodyPr>
          <a:lstStyle/>
          <a:p>
            <a:pPr algn="l"/>
            <a:r>
              <a:rPr lang="tr-TR"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Yüksek hızlı veri iletimini sağlayan MC-CDMA sistemlerinde ISI ve ICI etkisine karşı koymak için CP eklemesi yapılır. Ancak eklenecek CP uzunluğunun nasıl seçileceği sistemin hem hata performansını hem de enerji düşümlerini doğrudan etkileyecektir. Bu çalışmada MC-CDMA sistemlerinde çevrimsel ön takı uzunluğunun optimum değerlerinin bulunması için yeni bir meta-sezgisel algoritma olan ateş böceği algoritmasının kullanımı önerilmiş bu sayede kanalda meydana gelen veri hatalarının azaltılması sağlanmıştır. </a:t>
            </a:r>
            <a:endParaRPr lang="tr-TR" i="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Metin Yer Tutucusu 5">
            <a:extLst>
              <a:ext uri="{FF2B5EF4-FFF2-40B4-BE49-F238E27FC236}">
                <a16:creationId xmlns:a16="http://schemas.microsoft.com/office/drawing/2014/main" id="{152C637F-ECF2-4CD7-B57A-21157F07A910}"/>
              </a:ext>
            </a:extLst>
          </p:cNvPr>
          <p:cNvSpPr txBox="1">
            <a:spLocks/>
          </p:cNvSpPr>
          <p:nvPr/>
        </p:nvSpPr>
        <p:spPr>
          <a:xfrm>
            <a:off x="1346199" y="3886200"/>
            <a:ext cx="9668933" cy="16002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ICI: (Inter Channel Interference) Kanallar Arası Girişim,</a:t>
            </a:r>
          </a:p>
          <a:p>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ISI : (Inter Symbol Interference) Semboller Arası Girişim, </a:t>
            </a:r>
          </a:p>
          <a:p>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CP : (Cyclic Prefix)Çevrimsel Ön Takı, </a:t>
            </a:r>
            <a:r>
              <a:rPr lang="tr-TR" sz="1800" b="0" i="0" u="none" strike="noStrike" baseline="0" dirty="0">
                <a:solidFill>
                  <a:srgbClr val="000000"/>
                </a:solidFill>
                <a:latin typeface="Cambria" panose="02040503050406030204" pitchFamily="18" charset="0"/>
              </a:rPr>
              <a:t>	</a:t>
            </a:r>
          </a:p>
          <a:p>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p>
          <a:p>
            <a:r>
              <a:rPr lang="tr-TR" sz="1800" b="0" i="0" u="none" strike="noStrike"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tr-TR" sz="1800" b="0" i="0" u="none" strike="noStrike" baseline="0" dirty="0">
                <a:solidFill>
                  <a:srgbClr val="000000"/>
                </a:solidFill>
                <a:latin typeface="Cambria" panose="02040503050406030204" pitchFamily="18" charset="0"/>
              </a:rPr>
              <a:t>	</a:t>
            </a:r>
          </a:p>
        </p:txBody>
      </p:sp>
    </p:spTree>
    <p:extLst>
      <p:ext uri="{BB962C8B-B14F-4D97-AF65-F5344CB8AC3E}">
        <p14:creationId xmlns:p14="http://schemas.microsoft.com/office/powerpoint/2010/main" val="173741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D05DA26-D583-4958-A7A7-16592E58C865}"/>
              </a:ext>
            </a:extLst>
          </p:cNvPr>
          <p:cNvSpPr>
            <a:spLocks noGrp="1"/>
          </p:cNvSpPr>
          <p:nvPr>
            <p:ph type="title"/>
          </p:nvPr>
        </p:nvSpPr>
        <p:spPr>
          <a:xfrm>
            <a:off x="955889" y="2359026"/>
            <a:ext cx="3932237" cy="1600200"/>
          </a:xfrm>
        </p:spPr>
        <p:txBody>
          <a:bodyPr/>
          <a:lstStyle/>
          <a:p>
            <a:r>
              <a:rPr lang="tr-TR" dirty="0"/>
              <a:t>Kaynakça</a:t>
            </a:r>
            <a:br>
              <a:rPr lang="tr-TR" dirty="0"/>
            </a:br>
            <a:endParaRPr lang="tr-TR" dirty="0"/>
          </a:p>
        </p:txBody>
      </p:sp>
      <p:sp>
        <p:nvSpPr>
          <p:cNvPr id="7" name="İçerik Yer Tutucusu 6">
            <a:extLst>
              <a:ext uri="{FF2B5EF4-FFF2-40B4-BE49-F238E27FC236}">
                <a16:creationId xmlns:a16="http://schemas.microsoft.com/office/drawing/2014/main" id="{90738A9F-F860-4F58-9BD7-B10B399180F0}"/>
              </a:ext>
            </a:extLst>
          </p:cNvPr>
          <p:cNvSpPr>
            <a:spLocks noGrp="1"/>
          </p:cNvSpPr>
          <p:nvPr>
            <p:ph idx="1"/>
          </p:nvPr>
        </p:nvSpPr>
        <p:spPr>
          <a:xfrm>
            <a:off x="5181600" y="2212974"/>
            <a:ext cx="6172200" cy="2432051"/>
          </a:xfrm>
        </p:spPr>
        <p:txBody>
          <a:bodyPr/>
          <a:lstStyle/>
          <a:p>
            <a:r>
              <a:rPr lang="tr-TR" sz="1400" dirty="0">
                <a:hlinkClick r:id="rId2"/>
              </a:rPr>
              <a:t>https://bilalsaim.com/yapay-zeka/ates-bocegi-algoritmasi-fa-firefly-algorithm/</a:t>
            </a:r>
            <a:endParaRPr lang="tr-TR" sz="1400" dirty="0"/>
          </a:p>
          <a:p>
            <a:r>
              <a:rPr lang="tr-TR" sz="1400" dirty="0">
                <a:hlinkClick r:id="rId3"/>
              </a:rPr>
              <a:t>https://medium.com/@dxtaner/ateş-böceği-algoritması-firefly-algorithm-d5f0abd6ab06</a:t>
            </a:r>
            <a:endParaRPr lang="tr-TR" sz="1400" dirty="0"/>
          </a:p>
          <a:p>
            <a:r>
              <a:rPr lang="tr-TR" sz="1400" dirty="0">
                <a:hlinkClick r:id="rId4"/>
              </a:rPr>
              <a:t>https://bilgisayarkavramlari.com/2011/04/18/</a:t>
            </a:r>
            <a:r>
              <a:rPr lang="tr-TR" sz="1400">
                <a:hlinkClick r:id="rId4"/>
              </a:rPr>
              <a:t>atesbocegi-algoritmasi-firefly-algorithm/</a:t>
            </a:r>
            <a:endParaRPr lang="tr-TR" sz="1400"/>
          </a:p>
          <a:p>
            <a:endParaRPr lang="tr-TR" sz="1400" dirty="0"/>
          </a:p>
          <a:p>
            <a:endParaRPr lang="tr-TR" dirty="0"/>
          </a:p>
        </p:txBody>
      </p:sp>
    </p:spTree>
    <p:extLst>
      <p:ext uri="{BB962C8B-B14F-4D97-AF65-F5344CB8AC3E}">
        <p14:creationId xmlns:p14="http://schemas.microsoft.com/office/powerpoint/2010/main" val="206138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4B26A0-76B0-4D92-8A3B-F4FB7FCBBD52}"/>
              </a:ext>
            </a:extLst>
          </p:cNvPr>
          <p:cNvSpPr>
            <a:spLocks noGrp="1"/>
          </p:cNvSpPr>
          <p:nvPr>
            <p:ph type="title"/>
          </p:nvPr>
        </p:nvSpPr>
        <p:spPr/>
        <p:txBody>
          <a:bodyPr rtlCol="0">
            <a:normAutofit fontScale="90000"/>
          </a:bodyPr>
          <a:lstStyle/>
          <a:p>
            <a:pPr rtl="0"/>
            <a:r>
              <a:rPr lang="tr-TR" dirty="0"/>
              <a:t>Ateş Böceği Algoritması</a:t>
            </a:r>
          </a:p>
        </p:txBody>
      </p:sp>
      <p:sp>
        <p:nvSpPr>
          <p:cNvPr id="5" name="Metin Yer Tutucusu 4">
            <a:extLst>
              <a:ext uri="{FF2B5EF4-FFF2-40B4-BE49-F238E27FC236}">
                <a16:creationId xmlns:a16="http://schemas.microsoft.com/office/drawing/2014/main" id="{C7BC30F8-1890-4494-869A-DCD11E9F5FF4}"/>
              </a:ext>
            </a:extLst>
          </p:cNvPr>
          <p:cNvSpPr>
            <a:spLocks noGrp="1"/>
          </p:cNvSpPr>
          <p:nvPr>
            <p:ph type="body" idx="14"/>
          </p:nvPr>
        </p:nvSpPr>
        <p:spPr>
          <a:xfrm>
            <a:off x="803276" y="3120245"/>
            <a:ext cx="4215201" cy="1328330"/>
          </a:xfrm>
          <a:noFill/>
        </p:spPr>
        <p:txBody>
          <a:bodyPr rtlCol="0">
            <a:normAutofit/>
          </a:bodyPr>
          <a:lstStyle/>
          <a:p>
            <a:pPr rtl="0"/>
            <a:r>
              <a:rPr lang="tr-TR" b="0" i="0" dirty="0">
                <a:solidFill>
                  <a:schemeClr val="bg2"/>
                </a:solidFill>
                <a:effectLst/>
                <a:latin typeface="Helvetica" panose="020B0604020202020204" pitchFamily="34" charset="0"/>
              </a:rPr>
              <a:t>Ateş böceği algoritması, Dr. Xin-She Yang tarafından geliştirilen ve tropikal iklim bölgelerindeki ateşböceklerinin sosyal davranışlarını baz alan bir meta sezgisel optimizasyon algoritmasıdır.</a:t>
            </a:r>
            <a:endParaRPr lang="tr-TR" dirty="0">
              <a:solidFill>
                <a:schemeClr val="bg2"/>
              </a:solidFill>
            </a:endParaRPr>
          </a:p>
        </p:txBody>
      </p:sp>
      <p:pic>
        <p:nvPicPr>
          <p:cNvPr id="20" name="Resim Yer Tutucusu 19" descr="Soyut arka plan">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Resim Yer Tutucusu 19" descr="Soyut arka plan&#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8" name="Metin Yer Tutucusu 7">
            <a:extLst>
              <a:ext uri="{FF2B5EF4-FFF2-40B4-BE49-F238E27FC236}">
                <a16:creationId xmlns:a16="http://schemas.microsoft.com/office/drawing/2014/main" id="{1C19D996-1EAD-4EC5-92CC-5A60F9A9E91F}"/>
              </a:ext>
            </a:extLst>
          </p:cNvPr>
          <p:cNvSpPr>
            <a:spLocks noGrp="1"/>
          </p:cNvSpPr>
          <p:nvPr>
            <p:ph type="body" idx="14"/>
          </p:nvPr>
        </p:nvSpPr>
        <p:spPr>
          <a:xfrm>
            <a:off x="6894591" y="2167467"/>
            <a:ext cx="5094210" cy="3725333"/>
          </a:xfrm>
        </p:spPr>
        <p:txBody>
          <a:bodyPr rtlCol="0"/>
          <a:lstStyle/>
          <a:p>
            <a:pPr algn="l"/>
            <a:r>
              <a:rPr lang="tr-TR" b="0" i="0" dirty="0">
                <a:solidFill>
                  <a:schemeClr val="bg2"/>
                </a:solidFill>
                <a:effectLst/>
                <a:latin typeface="Open Sans" panose="020B0606030504020204" pitchFamily="34" charset="0"/>
              </a:rPr>
              <a:t>Algoritmanın ismi, algoritmanın inşa edilmesinde model alınan ateş böceklerinden gelmektedir. Ateş böceklerinin tek cins olması (unisex) ve birbirlerini çekmeleri algoritmanın temelini oluşturur.</a:t>
            </a:r>
          </a:p>
          <a:p>
            <a:pPr algn="l">
              <a:buFont typeface="Arial" panose="020B0604020202020204" pitchFamily="34" charset="0"/>
              <a:buChar char="•"/>
            </a:pPr>
            <a:r>
              <a:rPr lang="tr-TR" b="0" i="0" dirty="0">
                <a:solidFill>
                  <a:schemeClr val="bg2"/>
                </a:solidFill>
                <a:effectLst/>
                <a:latin typeface="Open Sans" panose="020B0606030504020204" pitchFamily="34" charset="0"/>
              </a:rPr>
              <a:t>Bütün ateş böcekleri tek cinstir (unisex), dolayısıyla erkek ve dişi ayrımı olmadığı gibi, bütün ateş böcekleri diğer ateş böcekleri tarafından cezbedilebilir.</a:t>
            </a:r>
          </a:p>
          <a:p>
            <a:pPr algn="l"/>
            <a:r>
              <a:rPr lang="tr-TR" b="0" i="0" dirty="0">
                <a:solidFill>
                  <a:schemeClr val="bg2"/>
                </a:solidFill>
                <a:effectLst/>
                <a:latin typeface="Open Sans" panose="020B0606030504020204" pitchFamily="34" charset="0"/>
              </a:rPr>
              <a:t>Ateş böceklerinin çekiciliği, parlaklıkları ile doğru orantılıdır. Yani bir ateş böceği ne kadar parlaksa o kadar çekicidir. Aynı zamanda mesafe, parlaklığı azalttığı için cazibeyi de azaltmaktadır.</a:t>
            </a:r>
          </a:p>
          <a:p>
            <a:r>
              <a:rPr lang="tr-TR" b="0" i="0" dirty="0">
                <a:solidFill>
                  <a:schemeClr val="bg2"/>
                </a:solidFill>
                <a:effectLst/>
                <a:latin typeface="Open Sans" panose="020B0606030504020204" pitchFamily="34" charset="0"/>
              </a:rPr>
              <a:t>Şayet bir ateş böceğinden daha parlak ateş böceği varsa, bu ateş böceği parlak olana doğru hareket edecektir. Şayet daha parlak ateş böceği yoksa rastgele yönlerde hareket ederler.</a:t>
            </a:r>
          </a:p>
          <a:p>
            <a:pPr algn="l"/>
            <a:endParaRPr lang="tr-TR" b="0" i="0" dirty="0">
              <a:solidFill>
                <a:srgbClr val="595959"/>
              </a:solidFill>
              <a:effectLst/>
              <a:latin typeface="Open Sans" panose="020B0606030504020204" pitchFamily="34" charset="0"/>
            </a:endParaRPr>
          </a:p>
          <a:p>
            <a:pPr marL="0" indent="0" algn="l">
              <a:buNone/>
            </a:pPr>
            <a:endParaRPr lang="tr-TR" b="0" i="0" dirty="0">
              <a:solidFill>
                <a:srgbClr val="595959"/>
              </a:solidFill>
              <a:effectLst/>
              <a:latin typeface="Open Sans" panose="020B0604020202020204" pitchFamily="34" charset="0"/>
            </a:endParaRPr>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Yer Tutucusu 6">
            <a:extLst>
              <a:ext uri="{FF2B5EF4-FFF2-40B4-BE49-F238E27FC236}">
                <a16:creationId xmlns:a16="http://schemas.microsoft.com/office/drawing/2014/main" id="{1EBE5B37-5B62-411B-BD45-E04DD958A3F9}"/>
              </a:ext>
            </a:extLst>
          </p:cNvPr>
          <p:cNvSpPr>
            <a:spLocks noGrp="1"/>
          </p:cNvSpPr>
          <p:nvPr>
            <p:ph type="body" idx="14"/>
          </p:nvPr>
        </p:nvSpPr>
        <p:spPr>
          <a:xfrm>
            <a:off x="815720" y="905934"/>
            <a:ext cx="5009495" cy="4696440"/>
          </a:xfrm>
        </p:spPr>
        <p:txBody>
          <a:bodyPr rtlCol="0"/>
          <a:lstStyle/>
          <a:p>
            <a:pPr algn="l"/>
            <a:r>
              <a:rPr lang="tr-TR" b="0" i="0" dirty="0">
                <a:solidFill>
                  <a:schemeClr val="bg2"/>
                </a:solidFill>
                <a:effectLst/>
                <a:latin typeface="Open Sans" panose="020B0606030504020204" pitchFamily="34" charset="0"/>
              </a:rPr>
              <a:t>Ateş böceklerinin aydınlığı, sezgisel algoritmamızın hedef fonksiyonu olarak düşünülebilir (objective function).</a:t>
            </a:r>
          </a:p>
          <a:p>
            <a:pPr algn="l"/>
            <a:r>
              <a:rPr lang="tr-TR" b="0" i="0" dirty="0">
                <a:solidFill>
                  <a:schemeClr val="bg2"/>
                </a:solidFill>
                <a:effectLst/>
                <a:latin typeface="Open Sans" panose="020B0606030504020204" pitchFamily="34" charset="0"/>
              </a:rPr>
              <a:t>Ateş böceği algoritması, yapısı itibariyle sürü optimizasyon algoritmaları altında (paricle swarm optimisation) sınıflandırılabilir.</a:t>
            </a:r>
          </a:p>
          <a:p>
            <a:pPr algn="l"/>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Ateşböceği algoritmasında, verimli optimal çözümler elde etmek için, verilen bir optimizasyon probleminin amaç fonksiyonu, ateşböceği sürüsüne parlak ve daha çekici yerlere gitmede yardım eden yanıp sönen ışık ya da ışık şiddeti ile ilişkili olmaktadır. Bütün ateş böcekleri tek cins olarak kabul edilmektedir ve birbirlerini çekmeleri bu algoritmanın temelini oluşturmaktadır. Bir ateş böceği ne kadar parlak olursa diğer ateş böcekleri için o kadar çekici hale gelmektedir. Kendisinden daha parlak bir ateşböceği gördüğünde ona doğru gidecektir. </a:t>
            </a:r>
          </a:p>
          <a:p>
            <a:pPr rtl="0"/>
            <a:endParaRPr lang="tr-TR" dirty="0"/>
          </a:p>
        </p:txBody>
      </p:sp>
      <p:pic>
        <p:nvPicPr>
          <p:cNvPr id="18" name="Resim Yer Tutucusu 17" descr="Soyut arka plan">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Yer Tutucusu 7">
            <a:extLst>
              <a:ext uri="{FF2B5EF4-FFF2-40B4-BE49-F238E27FC236}">
                <a16:creationId xmlns:a16="http://schemas.microsoft.com/office/drawing/2014/main" id="{EEA947F5-DD66-4D26-BA34-D1D8F7CE9010}"/>
              </a:ext>
            </a:extLst>
          </p:cNvPr>
          <p:cNvSpPr>
            <a:spLocks noGrp="1"/>
          </p:cNvSpPr>
          <p:nvPr>
            <p:ph type="body" idx="14"/>
          </p:nvPr>
        </p:nvSpPr>
        <p:spPr>
          <a:xfrm>
            <a:off x="955889" y="922868"/>
            <a:ext cx="4691378" cy="4955852"/>
          </a:xfrm>
        </p:spPr>
        <p:txBody>
          <a:bodyPr rtlCol="0">
            <a:normAutofit/>
          </a:bodyPr>
          <a:lstStyle/>
          <a:p>
            <a:pPr rtl="0"/>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Bu yöntemi kullanmanın temel amacı tüm yerel maksimumları yakalamayı sağlamaktır. Çok modelli fonksiyon optimizasyon problemlerinde, ateş böceği sürü optimizasyonu ve önceki yaklaşımlar arasındaki en önemli fark, birden çok zirveyi verimli bir şekilde yerleştiren sürüdeki bireylerin kullandığı dinamik karar alanıdır. Sürüdeki her bir birey komşularını seçmek için karar</a:t>
            </a:r>
            <a:br>
              <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alanını kullanmaktadır ve komşularından aldığı sinyal gücüyle hareketlerini belirlemektedir.</a:t>
            </a:r>
          </a:p>
          <a:p>
            <a:pPr rtl="0"/>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Bu biraz, bir ateş böceğinin eşlerini veya avlarını çekmek için kullandığı ışık yakıp söndürmeye neden olan </a:t>
            </a:r>
            <a:r>
              <a:rPr lang="tr-TR" b="0" i="0"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lusiferine</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(bir enzim ile birleşerek ışın üreten bir madde) benzer olmaktadır. Daha parlak ışık daha çekici olmaktadır.</a:t>
            </a:r>
            <a:endPar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Resim Yer Tutucusu 10">
            <a:extLst>
              <a:ext uri="{FF2B5EF4-FFF2-40B4-BE49-F238E27FC236}">
                <a16:creationId xmlns:a16="http://schemas.microsoft.com/office/drawing/2014/main" id="{3B3E5FC0-857E-4FF2-9E0A-56EB8EE2F4DC}"/>
              </a:ext>
            </a:extLst>
          </p:cNvPr>
          <p:cNvPicPr>
            <a:picLocks noGrp="1" noChangeAspect="1"/>
          </p:cNvPicPr>
          <p:nvPr>
            <p:ph type="pic" sz="quarter" idx="15"/>
          </p:nvPr>
        </p:nvPicPr>
        <p:blipFill rotWithShape="1">
          <a:blip r:embed="rId3"/>
          <a:srcRect l="708" r="708"/>
          <a:stretch/>
        </p:blipFill>
        <p:spPr>
          <a:xfrm>
            <a:off x="6362700" y="1673225"/>
            <a:ext cx="4854575" cy="3141663"/>
          </a:xfrm>
        </p:spPr>
      </p:pic>
    </p:spTree>
    <p:extLst>
      <p:ext uri="{BB962C8B-B14F-4D97-AF65-F5344CB8AC3E}">
        <p14:creationId xmlns:p14="http://schemas.microsoft.com/office/powerpoint/2010/main" val="376680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İçerik Yer Tutucusu 52">
            <a:extLst>
              <a:ext uri="{FF2B5EF4-FFF2-40B4-BE49-F238E27FC236}">
                <a16:creationId xmlns:a16="http://schemas.microsoft.com/office/drawing/2014/main" id="{3D044DB8-AC2D-4792-BE75-F90E0A58B10F}"/>
              </a:ext>
            </a:extLst>
          </p:cNvPr>
          <p:cNvPicPr>
            <a:picLocks noGrp="1" noChangeAspect="1"/>
          </p:cNvPicPr>
          <p:nvPr>
            <p:ph idx="1"/>
          </p:nvPr>
        </p:nvPicPr>
        <p:blipFill>
          <a:blip r:embed="rId2"/>
          <a:stretch>
            <a:fillRect/>
          </a:stretch>
        </p:blipFill>
        <p:spPr>
          <a:xfrm>
            <a:off x="1685309" y="1653923"/>
            <a:ext cx="8821381" cy="3600953"/>
          </a:xfrm>
        </p:spPr>
      </p:pic>
    </p:spTree>
    <p:extLst>
      <p:ext uri="{BB962C8B-B14F-4D97-AF65-F5344CB8AC3E}">
        <p14:creationId xmlns:p14="http://schemas.microsoft.com/office/powerpoint/2010/main" val="85746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Yer Tutucusu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tr-TR" dirty="0"/>
              <a:t>1</a:t>
            </a:r>
          </a:p>
        </p:txBody>
      </p:sp>
      <p:sp>
        <p:nvSpPr>
          <p:cNvPr id="9" name="Metin Yer Tutucusu 8">
            <a:extLst>
              <a:ext uri="{FF2B5EF4-FFF2-40B4-BE49-F238E27FC236}">
                <a16:creationId xmlns:a16="http://schemas.microsoft.com/office/drawing/2014/main" id="{4E74A44B-1AAF-44D0-A426-104890F03E29}"/>
              </a:ext>
            </a:extLst>
          </p:cNvPr>
          <p:cNvSpPr>
            <a:spLocks noGrp="1"/>
          </p:cNvSpPr>
          <p:nvPr>
            <p:ph type="body" idx="16"/>
          </p:nvPr>
        </p:nvSpPr>
        <p:spPr>
          <a:xfrm>
            <a:off x="955889" y="3858610"/>
            <a:ext cx="2944368" cy="978408"/>
          </a:xfrm>
        </p:spPr>
        <p:txBody>
          <a:bodyPr rtlCol="0">
            <a:normAutofit/>
          </a:bodyPr>
          <a:lstStyle/>
          <a:p>
            <a:pPr rtl="0"/>
            <a:r>
              <a:rPr lang="tr-TR" b="0" i="0" dirty="0">
                <a:effectLst/>
                <a:latin typeface="Open Sans" panose="020B0606030504020204" pitchFamily="34" charset="0"/>
                <a:ea typeface="Open Sans" panose="020B0606030504020204" pitchFamily="34" charset="0"/>
                <a:cs typeface="Open Sans" panose="020B0606030504020204" pitchFamily="34" charset="0"/>
              </a:rPr>
              <a:t>Ateş böceklerine rastgele konumlar belirlenmesi</a:t>
            </a:r>
            <a:endParaRPr lang="tr-TR"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Metin Yer Tutucusu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rtlCol="0"/>
          <a:lstStyle/>
          <a:p>
            <a:pPr rtl="0"/>
            <a:r>
              <a:rPr lang="tr-TR" dirty="0"/>
              <a:t>2</a:t>
            </a:r>
          </a:p>
        </p:txBody>
      </p:sp>
      <p:sp>
        <p:nvSpPr>
          <p:cNvPr id="13" name="Metin Yer Tutucusu 12">
            <a:extLst>
              <a:ext uri="{FF2B5EF4-FFF2-40B4-BE49-F238E27FC236}">
                <a16:creationId xmlns:a16="http://schemas.microsoft.com/office/drawing/2014/main" id="{C2591E4E-87B2-4D64-B582-FBD4968920C5}"/>
              </a:ext>
            </a:extLst>
          </p:cNvPr>
          <p:cNvSpPr>
            <a:spLocks noGrp="1"/>
          </p:cNvSpPr>
          <p:nvPr>
            <p:ph type="body" idx="29"/>
          </p:nvPr>
        </p:nvSpPr>
        <p:spPr>
          <a:xfrm>
            <a:off x="4871314" y="3858610"/>
            <a:ext cx="2944368" cy="978408"/>
          </a:xfrm>
        </p:spPr>
        <p:txBody>
          <a:bodyPr rtlCol="0">
            <a:normAutofit/>
          </a:bodyPr>
          <a:lstStyle/>
          <a:p>
            <a:pPr rtl="0"/>
            <a:r>
              <a:rPr lang="tr-TR" b="0" i="0" dirty="0">
                <a:effectLst/>
                <a:latin typeface="Open Sans" panose="020B0606030504020204" pitchFamily="34" charset="0"/>
                <a:ea typeface="Open Sans" panose="020B0606030504020204" pitchFamily="34" charset="0"/>
                <a:cs typeface="Open Sans" panose="020B0606030504020204" pitchFamily="34" charset="0"/>
              </a:rPr>
              <a:t>Ateş böceklerinin daha parlak ateş böceklerine yönelmesi</a:t>
            </a:r>
            <a:endParaRPr lang="tr-TR"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Metin Yer Tutucusu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rtlCol="0"/>
          <a:lstStyle/>
          <a:p>
            <a:pPr rtl="0"/>
            <a:r>
              <a:rPr lang="tr-TR" dirty="0"/>
              <a:t>3</a:t>
            </a:r>
          </a:p>
        </p:txBody>
      </p:sp>
      <p:sp>
        <p:nvSpPr>
          <p:cNvPr id="16" name="Metin Yer Tutucusu 15">
            <a:extLst>
              <a:ext uri="{FF2B5EF4-FFF2-40B4-BE49-F238E27FC236}">
                <a16:creationId xmlns:a16="http://schemas.microsoft.com/office/drawing/2014/main" id="{A9BECA94-5E25-4E6D-A58C-7792A89CED7C}"/>
              </a:ext>
            </a:extLst>
          </p:cNvPr>
          <p:cNvSpPr>
            <a:spLocks noGrp="1"/>
          </p:cNvSpPr>
          <p:nvPr>
            <p:ph type="body" idx="32"/>
          </p:nvPr>
        </p:nvSpPr>
        <p:spPr>
          <a:xfrm>
            <a:off x="8515702" y="3858610"/>
            <a:ext cx="2944368" cy="978408"/>
          </a:xfrm>
        </p:spPr>
        <p:txBody>
          <a:bodyPr rtlCol="0">
            <a:normAutofit fontScale="85000" lnSpcReduction="10000"/>
          </a:bodyPr>
          <a:lstStyle/>
          <a:p>
            <a:pPr rtl="0"/>
            <a:r>
              <a:rPr lang="tr-TR" b="0" i="0" dirty="0">
                <a:effectLst/>
                <a:latin typeface="Open Sans" panose="020B0606030504020204" pitchFamily="34" charset="0"/>
                <a:ea typeface="Open Sans" panose="020B0606030504020204" pitchFamily="34" charset="0"/>
                <a:cs typeface="Open Sans" panose="020B0606030504020204" pitchFamily="34" charset="0"/>
              </a:rPr>
              <a:t>Ateş Böceğinin Daha Parlak Ateş Böceğine Doğru Hareketi veya Ateş Böceğinin Rastgele Hareketi</a:t>
            </a:r>
            <a:endParaRPr lang="tr-TR"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Metin Yer Tutucusu 21">
            <a:extLst>
              <a:ext uri="{FF2B5EF4-FFF2-40B4-BE49-F238E27FC236}">
                <a16:creationId xmlns:a16="http://schemas.microsoft.com/office/drawing/2014/main" id="{6C0D1571-883E-4FC7-AB4E-E40B89D8AB2B}"/>
              </a:ext>
            </a:extLst>
          </p:cNvPr>
          <p:cNvSpPr>
            <a:spLocks noGrp="1"/>
          </p:cNvSpPr>
          <p:nvPr>
            <p:ph type="body" idx="1"/>
          </p:nvPr>
        </p:nvSpPr>
        <p:spPr/>
        <p:txBody>
          <a:bodyPr/>
          <a:lstStyle/>
          <a:p>
            <a:r>
              <a:rPr lang="tr-TR" sz="2800" dirty="0"/>
              <a:t>Algoritma Kullanılırken İzlenilen Adımlar</a:t>
            </a:r>
          </a:p>
          <a:p>
            <a:endParaRPr lang="tr-TR" dirty="0"/>
          </a:p>
        </p:txBody>
      </p:sp>
    </p:spTree>
    <p:extLst>
      <p:ext uri="{BB962C8B-B14F-4D97-AF65-F5344CB8AC3E}">
        <p14:creationId xmlns:p14="http://schemas.microsoft.com/office/powerpoint/2010/main" val="331017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a:extLst>
              <a:ext uri="{FF2B5EF4-FFF2-40B4-BE49-F238E27FC236}">
                <a16:creationId xmlns:a16="http://schemas.microsoft.com/office/drawing/2014/main" id="{576CF779-081B-4E72-A319-7C38F36AC31D}"/>
              </a:ext>
            </a:extLst>
          </p:cNvPr>
          <p:cNvSpPr>
            <a:spLocks noGrp="1"/>
          </p:cNvSpPr>
          <p:nvPr>
            <p:ph type="body" idx="1"/>
          </p:nvPr>
        </p:nvSpPr>
        <p:spPr/>
        <p:txBody>
          <a:bodyPr rtlCol="0">
            <a:normAutofit/>
          </a:bodyPr>
          <a:lstStyle/>
          <a:p>
            <a:pPr algn="ctr" rtl="0"/>
            <a:r>
              <a:rPr lang="tr-TR" dirty="0" err="1"/>
              <a:t>Algoritmadakı</a:t>
            </a:r>
            <a:r>
              <a:rPr lang="tr-TR" dirty="0"/>
              <a:t> Tanımlar</a:t>
            </a:r>
          </a:p>
          <a:p>
            <a:pPr rtl="0"/>
            <a:endParaRPr lang="tr-TR" dirty="0"/>
          </a:p>
        </p:txBody>
      </p:sp>
      <p:sp>
        <p:nvSpPr>
          <p:cNvPr id="9" name="Metin Yer Tutucusu 8">
            <a:extLst>
              <a:ext uri="{FF2B5EF4-FFF2-40B4-BE49-F238E27FC236}">
                <a16:creationId xmlns:a16="http://schemas.microsoft.com/office/drawing/2014/main" id="{3BD6AF2B-2B9F-4A90-84C1-72B44208817D}"/>
              </a:ext>
            </a:extLst>
          </p:cNvPr>
          <p:cNvSpPr>
            <a:spLocks noGrp="1"/>
          </p:cNvSpPr>
          <p:nvPr>
            <p:ph type="body" idx="27"/>
          </p:nvPr>
        </p:nvSpPr>
        <p:spPr>
          <a:xfrm>
            <a:off x="4292016" y="2328121"/>
            <a:ext cx="7096709" cy="978407"/>
          </a:xfrm>
        </p:spPr>
        <p:txBody>
          <a:bodyPr rtlCol="0">
            <a:normAutofit/>
          </a:bodyPr>
          <a:lstStyle/>
          <a:p>
            <a:pPr rtl="0"/>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Problem :</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Algoritmada çözüm aradığımız problemdir ve genellikle bir matematiksel formülle belirtilir.</a:t>
            </a:r>
            <a:endPar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Metin Yer Tutucusu 11">
            <a:extLst>
              <a:ext uri="{FF2B5EF4-FFF2-40B4-BE49-F238E27FC236}">
                <a16:creationId xmlns:a16="http://schemas.microsoft.com/office/drawing/2014/main" id="{3D9668B5-C557-4960-A190-E6D7AB94F51D}"/>
              </a:ext>
            </a:extLst>
          </p:cNvPr>
          <p:cNvSpPr>
            <a:spLocks noGrp="1"/>
          </p:cNvSpPr>
          <p:nvPr>
            <p:ph type="body" idx="31"/>
          </p:nvPr>
        </p:nvSpPr>
        <p:spPr>
          <a:xfrm>
            <a:off x="4292016" y="3301940"/>
            <a:ext cx="7096709" cy="978407"/>
          </a:xfrm>
        </p:spPr>
        <p:txBody>
          <a:bodyPr rtlCol="0"/>
          <a:lstStyle/>
          <a:p>
            <a:pPr rtl="0"/>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Uygunluk fonksiyonu </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Algoritmada problem için bulduğumuz çözüm kümelerinin iyilik derecesini bulmamıza yarayan formül.</a:t>
            </a:r>
            <a:endPar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Metin Yer Tutucusu 11">
            <a:extLst>
              <a:ext uri="{FF2B5EF4-FFF2-40B4-BE49-F238E27FC236}">
                <a16:creationId xmlns:a16="http://schemas.microsoft.com/office/drawing/2014/main" id="{A9EC04EC-274B-4895-AB1A-2E9CE81F53E8}"/>
              </a:ext>
            </a:extLst>
          </p:cNvPr>
          <p:cNvSpPr txBox="1">
            <a:spLocks/>
          </p:cNvSpPr>
          <p:nvPr/>
        </p:nvSpPr>
        <p:spPr>
          <a:xfrm>
            <a:off x="4292015" y="4165540"/>
            <a:ext cx="7096709" cy="60119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Popülasyon Boyutu:</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Popülasyondaki ateş böceği sayısının toplamıdır. Yani bir </a:t>
            </a:r>
            <a:r>
              <a:rPr lang="tr-TR" b="0" i="0"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iterasyondaki</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çözüm kümesi sayısı. </a:t>
            </a:r>
            <a:endPar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Metin Yer Tutucusu 11">
            <a:extLst>
              <a:ext uri="{FF2B5EF4-FFF2-40B4-BE49-F238E27FC236}">
                <a16:creationId xmlns:a16="http://schemas.microsoft.com/office/drawing/2014/main" id="{CF864624-5078-44D9-B022-F56AAC68D6B3}"/>
              </a:ext>
            </a:extLst>
          </p:cNvPr>
          <p:cNvSpPr txBox="1">
            <a:spLocks/>
          </p:cNvSpPr>
          <p:nvPr/>
        </p:nvSpPr>
        <p:spPr>
          <a:xfrm>
            <a:off x="4292014" y="4766733"/>
            <a:ext cx="7096709" cy="60119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Parametre Boyutu:</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Uygunluk fonksiyonumuzda bilinmeyen değişkenlerin sayısını ifade eder.</a:t>
            </a:r>
            <a:endParaRPr lang="tr-T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343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a:extLst>
              <a:ext uri="{FF2B5EF4-FFF2-40B4-BE49-F238E27FC236}">
                <a16:creationId xmlns:a16="http://schemas.microsoft.com/office/drawing/2014/main" id="{576CF779-081B-4E72-A319-7C38F36AC31D}"/>
              </a:ext>
            </a:extLst>
          </p:cNvPr>
          <p:cNvSpPr>
            <a:spLocks noGrp="1"/>
          </p:cNvSpPr>
          <p:nvPr>
            <p:ph type="body" idx="1"/>
          </p:nvPr>
        </p:nvSpPr>
        <p:spPr/>
        <p:txBody>
          <a:bodyPr rtlCol="0">
            <a:normAutofit/>
          </a:bodyPr>
          <a:lstStyle/>
          <a:p>
            <a:pPr algn="ctr" rtl="0"/>
            <a:r>
              <a:rPr lang="tr-TR" dirty="0" err="1"/>
              <a:t>Algoritmadakı</a:t>
            </a:r>
            <a:r>
              <a:rPr lang="tr-TR" dirty="0"/>
              <a:t> Tanımlar</a:t>
            </a:r>
          </a:p>
          <a:p>
            <a:pPr rtl="0"/>
            <a:endParaRPr lang="tr-TR" dirty="0"/>
          </a:p>
        </p:txBody>
      </p:sp>
      <p:sp>
        <p:nvSpPr>
          <p:cNvPr id="9" name="Metin Yer Tutucusu 8">
            <a:extLst>
              <a:ext uri="{FF2B5EF4-FFF2-40B4-BE49-F238E27FC236}">
                <a16:creationId xmlns:a16="http://schemas.microsoft.com/office/drawing/2014/main" id="{3BD6AF2B-2B9F-4A90-84C1-72B44208817D}"/>
              </a:ext>
            </a:extLst>
          </p:cNvPr>
          <p:cNvSpPr>
            <a:spLocks noGrp="1"/>
          </p:cNvSpPr>
          <p:nvPr>
            <p:ph type="body" idx="27"/>
          </p:nvPr>
        </p:nvSpPr>
        <p:spPr>
          <a:xfrm>
            <a:off x="4292016" y="2328121"/>
            <a:ext cx="7096709" cy="3056679"/>
          </a:xfrm>
        </p:spPr>
        <p:txBody>
          <a:bodyPr rtlCol="0">
            <a:normAutofit/>
          </a:bodyPr>
          <a:lstStyle/>
          <a:p>
            <a:pPr algn="l"/>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Parametre Aralığı:</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Parametrelerin alabileceği en büyük ve en küçük değerlerdir. </a:t>
            </a:r>
          </a:p>
          <a:p>
            <a:pPr algn="l"/>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Maksimum </a:t>
            </a:r>
            <a:r>
              <a:rPr lang="tr-TR" b="0" i="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İterasyon</a:t>
            </a:r>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Algoritmanın çalışacağı maksimum döngü sayısını belirtir. </a:t>
            </a:r>
          </a:p>
          <a:p>
            <a:pPr algn="l"/>
            <a:r>
              <a:rPr lang="el-G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α(</a:t>
            </a:r>
            <a:r>
              <a:rPr lang="tr-TR" b="0" i="1" dirty="0" err="1">
                <a:solidFill>
                  <a:schemeClr val="bg2"/>
                </a:solidFill>
                <a:effectLst/>
                <a:latin typeface="Open Sans" panose="020B0606030504020204" pitchFamily="34" charset="0"/>
                <a:ea typeface="Open Sans" panose="020B0606030504020204" pitchFamily="34" charset="0"/>
                <a:cs typeface="Open Sans" panose="020B0606030504020204" pitchFamily="34" charset="0"/>
              </a:rPr>
              <a:t>alpha</a:t>
            </a:r>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Rastlantı değişkeni. </a:t>
            </a:r>
          </a:p>
          <a:p>
            <a:pPr algn="l"/>
            <a:r>
              <a:rPr lang="el-G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ϒ(</a:t>
            </a:r>
            <a:r>
              <a:rPr lang="tr-TR" b="0" i="1"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gama):</a:t>
            </a:r>
            <a:r>
              <a:rPr lang="tr-T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Sabit emilim katsayısı.</a:t>
            </a:r>
            <a:endParaRPr lang="el-GR" b="0" i="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1046534"/>
      </p:ext>
    </p:extLst>
  </p:cSld>
  <p:clrMapOvr>
    <a:masterClrMapping/>
  </p:clrMapOvr>
</p:sld>
</file>

<file path=ppt/theme/theme1.xml><?xml version="1.0" encoding="utf-8"?>
<a:theme xmlns:a="http://schemas.openxmlformats.org/drawingml/2006/main" name="Ofis Teması">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323_TF56488565" id="{F857E8B0-5EB2-46E6-A8BB-0837F703764D}" vid="{8FABE1CA-72FB-4A9D-9E41-99448E5F6653}"/>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Fütüristik sunum destesi</Template>
  <TotalTime>381</TotalTime>
  <Words>807</Words>
  <Application>Microsoft Office PowerPoint</Application>
  <PresentationFormat>Geniş ekran</PresentationFormat>
  <Paragraphs>64</Paragraphs>
  <Slides>17</Slides>
  <Notes>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17</vt:i4>
      </vt:variant>
    </vt:vector>
  </HeadingPairs>
  <TitlesOfParts>
    <vt:vector size="26" baseType="lpstr">
      <vt:lpstr>Arial</vt:lpstr>
      <vt:lpstr>Calibri</vt:lpstr>
      <vt:lpstr>Cambria</vt:lpstr>
      <vt:lpstr>Courier New</vt:lpstr>
      <vt:lpstr>Gill Sans MT</vt:lpstr>
      <vt:lpstr>Helvetica</vt:lpstr>
      <vt:lpstr>Open Sans</vt:lpstr>
      <vt:lpstr>Segoe UI Light</vt:lpstr>
      <vt:lpstr>Ofis Teması</vt:lpstr>
      <vt:lpstr>Ateş Böceği Algoritması(Firefly Algorithm) </vt:lpstr>
      <vt:lpstr>Ateş Böceği Algoritması</vt:lpstr>
      <vt:lpstr>PowerPoint Sunusu</vt:lpstr>
      <vt:lpstr>PowerPoint Sunusu</vt:lpstr>
      <vt:lpstr>PowerPoint Sunusu</vt:lpstr>
      <vt:lpstr>PowerPoint Sunusu</vt:lpstr>
      <vt:lpstr>PowerPoint Sunusu</vt:lpstr>
      <vt:lpstr>PowerPoint Sunusu</vt:lpstr>
      <vt:lpstr>PowerPoint Sunusu</vt:lpstr>
      <vt:lpstr>Algoritma Aşamaları </vt:lpstr>
      <vt:lpstr>Algoritma Aşamaları </vt:lpstr>
      <vt:lpstr>Algoritma Aşamaları </vt:lpstr>
      <vt:lpstr>Algoritma Aşamaları </vt:lpstr>
      <vt:lpstr>Algoritma Şeması </vt:lpstr>
      <vt:lpstr>Algoritmanın Kullanıldığı Örnek Uygulama </vt:lpstr>
      <vt:lpstr>Algoritmanın Kullanıldığı Örnek Uygulama </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Ateş Böceği Algoritması(Firefly Algorithm) </dc:title>
  <dc:creator>Baran Çelebi</dc:creator>
  <cp:lastModifiedBy>Baran</cp:lastModifiedBy>
  <cp:revision>44</cp:revision>
  <dcterms:created xsi:type="dcterms:W3CDTF">2021-12-18T14:25:05Z</dcterms:created>
  <dcterms:modified xsi:type="dcterms:W3CDTF">2023-07-17T16:16:00Z</dcterms:modified>
</cp:coreProperties>
</file>