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8.jpeg" ContentType="image/jpeg"/>
  <Override PartName="/ppt/media/image36.jpeg" ContentType="image/jpeg"/>
  <Override PartName="/ppt/media/image35.jpeg" ContentType="image/jpeg"/>
  <Override PartName="/ppt/media/image33.jpeg" ContentType="image/jpeg"/>
  <Override PartName="/ppt/media/image28.jpeg" ContentType="image/jpeg"/>
  <Override PartName="/ppt/media/image27.png" ContentType="image/png"/>
  <Override PartName="/ppt/media/image30.png" ContentType="image/png"/>
  <Override PartName="/ppt/media/image25.jpeg" ContentType="image/jpeg"/>
  <Override PartName="/ppt/media/image24.png" ContentType="image/png"/>
  <Override PartName="/ppt/media/image20.jpeg" ContentType="image/jpe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23.jpeg" ContentType="image/jpeg"/>
  <Override PartName="/ppt/media/image13.png" ContentType="image/png"/>
  <Override PartName="/ppt/media/image21.jpeg" ContentType="image/jpeg"/>
  <Override PartName="/ppt/media/image12.png" ContentType="image/png"/>
  <Override PartName="/ppt/media/image31.jpeg" ContentType="image/jpeg"/>
  <Override PartName="/ppt/media/image10.png" ContentType="image/png"/>
  <Override PartName="/ppt/media/image32.jpeg" ContentType="image/jpeg"/>
  <Override PartName="/ppt/media/image22.jpeg" ContentType="image/jpeg"/>
  <Override PartName="/ppt/media/image37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29.png" ContentType="image/png"/>
  <Override PartName="/ppt/media/image6.png" ContentType="image/png"/>
  <Override PartName="/ppt/media/image34.jpeg" ContentType="image/jpe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0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0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0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0289A6-6360-4EE5-9C73-CCEE9770ECD9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F7B5CB6-CEAD-451B-8FD5-D17CE1CB9838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70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371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37CDD5A-3280-4409-8F25-09119E5EAF99}" type="slidenum"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406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07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B4AB0B5-FE37-496A-A0E2-00429E383516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0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11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9E41C4E-627A-4097-9184-0DF05431DBD8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4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15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B9ABF5E-7EB0-4BA6-A175-48996E15939F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8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19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F6C7D5B-29A1-4FCA-AEBF-4F2754B1BB53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2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23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CF9843C-CE52-4D02-8314-6566D6D3454F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6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27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A2A0726-447F-4EBA-8AFF-CA0FEC10A8CF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74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375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5985C84-4FAC-4974-9827-E3F0480E035B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0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31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B3ED8CE-1B27-448D-B36C-E744B6AD69BD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4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35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E939865-03DB-4A7F-8C04-A22705FF093E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78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379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5A80755-C41A-470D-A6D9-FB1782126115}" type="slidenum">
              <a:rPr lang="en-IN" sz="1200">
                <a:latin typeface="Arial"/>
              </a:rPr>
              <a:t>&lt;number&gt;</a:t>
            </a:fld>
            <a:endParaRPr/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82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383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368756C-E99C-4422-8471-BBD5441E56B3}" type="slidenum">
              <a:rPr lang="en-IN" sz="12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86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387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5AE0C25-F0B1-41D3-8209-1E945ED97F61}" type="slidenum">
              <a:rPr lang="en-IN" sz="12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0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391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AFEF35C-5078-43AC-A8B8-AA3E6F9A8203}" type="slidenum">
              <a:rPr lang="en-IN" sz="12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4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395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9737361-B536-4625-8F41-737F5B9744B3}" type="slidenum">
              <a:rPr lang="en-IN" sz="12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8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399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7B93105-FDFA-42A8-95B1-7ACDE73BCB97}" type="slidenum">
              <a:rPr lang="en-IN" sz="12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02" name="TextShape 3"/>
          <p:cNvSpPr txBox="1"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+mn-ea"/>
              </a:rPr>
              <a:t>16 February 2014</a:t>
            </a:r>
            <a:endParaRPr/>
          </a:p>
        </p:txBody>
      </p:sp>
      <p:sp>
        <p:nvSpPr>
          <p:cNvPr id="403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30280" y="2704680"/>
            <a:ext cx="7772040" cy="150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530280" y="1316880"/>
            <a:ext cx="7772040" cy="631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1296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530280" y="349344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0040" y="2704320"/>
            <a:ext cx="1891800" cy="150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028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12960" y="2704680"/>
            <a:ext cx="379260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0280" y="3493440"/>
            <a:ext cx="7772040" cy="7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>
                <a:solidFill>
                  <a:srgbClr val="d1eaed"/>
                </a:solidFill>
                <a:latin typeface="Times New Roman"/>
              </a:rPr>
              <a:t>NIET GR.NOIDA 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6993840-6D2A-4251-8D9F-E2FB15445C3B}" type="slidenum">
              <a:rPr lang="en-IN" sz="1200">
                <a:solidFill>
                  <a:srgbClr val="d1eaed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nstant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nstant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45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46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>
                <a:solidFill>
                  <a:srgbClr val="035c75"/>
                </a:solidFill>
                <a:latin typeface="Times New Roman"/>
              </a:rPr>
              <a:t>NIET GR.NOIDA </a:t>
            </a:r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55D2149-6CD6-49CB-B16A-643BFE02DC77}" type="slidenum">
              <a:rPr lang="en-IN" sz="1200">
                <a:solidFill>
                  <a:srgbClr val="035c75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87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88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89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302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3024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latin typeface="Constant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200">
                <a:latin typeface="Constantia"/>
              </a:rPr>
              <a:t>Seventh Outline Level</a:t>
            </a:r>
            <a:endParaRPr/>
          </a:p>
        </p:txBody>
      </p:sp>
      <p:sp>
        <p:nvSpPr>
          <p:cNvPr id="93" name="PlaceHolder 8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94" name="PlaceHolder 9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>
                <a:solidFill>
                  <a:srgbClr val="035c75"/>
                </a:solidFill>
                <a:latin typeface="Times New Roman"/>
              </a:rPr>
              <a:t>NIET GR.NOIDA </a:t>
            </a:r>
            <a:endParaRPr/>
          </a:p>
        </p:txBody>
      </p:sp>
      <p:sp>
        <p:nvSpPr>
          <p:cNvPr id="95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1032CC54-6126-4C06-9E2E-F2202454135A}" type="slidenum">
              <a:rPr lang="en-IN" sz="1200">
                <a:solidFill>
                  <a:srgbClr val="035c75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3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13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13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277920"/>
            <a:ext cx="8229240" cy="58528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35" name="PlaceHolder 6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36" name="PlaceHolder 7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>
                <a:solidFill>
                  <a:srgbClr val="035c75"/>
                </a:solidFill>
                <a:latin typeface="Times New Roman"/>
              </a:rPr>
              <a:t>NIET GR.NOIDA </a:t>
            </a:r>
            <a:endParaRPr/>
          </a:p>
        </p:txBody>
      </p:sp>
      <p:sp>
        <p:nvSpPr>
          <p:cNvPr id="137" name="PlaceHolder 8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DE27CE13-A26D-4348-AD81-86CF80FD6CD9}" type="slidenum">
              <a:rPr lang="en-IN" sz="1200">
                <a:solidFill>
                  <a:srgbClr val="035c75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3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800">
                <a:latin typeface="Times New Roman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74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175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176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17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57200" y="1920240"/>
            <a:ext cx="4038120" cy="44344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4648320" y="1920240"/>
            <a:ext cx="4038120" cy="443448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180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81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>
                <a:solidFill>
                  <a:srgbClr val="035c75"/>
                </a:solidFill>
                <a:latin typeface="Times New Roman"/>
              </a:rPr>
              <a:t>NIET GR.NOIDA </a:t>
            </a:r>
            <a:endParaRPr/>
          </a:p>
        </p:txBody>
      </p:sp>
      <p:sp>
        <p:nvSpPr>
          <p:cNvPr id="182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3D16CAC-4A94-4423-8B9E-1FC5A117576C}" type="slidenum">
              <a:rPr lang="en-IN" sz="1200">
                <a:solidFill>
                  <a:srgbClr val="035c75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218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19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220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221" name="PlaceHolder 5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302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4800"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800"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800"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4800"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4800"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4800">
                <a:latin typeface="Constant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4800">
                <a:latin typeface="Constantia"/>
              </a:rPr>
              <a:t>Seventh Outline Level</a:t>
            </a:r>
            <a:endParaRPr/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3024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224" name="PlaceHolder 8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25" name="PlaceHolder 9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>
                <a:solidFill>
                  <a:srgbClr val="035c75"/>
                </a:solidFill>
                <a:latin typeface="Times New Roman"/>
              </a:rPr>
              <a:t>NIET GR.NOIDA </a:t>
            </a:r>
            <a:endParaRPr/>
          </a:p>
        </p:txBody>
      </p:sp>
      <p:sp>
        <p:nvSpPr>
          <p:cNvPr id="226" name="PlaceHolder 1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9DC933CE-E44E-4C43-AE4A-349E30FEC9FB}" type="slidenum">
              <a:rPr lang="en-IN" sz="1200">
                <a:solidFill>
                  <a:srgbClr val="035c75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26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6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26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265" name="PlaceHolder 5"/>
          <p:cNvSpPr>
            <a:spLocks noGrp="1"/>
          </p:cNvSpPr>
          <p:nvPr>
            <p:ph type="title"/>
          </p:nvPr>
        </p:nvSpPr>
        <p:spPr>
          <a:xfrm>
            <a:off x="530280" y="1316880"/>
            <a:ext cx="7772040" cy="1362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5600">
                <a:solidFill>
                  <a:srgbClr val="4fe3ac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530280" y="2704680"/>
            <a:ext cx="7772040" cy="150948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Constantia"/>
              </a:rPr>
              <a:t>Seventh Outline LevelClick to edit Master text styles</a:t>
            </a:r>
            <a:endParaRPr/>
          </a:p>
        </p:txBody>
      </p:sp>
      <p:sp>
        <p:nvSpPr>
          <p:cNvPr id="26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6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en-IN" sz="1200">
                <a:solidFill>
                  <a:srgbClr val="d1eaed"/>
                </a:solidFill>
                <a:latin typeface="Times New Roman"/>
              </a:rPr>
              <a:t>NIET GR.NOIDA </a:t>
            </a:r>
            <a:endParaRPr/>
          </a:p>
        </p:txBody>
      </p:sp>
      <p:sp>
        <p:nvSpPr>
          <p:cNvPr id="26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F8EC15E-FA0A-4069-8E19-3DF8AE685340}" type="slidenum">
              <a:rPr lang="en-IN" sz="1200">
                <a:solidFill>
                  <a:srgbClr val="d1eaed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image" Target="../media/image33.jpeg"/><Relationship Id="rId4" Type="http://schemas.openxmlformats.org/officeDocument/2006/relationships/image" Target="../media/image34.jpeg"/><Relationship Id="rId5" Type="http://schemas.openxmlformats.org/officeDocument/2006/relationships/image" Target="../media/image35.jpeg"/><Relationship Id="rId6" Type="http://schemas.openxmlformats.org/officeDocument/2006/relationships/image" Target="../media/image36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609480"/>
            <a:ext cx="360000" cy="66913095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800">
                <a:solidFill>
                  <a:srgbClr val="ffffff"/>
                </a:solidFill>
                <a:latin typeface="Times New Roman"/>
              </a:rPr>
              <a:t>Capacitive Touch Screen Technology</a:t>
            </a:r>
            <a:endParaRPr/>
          </a:p>
        </p:txBody>
      </p:sp>
      <p:pic>
        <p:nvPicPr>
          <p:cNvPr id="31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3214800"/>
            <a:ext cx="3357360" cy="3472200"/>
          </a:xfrm>
          <a:prstGeom prst="rect">
            <a:avLst/>
          </a:prstGeom>
          <a:ln w="9360">
            <a:noFill/>
          </a:ln>
        </p:spPr>
      </p:pic>
      <p:sp>
        <p:nvSpPr>
          <p:cNvPr id="311" name="TextShape 2"/>
          <p:cNvSpPr txBox="1"/>
          <p:nvPr/>
        </p:nvSpPr>
        <p:spPr>
          <a:xfrm>
            <a:off x="1440000" y="1656000"/>
            <a:ext cx="400428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2800">
                <a:latin typeface="Arial"/>
              </a:rPr>
              <a:t>capacitive touch screen </a:t>
            </a:r>
            <a:endParaRPr/>
          </a:p>
        </p:txBody>
      </p:sp>
    </p:spTree>
  </p:cSld>
  <p:transition spd="slow">
    <p:wedg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0" y="642960"/>
            <a:ext cx="9143640" cy="78552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Capacitive</a:t>
            </a:r>
            <a:r>
              <a:rPr lang="en-US" sz="4000">
                <a:solidFill>
                  <a:srgbClr val="000000"/>
                </a:solidFill>
                <a:latin typeface="Times New Romann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Times New Romann"/>
              </a:rPr>
              <a:t>Touchscreens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1219320" y="1981080"/>
            <a:ext cx="5409720" cy="3474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Two types: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Surface Capacitive Touchscreens.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AutoNum type="arabicPeriod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Projected  Capacitive Touchscreens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.</a:t>
            </a:r>
            <a:endParaRPr/>
          </a:p>
        </p:txBody>
      </p:sp>
    </p:spTree>
  </p:cSld>
  <p:transition spd="slow">
    <p:split dir="out" orient="vert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0" y="714240"/>
            <a:ext cx="91436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Times New Roman"/>
              </a:rPr>
              <a:t>Surface Capacitive Touch Screen Technology</a:t>
            </a:r>
            <a:endParaRPr/>
          </a:p>
        </p:txBody>
      </p:sp>
      <p:sp>
        <p:nvSpPr>
          <p:cNvPr id="335" name="TextShape 2"/>
          <p:cNvSpPr txBox="1"/>
          <p:nvPr/>
        </p:nvSpPr>
        <p:spPr>
          <a:xfrm>
            <a:off x="457200" y="1447920"/>
            <a:ext cx="8229240" cy="4682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 the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capacitive system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, a layer that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stores electrical charge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is placed on the glass panel.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When a user touches, some of the charge is transferred to the user, so the charge on the capacitive layer decreases.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This decrease is measured in electrodes located at each corner of the monitor.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The computer then calculates the coordinates, from the relative differences in charge at each corner.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1238040" y="380880"/>
            <a:ext cx="65120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Contd</a:t>
            </a:r>
            <a:r>
              <a:rPr i="1"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838080" y="1600200"/>
            <a:ext cx="7467120" cy="2819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Surface capacitive technology consists of a uniform conductive coating on a glass panel. 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pic>
        <p:nvPicPr>
          <p:cNvPr id="33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714760"/>
            <a:ext cx="4857480" cy="3121920"/>
          </a:xfrm>
          <a:prstGeom prst="rect">
            <a:avLst/>
          </a:prstGeom>
          <a:ln>
            <a:noFill/>
          </a:ln>
        </p:spPr>
      </p:pic>
    </p:spTree>
  </p:cSld>
  <p:transition spd="slow">
    <p:diamond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2779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Contd.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4648320" y="1029960"/>
            <a:ext cx="4038120" cy="45302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 finger touch draws current from each corner.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Then the controller measures the ratio of the current flow from the corners and calculates the touch location.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41" name="Picture 7" descr=""/>
          <p:cNvPicPr/>
          <p:nvPr/>
        </p:nvPicPr>
        <p:blipFill>
          <a:blip r:embed="rId1"/>
          <a:srcRect l="61876" t="58448" r="100586" b="0"/>
          <a:stretch>
            <a:fillRect/>
          </a:stretch>
        </p:blipFill>
        <p:spPr>
          <a:xfrm>
            <a:off x="1285920" y="1978200"/>
            <a:ext cx="2804760" cy="3094200"/>
          </a:xfrm>
          <a:prstGeom prst="rect">
            <a:avLst/>
          </a:prstGeom>
          <a:ln>
            <a:noFill/>
          </a:ln>
        </p:spPr>
      </p:pic>
    </p:spTree>
  </p:cSld>
  <p:transition spd="slow">
    <p:plus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67840" y="4014720"/>
            <a:ext cx="6175800" cy="2842920"/>
          </a:xfrm>
          <a:prstGeom prst="rect">
            <a:avLst/>
          </a:prstGeom>
          <a:ln>
            <a:noFill/>
          </a:ln>
        </p:spPr>
      </p:pic>
      <p:sp>
        <p:nvSpPr>
          <p:cNvPr id="343" name="TextShape 1"/>
          <p:cNvSpPr txBox="1"/>
          <p:nvPr/>
        </p:nvSpPr>
        <p:spPr>
          <a:xfrm>
            <a:off x="214200" y="714240"/>
            <a:ext cx="8643600" cy="64260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n"/>
              </a:rPr>
              <a:t> 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Projected</a:t>
            </a:r>
            <a:r>
              <a:rPr lang="en-US" sz="4000">
                <a:solidFill>
                  <a:srgbClr val="000000"/>
                </a:solidFill>
                <a:latin typeface="Times New Romann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Times New Romann"/>
              </a:rPr>
              <a:t>Capacitive Touchscreen</a:t>
            </a:r>
            <a:endParaRPr/>
          </a:p>
        </p:txBody>
      </p:sp>
      <p:sp>
        <p:nvSpPr>
          <p:cNvPr id="344" name="TextShape 2"/>
          <p:cNvSpPr txBox="1"/>
          <p:nvPr/>
        </p:nvSpPr>
        <p:spPr>
          <a:xfrm>
            <a:off x="457200" y="1600200"/>
            <a:ext cx="540972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Projected capacitive touchscreens have front and back protective glass providing optical and strength enhancement options.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Its middle layer consists of a laminated sensor grid of micro-fine wires, and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optical enhancement options.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
</a:t>
            </a:r>
            <a:endParaRPr/>
          </a:p>
        </p:txBody>
      </p:sp>
      <p:pic>
        <p:nvPicPr>
          <p:cNvPr id="345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40920" y="1752480"/>
            <a:ext cx="2857320" cy="1238040"/>
          </a:xfrm>
          <a:prstGeom prst="rect">
            <a:avLst/>
          </a:prstGeom>
          <a:ln>
            <a:noFill/>
          </a:ln>
        </p:spPr>
      </p:pic>
    </p:spTree>
  </p:cSld>
  <p:transition spd="slow">
    <p:split dir="out" orient="horz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066680" y="228600"/>
            <a:ext cx="65120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Calibri"/>
              </a:rPr>
              <a:t>Contd.</a:t>
            </a:r>
            <a:endParaRPr/>
          </a:p>
        </p:txBody>
      </p:sp>
      <p:sp>
        <p:nvSpPr>
          <p:cNvPr id="347" name="TextShape 2"/>
          <p:cNvSpPr txBox="1"/>
          <p:nvPr/>
        </p:nvSpPr>
        <p:spPr>
          <a:xfrm>
            <a:off x="380880" y="1371600"/>
            <a:ext cx="8000640" cy="198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During a touch, capacitance forms between the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finger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and the sensor grid. The embedded serial controller in the touchscreen calculates touch location coordinates and transmits them to the computer for processing. </a:t>
            </a:r>
            <a:endParaRPr/>
          </a:p>
        </p:txBody>
      </p:sp>
      <p:pic>
        <p:nvPicPr>
          <p:cNvPr id="34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8880" y="3286080"/>
            <a:ext cx="4447800" cy="2828520"/>
          </a:xfrm>
          <a:prstGeom prst="rect">
            <a:avLst/>
          </a:prstGeom>
          <a:ln>
            <a:noFill/>
          </a:ln>
        </p:spPr>
      </p:pic>
    </p:spTree>
  </p:cSld>
  <p:transition spd="slow">
    <p:split dir="in" orient="horz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14200" y="500040"/>
            <a:ext cx="8643600" cy="94752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Advantage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1143000" y="1714320"/>
            <a:ext cx="7820640" cy="4843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High touch resolution.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High image clarity.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Not affected by contaminant.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User friendly.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Fast response.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Error free input.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No keyboard necessary.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push dir="r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28760" y="357120"/>
            <a:ext cx="8500680" cy="99972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i="1" lang="en-US" sz="4000">
                <a:solidFill>
                  <a:srgbClr val="000000"/>
                </a:solidFill>
                <a:latin typeface="Times New Roman"/>
              </a:rPr>
              <a:t>Disadvantage</a:t>
            </a: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428760" y="1785960"/>
            <a:ext cx="8429400" cy="48574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Finger stress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Fingerprints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Accepts input from finger only.                     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big screen leads to low battery life.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push dir="r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285840" y="500040"/>
            <a:ext cx="8643600" cy="76176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Applications</a:t>
            </a:r>
            <a:endParaRPr/>
          </a:p>
        </p:txBody>
      </p:sp>
      <p:sp>
        <p:nvSpPr>
          <p:cNvPr id="354" name="TextShape 2"/>
          <p:cNvSpPr txBox="1"/>
          <p:nvPr/>
        </p:nvSpPr>
        <p:spPr>
          <a:xfrm>
            <a:off x="285840" y="1219320"/>
            <a:ext cx="2857320" cy="5352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ATMs.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Phones.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Computers.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Gaming machines.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Point of Sale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Industrial controls.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Hand held electronics.</a:t>
            </a:r>
            <a:endParaRPr/>
          </a:p>
        </p:txBody>
      </p:sp>
      <p:pic>
        <p:nvPicPr>
          <p:cNvPr id="355" name="Content Placeholder 4" descr=""/>
          <p:cNvPicPr/>
          <p:nvPr/>
        </p:nvPicPr>
        <p:blipFill>
          <a:blip r:embed="rId1"/>
          <a:srcRect l="423000" t="79026" r="423000" b="108988"/>
          <a:stretch>
            <a:fillRect/>
          </a:stretch>
        </p:blipFill>
        <p:spPr>
          <a:xfrm>
            <a:off x="3286080" y="1571760"/>
            <a:ext cx="1294920" cy="2361960"/>
          </a:xfrm>
          <a:prstGeom prst="rect">
            <a:avLst/>
          </a:prstGeom>
          <a:ln>
            <a:noFill/>
          </a:ln>
        </p:spPr>
      </p:pic>
      <p:pic>
        <p:nvPicPr>
          <p:cNvPr id="356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280" y="1571760"/>
            <a:ext cx="2539800" cy="3390480"/>
          </a:xfrm>
          <a:prstGeom prst="rect">
            <a:avLst/>
          </a:prstGeom>
          <a:ln w="9360">
            <a:noFill/>
          </a:ln>
        </p:spPr>
      </p:pic>
      <p:pic>
        <p:nvPicPr>
          <p:cNvPr id="357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14760" y="4286160"/>
            <a:ext cx="1831680" cy="2285640"/>
          </a:xfrm>
          <a:prstGeom prst="rect">
            <a:avLst/>
          </a:prstGeom>
          <a:ln w="9360">
            <a:noFill/>
          </a:ln>
        </p:spPr>
      </p:pic>
      <p:pic>
        <p:nvPicPr>
          <p:cNvPr id="358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15120" y="1571760"/>
            <a:ext cx="1701360" cy="2819160"/>
          </a:xfrm>
          <a:prstGeom prst="rect">
            <a:avLst/>
          </a:prstGeom>
          <a:ln w="9360">
            <a:noFill/>
          </a:ln>
        </p:spPr>
      </p:pic>
      <p:pic>
        <p:nvPicPr>
          <p:cNvPr id="359" name="Picture 10" descr=""/>
          <p:cNvPicPr/>
          <p:nvPr/>
        </p:nvPicPr>
        <p:blipFill>
          <a:blip r:embed="rId5"/>
          <a:srcRect l="12298" t="4027" r="13839" b="7062"/>
          <a:stretch>
            <a:fillRect/>
          </a:stretch>
        </p:blipFill>
        <p:spPr>
          <a:xfrm>
            <a:off x="5000760" y="5181480"/>
            <a:ext cx="1828440" cy="1676160"/>
          </a:xfrm>
          <a:prstGeom prst="rect">
            <a:avLst/>
          </a:prstGeom>
          <a:ln w="9360">
            <a:noFill/>
          </a:ln>
        </p:spPr>
      </p:pic>
      <p:pic>
        <p:nvPicPr>
          <p:cNvPr id="360" name="Picture 9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000920" y="5000760"/>
            <a:ext cx="1968120" cy="1523520"/>
          </a:xfrm>
          <a:prstGeom prst="rect">
            <a:avLst/>
          </a:prstGeom>
          <a:ln w="9360">
            <a:noFill/>
          </a:ln>
        </p:spPr>
      </p:pic>
    </p:spTree>
  </p:cSld>
  <p:transition spd="slow">
    <p:plus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285840" y="500040"/>
            <a:ext cx="8857800" cy="9284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Future Scope</a:t>
            </a:r>
            <a:endParaRPr/>
          </a:p>
        </p:txBody>
      </p:sp>
      <p:sp>
        <p:nvSpPr>
          <p:cNvPr id="362" name="TextShape 2"/>
          <p:cNvSpPr txBox="1"/>
          <p:nvPr/>
        </p:nvSpPr>
        <p:spPr>
          <a:xfrm>
            <a:off x="214200" y="2143080"/>
            <a:ext cx="500040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Woodtouch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Touchscreen Video Projectors.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6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57880" y="1785960"/>
            <a:ext cx="3608280" cy="2071440"/>
          </a:xfrm>
          <a:prstGeom prst="rect">
            <a:avLst/>
          </a:prstGeom>
          <a:ln>
            <a:noFill/>
          </a:ln>
        </p:spPr>
      </p:pic>
      <p:pic>
        <p:nvPicPr>
          <p:cNvPr id="364" name="Content Placeholder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2320" y="4429080"/>
            <a:ext cx="3635280" cy="2214360"/>
          </a:xfrm>
          <a:prstGeom prst="rect">
            <a:avLst/>
          </a:prstGeom>
          <a:ln>
            <a:noFill/>
          </a:ln>
        </p:spPr>
      </p:pic>
    </p:spTree>
  </p:cSld>
  <p:transition spd="slow">
    <p:checker dir="horz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571320" y="1643040"/>
            <a:ext cx="8143560" cy="4714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History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Components of Touch Screen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Capacitive touch screen technology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Types of  Capacitive touch screen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Advantages &amp; Disadvantage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Applications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Future Scope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0" y="688320"/>
            <a:ext cx="9143640" cy="6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IN" sz="4000">
                <a:solidFill>
                  <a:srgbClr val="000000"/>
                </a:solidFill>
                <a:latin typeface="Times New Roman"/>
              </a:rPr>
              <a:t>Outline</a:t>
            </a:r>
            <a:r>
              <a:rPr b="1" lang="en-IN" sz="3200">
                <a:solidFill>
                  <a:srgbClr val="000000"/>
                </a:solidFill>
                <a:latin typeface="Trebuchet MS"/>
              </a:rPr>
              <a:t>:</a:t>
            </a:r>
            <a:endParaRPr/>
          </a:p>
        </p:txBody>
      </p:sp>
    </p:spTree>
  </p:cSld>
  <p:transition spd="slow">
    <p:wipe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285840" y="228600"/>
            <a:ext cx="8715240" cy="11282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Conclusion</a:t>
            </a:r>
            <a:endParaRPr/>
          </a:p>
        </p:txBody>
      </p:sp>
      <p:sp>
        <p:nvSpPr>
          <p:cNvPr id="366" name="TextShape 2"/>
          <p:cNvSpPr txBox="1"/>
          <p:nvPr/>
        </p:nvSpPr>
        <p:spPr>
          <a:xfrm>
            <a:off x="214200" y="1662120"/>
            <a:ext cx="8786520" cy="490968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Though the capacitive touch screen technology contains some  limitations. it’s very user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friendly, fast, accurate, easy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for the novices &amp; fun to operate.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Touchscreens, touch panels or touchscreen panels are display overlays which have the ability to display and receive information on the same screen.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ransition spd="slow">
    <p:checker dir="vert"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0" y="2209680"/>
            <a:ext cx="9143640" cy="135612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10000">
                <a:solidFill>
                  <a:srgbClr val="ffffff"/>
                </a:solidFill>
                <a:latin typeface="Times New Roman"/>
              </a:rPr>
              <a:t>Thank You</a:t>
            </a:r>
            <a:endParaRPr/>
          </a:p>
        </p:txBody>
      </p:sp>
    </p:spTree>
  </p:cSld>
  <p:transition spd="slow">
    <p:wheel spokes="8"/>
  </p:transition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500040" y="428760"/>
            <a:ext cx="8229240" cy="9410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Introduction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457200" y="1143000"/>
            <a:ext cx="8229240" cy="4987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 touch screen is a computer display screen that is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sensitive to human touch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, allowing a user to interact with the computer by touching pictures or words on the screen.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A touch screen is an input device that allows users to operate a PC by simply touching the display screen which has a sensitive glass overlay placed on it.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A touch screen accepts direct onscreen inputs.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ransition spd="slow">
    <p:push dir="d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285840" y="785880"/>
            <a:ext cx="8515080" cy="128556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History</a:t>
            </a:r>
            <a:r>
              <a:rPr lang="en-US" sz="4000" u="sng">
                <a:solidFill>
                  <a:srgbClr val="04617b"/>
                </a:solidFill>
                <a:latin typeface="Times New Roman"/>
              </a:rPr>
              <a:t>
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285840" y="1857240"/>
            <a:ext cx="5571720" cy="4422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In 1965, the first "touch screen" was developed by E.A. Johnson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 1971, the first “transparent touch screen" was developed by Dr . Sam Hurst.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The University of Kentucky Research Foundation named it as “Elo-graph”.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29200" y="1857240"/>
            <a:ext cx="2736720" cy="2123640"/>
          </a:xfrm>
          <a:prstGeom prst="rect">
            <a:avLst/>
          </a:prstGeom>
          <a:ln>
            <a:noFill/>
          </a:ln>
        </p:spPr>
      </p:pic>
      <p:pic>
        <p:nvPicPr>
          <p:cNvPr id="31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72120" y="4500720"/>
            <a:ext cx="2571480" cy="167112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85840" y="785880"/>
            <a:ext cx="885780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</a:rPr>
              <a:t>Components of Touchscreen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(How Does A Touchscreen Works?)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428760" y="2209680"/>
            <a:ext cx="8143560" cy="3862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 basic touch screen has three main components: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Touch Sensor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Controller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"/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Times New Roman"/>
              </a:rPr>
              <a:t>Software Driver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wipe dir="l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285840" y="228600"/>
            <a:ext cx="857232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Touch Sensor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380880" y="1600200"/>
            <a:ext cx="4690800" cy="4828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The sensor generally has an electrical current or signal going through it and touching the screen causes a voltage or signal change.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A touch screen sensor is a clear glass panel with a touch responsive surface which is placed over a display screen.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32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14960" y="1926360"/>
            <a:ext cx="3785760" cy="4574160"/>
          </a:xfrm>
          <a:prstGeom prst="rect">
            <a:avLst/>
          </a:prstGeom>
          <a:ln>
            <a:noFill/>
          </a:ln>
        </p:spPr>
      </p:pic>
    </p:spTree>
  </p:cSld>
  <p:transition spd="slow">
    <p:wedg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214200" y="277920"/>
            <a:ext cx="878652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Controller</a:t>
            </a: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428760" y="1785960"/>
            <a:ext cx="5500440" cy="4357440"/>
          </a:xfrm>
          <a:prstGeom prst="rect">
            <a:avLst/>
          </a:prstGeom>
        </p:spPr>
        <p:txBody>
          <a:bodyPr lIns="90000" rIns="90000" tIns="45000" bIns="45000"/>
          <a:p>
            <a:pPr lvl="1" algn="just">
              <a:lnSpc>
                <a:spcPct val="100000"/>
              </a:lnSpc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The controller is a small PC card that connects between the touch sensor and the computer.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lvl="1" algn="just">
              <a:lnSpc>
                <a:spcPct val="100000"/>
              </a:lnSpc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It takes information from the touch sensor and translates it into information that computer can understand.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327" name="Picture 4" descr=""/>
          <p:cNvPicPr/>
          <p:nvPr/>
        </p:nvPicPr>
        <p:blipFill>
          <a:blip r:embed="rId1"/>
          <a:stretch>
            <a:fillRect/>
          </a:stretch>
        </p:blipFill>
        <p:spPr>
          <a:xfrm rot="16200000">
            <a:off x="5693400" y="2736360"/>
            <a:ext cx="4038120" cy="2137680"/>
          </a:xfrm>
          <a:prstGeom prst="rect">
            <a:avLst/>
          </a:prstGeom>
          <a:ln>
            <a:noFill/>
          </a:ln>
        </p:spPr>
      </p:pic>
    </p:spTree>
  </p:cSld>
  <p:transition spd="slow">
    <p:cover dir="ru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285840" y="357120"/>
            <a:ext cx="864360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Software Driver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357120" y="2000160"/>
            <a:ext cx="8500680" cy="4500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The driver is a software that allows the touch screen and computer to work together.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It tells the operating system how to interpret the touch event information that is sent from the controller.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Most touch screen drivers today are mouse-emulation type drivers. This makes touching the screen the same as clicking your mouse at the same location on the screen.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ransition spd="slow">
    <p:pull dir="rd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1580760"/>
            <a:ext cx="8214840" cy="5276880"/>
          </a:xfrm>
          <a:prstGeom prst="rect">
            <a:avLst/>
          </a:prstGeom>
          <a:ln>
            <a:noFill/>
          </a:ln>
        </p:spPr>
      </p:pic>
      <p:sp>
        <p:nvSpPr>
          <p:cNvPr id="331" name="CustomShape 1"/>
          <p:cNvSpPr/>
          <p:nvPr/>
        </p:nvSpPr>
        <p:spPr>
          <a:xfrm>
            <a:off x="428760" y="857160"/>
            <a:ext cx="842940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000000"/>
                </a:solidFill>
                <a:latin typeface="Times New Roman"/>
              </a:rPr>
              <a:t>Diagram showing How it Works</a:t>
            </a:r>
            <a:endParaRPr/>
          </a:p>
        </p:txBody>
      </p:sp>
    </p:spTree>
  </p:cSld>
  <p:transition spd="slow">
    <p:wheel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