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77" r:id="rId2"/>
    <p:sldId id="261" r:id="rId3"/>
    <p:sldId id="257" r:id="rId4"/>
    <p:sldId id="258" r:id="rId5"/>
    <p:sldId id="259" r:id="rId6"/>
    <p:sldId id="273" r:id="rId7"/>
    <p:sldId id="260" r:id="rId8"/>
    <p:sldId id="262" r:id="rId9"/>
    <p:sldId id="263" r:id="rId10"/>
    <p:sldId id="264" r:id="rId11"/>
    <p:sldId id="266" r:id="rId12"/>
    <p:sldId id="278" r:id="rId13"/>
    <p:sldId id="265" r:id="rId14"/>
    <p:sldId id="269" r:id="rId15"/>
    <p:sldId id="274" r:id="rId16"/>
    <p:sldId id="268" r:id="rId17"/>
    <p:sldId id="275" r:id="rId18"/>
    <p:sldId id="270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64"/>
    <p:restoredTop sz="85008"/>
  </p:normalViewPr>
  <p:slideViewPr>
    <p:cSldViewPr snapToGrid="0" snapToObjects="1">
      <p:cViewPr>
        <p:scale>
          <a:sx n="75" d="100"/>
          <a:sy n="75" d="100"/>
        </p:scale>
        <p:origin x="25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7CD50-858C-8C48-A6FC-64864525D826}" type="datetimeFigureOut">
              <a:rPr lang="en-US" smtClean="0"/>
              <a:t>7/21/16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6CBFA-088E-D14B-8B69-347D3259A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0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63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Miner attacking our server</a:t>
            </a:r>
          </a:p>
          <a:p>
            <a:r>
              <a:rPr lang="en-US" dirty="0" smtClean="0"/>
              <a:t>Quad-core server running </a:t>
            </a:r>
            <a:r>
              <a:rPr lang="en-US" dirty="0" err="1" smtClean="0"/>
              <a:t>nginx</a:t>
            </a:r>
            <a:endParaRPr lang="en-US" dirty="0" smtClean="0"/>
          </a:p>
          <a:p>
            <a:r>
              <a:rPr lang="en-US" dirty="0" smtClean="0"/>
              <a:t>Gigabit Ethernet</a:t>
            </a:r>
          </a:p>
          <a:p>
            <a:r>
              <a:rPr lang="tr-TR" dirty="0" smtClean="0"/>
              <a:t>3000 TLS </a:t>
            </a:r>
            <a:r>
              <a:rPr lang="en-US" dirty="0" smtClean="0"/>
              <a:t>Connections per second</a:t>
            </a:r>
          </a:p>
          <a:p>
            <a:r>
              <a:rPr lang="en-US" dirty="0" smtClean="0"/>
              <a:t>6x response time increase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51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80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</a:t>
            </a:r>
            <a:r>
              <a:rPr lang="en-US" baseline="0" dirty="0" smtClean="0"/>
              <a:t> each proof of work</a:t>
            </a:r>
          </a:p>
          <a:p>
            <a:r>
              <a:rPr lang="en-US" baseline="0" dirty="0" smtClean="0"/>
              <a:t>Discuss difficulty setting first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93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17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clear this is in normal a TLS Handshake!!!!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Discuss EVERY LINE</a:t>
            </a:r>
          </a:p>
          <a:p>
            <a:r>
              <a:rPr lang="en-US" dirty="0" smtClean="0"/>
              <a:t>Drag</a:t>
            </a:r>
            <a:r>
              <a:rPr lang="en-US" baseline="0" dirty="0" smtClean="0"/>
              <a:t> out what is in the </a:t>
            </a:r>
            <a:r>
              <a:rPr lang="en-US" baseline="0" dirty="0" err="1" smtClean="0"/>
              <a:t>client_random</a:t>
            </a:r>
            <a:endParaRPr lang="en-US" baseline="0" dirty="0" smtClean="0"/>
          </a:p>
          <a:p>
            <a:r>
              <a:rPr lang="en-US" baseline="0" dirty="0" smtClean="0"/>
              <a:t>Commitment to features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prove that the server saw this nonce!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66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how we are able to provide all</a:t>
            </a:r>
            <a:r>
              <a:rPr lang="en-US" baseline="0" dirty="0" smtClean="0"/>
              <a:t> of this as the miner, and what it proves to the other miners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key exchange parameters, signature, and the block’s nonce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13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two: explain why it does</a:t>
            </a:r>
            <a:r>
              <a:rPr lang="en-US" baseline="0" dirty="0" smtClean="0"/>
              <a:t> not work at all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learn we need a small number, but resiliency dictates dynamism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 the people who can cause a victim site based on the other two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2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reward</a:t>
            </a:r>
            <a:r>
              <a:rPr lang="en-US" baseline="0" dirty="0" smtClean="0"/>
              <a:t> for proof of stake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18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reward</a:t>
            </a:r>
            <a:r>
              <a:rPr lang="en-US" baseline="0" dirty="0" smtClean="0"/>
              <a:t> for proof of stake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2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76CE-5617-E445-B369-FFF23505C939}" type="datetime1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6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6CD09-4EC6-AF4C-B6AE-49417ED404CE}" type="datetime1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1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F671-3A6D-FD4E-9D04-779EC7A31340}" type="datetime1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2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D5D5-19FC-A64F-8A7F-FCBD8BE27807}" type="datetime1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7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9CC5-B218-5D4C-8A63-42CE2E9D27C9}" type="datetime1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9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8D4B-E9A7-4348-B81D-CF8CA6EE6634}" type="datetime1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3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A385-1EBC-3945-B3D0-B75C2F9193CA}" type="datetime1">
              <a:rPr lang="en-US" smtClean="0"/>
              <a:t>7/21/16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C606-AA40-7A4A-A9B7-1C8CDE894609}" type="datetime1">
              <a:rPr lang="en-US" smtClean="0"/>
              <a:t>7/21/16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9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BE46-D322-2040-9204-875AEE2EB4FF}" type="datetime1">
              <a:rPr lang="en-US" smtClean="0"/>
              <a:t>7/21/16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7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2A82-0395-7A42-9E6F-6BDE5A1505A2}" type="datetime1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8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D2A4-BB56-C849-B575-3549344F3817}" type="datetime1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2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61D75-58F4-0848-8663-9DBBFAE7804E}" type="datetime1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6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6.emf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7.jpeg"/><Relationship Id="rId5" Type="http://schemas.openxmlformats.org/officeDocument/2006/relationships/image" Target="../media/image8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897" y="1122363"/>
            <a:ext cx="10144898" cy="2387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DDoSCoin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4000" dirty="0" err="1" smtClean="0"/>
              <a:t>Cryptocurrency</a:t>
            </a:r>
            <a:r>
              <a:rPr lang="en-US" sz="4000" dirty="0" smtClean="0"/>
              <a:t> </a:t>
            </a:r>
            <a:r>
              <a:rPr lang="en-US" sz="4000" dirty="0"/>
              <a:t>with a Malicious Proof-of-Work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3951"/>
            <a:ext cx="4567880" cy="1655762"/>
          </a:xfrm>
        </p:spPr>
        <p:txBody>
          <a:bodyPr/>
          <a:lstStyle/>
          <a:p>
            <a:r>
              <a:rPr lang="en-US" dirty="0" smtClean="0"/>
              <a:t>Eric </a:t>
            </a:r>
            <a:r>
              <a:rPr lang="en-US" dirty="0" err="1" smtClean="0"/>
              <a:t>Wustrow</a:t>
            </a:r>
            <a:endParaRPr lang="en-US" dirty="0" smtClean="0"/>
          </a:p>
          <a:p>
            <a:r>
              <a:rPr lang="en-US" dirty="0" smtClean="0"/>
              <a:t>University of Colorado Boulder</a:t>
            </a:r>
          </a:p>
          <a:p>
            <a:r>
              <a:rPr lang="en-US" i="1" dirty="0" err="1"/>
              <a:t>e</a:t>
            </a:r>
            <a:r>
              <a:rPr lang="en-US" i="1" dirty="0" err="1" smtClean="0"/>
              <a:t>wust@colorado.edu</a:t>
            </a:r>
            <a:endParaRPr lang="en-US" i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1880" y="4083951"/>
            <a:ext cx="457611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Benjamin </a:t>
            </a:r>
            <a:r>
              <a:rPr lang="en-US" b="1" dirty="0" err="1" smtClean="0"/>
              <a:t>VanderSloot</a:t>
            </a:r>
            <a:endParaRPr lang="en-US" b="1" dirty="0" smtClean="0"/>
          </a:p>
          <a:p>
            <a:r>
              <a:rPr lang="en-US" b="1" dirty="0" smtClean="0"/>
              <a:t>University of Michigan</a:t>
            </a:r>
          </a:p>
          <a:p>
            <a:r>
              <a:rPr lang="en-US" b="1" i="1" dirty="0" err="1" smtClean="0"/>
              <a:t>benvds@umich.edu</a:t>
            </a:r>
            <a:endParaRPr lang="en-US" b="1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330" y="5884980"/>
            <a:ext cx="2903220" cy="6309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817" y="5636819"/>
            <a:ext cx="1064243" cy="112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4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24"/>
    </mc:Choice>
    <mc:Fallback xmlns="">
      <p:transition spd="slow" advTm="1122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Victim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server?</a:t>
            </a:r>
          </a:p>
          <a:p>
            <a:r>
              <a:rPr lang="en-US" dirty="0" smtClean="0"/>
              <a:t>Fixed set of servers?</a:t>
            </a:r>
          </a:p>
          <a:p>
            <a:r>
              <a:rPr lang="en-US" dirty="0" smtClean="0"/>
              <a:t>Proof-of-Stake blocks</a:t>
            </a:r>
          </a:p>
          <a:p>
            <a:r>
              <a:rPr lang="en-US" dirty="0" smtClean="0"/>
              <a:t>PAY_TO_DDOS transactions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159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281"/>
    </mc:Choice>
    <mc:Fallback xmlns="">
      <p:transition spd="slow" advTm="992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Victim Selection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56" b="40387"/>
          <a:stretch/>
        </p:blipFill>
        <p:spPr>
          <a:xfrm>
            <a:off x="2484244" y="1690688"/>
            <a:ext cx="7223511" cy="4965277"/>
          </a:xfrm>
        </p:spPr>
      </p:pic>
      <p:sp>
        <p:nvSpPr>
          <p:cNvPr id="7" name="Right Arrow 6"/>
          <p:cNvSpPr/>
          <p:nvPr/>
        </p:nvSpPr>
        <p:spPr>
          <a:xfrm>
            <a:off x="2144807" y="5167745"/>
            <a:ext cx="678873" cy="51261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735782" y="4731327"/>
            <a:ext cx="699653" cy="51261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flipH="1">
            <a:off x="9483281" y="3917017"/>
            <a:ext cx="698331" cy="51261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54049" y="1432316"/>
            <a:ext cx="2327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PAY_TO_DDOS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854049" y="1432316"/>
            <a:ext cx="372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Proof-of-Stake Block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7567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5226"/>
    </mc:Choice>
    <mc:Fallback>
      <p:transition spd="slow" advTm="1452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/>
      <p:bldP spid="10" grpId="1"/>
      <p:bldP spid="11" grpId="0"/>
      <p:bldP spid="1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Victim Selection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670383" y="5084573"/>
            <a:ext cx="678873" cy="51261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735782" y="4731327"/>
            <a:ext cx="699653" cy="51261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flipH="1">
            <a:off x="8770662" y="4029178"/>
            <a:ext cx="698331" cy="51261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54049" y="1432316"/>
            <a:ext cx="2327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PAY_TO_DDOS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854049" y="1432316"/>
            <a:ext cx="372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Proof-of-Stake Block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12</a:t>
            </a:fld>
            <a:endParaRPr lang="en-US"/>
          </a:p>
        </p:txBody>
      </p:sp>
      <p:pic>
        <p:nvPicPr>
          <p:cNvPr id="13" name="Picture 3" descr="C:\Documents and Settings\Eric\Local Settings\Temporary Internet Files\Content.IE5\J3WCMIIA\Pick_shovel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378" y="2435574"/>
            <a:ext cx="69494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375785" y="304517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Miner</a:t>
            </a:r>
            <a:endParaRPr lang="en-US" dirty="0"/>
          </a:p>
        </p:txBody>
      </p:sp>
      <p:pic>
        <p:nvPicPr>
          <p:cNvPr id="15" name="Picture 5" descr="C:\Documents and Settings\Eric\Local Settings\Temporary Internet Files\Content.IE5\BHIGFSU1\ajith-stacked-servers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978" y="2415204"/>
            <a:ext cx="762402" cy="64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312442" y="3044230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ictim.com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242578" y="2435574"/>
            <a:ext cx="1098456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42578" y="2692888"/>
            <a:ext cx="109773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42578" y="2961973"/>
            <a:ext cx="1102939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47378" y="263073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127193" y="2528583"/>
            <a:ext cx="1105985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128008" y="2783374"/>
            <a:ext cx="110517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125103" y="3050078"/>
            <a:ext cx="1108075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406162" y="3725418"/>
            <a:ext cx="2262158" cy="11201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406161" y="3725417"/>
            <a:ext cx="22728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Prev</a:t>
            </a:r>
            <a:r>
              <a:rPr lang="en-US" sz="1400" b="1" dirty="0" smtClean="0"/>
              <a:t> block hash:    </a:t>
            </a:r>
            <a:r>
              <a:rPr lang="en-US" sz="1400" b="1" dirty="0" smtClean="0">
                <a:solidFill>
                  <a:schemeClr val="accent1"/>
                </a:solidFill>
              </a:rPr>
              <a:t>2f7c63…</a:t>
            </a:r>
            <a:endParaRPr lang="en-US" sz="1400" b="1" dirty="0">
              <a:solidFill>
                <a:schemeClr val="accent1"/>
              </a:solidFill>
            </a:endParaRPr>
          </a:p>
          <a:p>
            <a:r>
              <a:rPr lang="en-US" sz="1400" b="1" dirty="0" err="1" smtClean="0"/>
              <a:t>Tx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Merkle</a:t>
            </a:r>
            <a:r>
              <a:rPr lang="en-US" sz="1400" b="1" dirty="0" smtClean="0"/>
              <a:t> root:      </a:t>
            </a:r>
            <a:r>
              <a:rPr lang="en-US" sz="1400" b="1" dirty="0" smtClean="0">
                <a:solidFill>
                  <a:schemeClr val="accent1"/>
                </a:solidFill>
              </a:rPr>
              <a:t>9c8f15…</a:t>
            </a:r>
          </a:p>
          <a:p>
            <a:r>
              <a:rPr lang="en-US" sz="1400" b="1" dirty="0" smtClean="0"/>
              <a:t>Nonce:</a:t>
            </a:r>
            <a:r>
              <a:rPr lang="en-US" sz="1400" b="1" dirty="0"/>
              <a:t>	</a:t>
            </a:r>
            <a:r>
              <a:rPr lang="en-US" sz="1400" b="1" dirty="0" smtClean="0"/>
              <a:t>            </a:t>
            </a:r>
            <a:r>
              <a:rPr lang="en-US" sz="1400" b="1" dirty="0" smtClean="0">
                <a:solidFill>
                  <a:schemeClr val="accent1"/>
                </a:solidFill>
              </a:rPr>
              <a:t>63a108…</a:t>
            </a:r>
          </a:p>
          <a:p>
            <a:r>
              <a:rPr lang="en-US" sz="1400" b="1" dirty="0" smtClean="0"/>
              <a:t>Proof-of-DDoS:       </a:t>
            </a:r>
            <a:r>
              <a:rPr lang="en-US" sz="1400" b="1" dirty="0" smtClean="0">
                <a:solidFill>
                  <a:schemeClr val="accent6"/>
                </a:solidFill>
              </a:rPr>
              <a:t>8b2761…</a:t>
            </a:r>
          </a:p>
          <a:p>
            <a:r>
              <a:rPr lang="en-US" sz="1400" b="1" dirty="0" smtClean="0"/>
              <a:t>Transactions: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01716" y="3420856"/>
            <a:ext cx="20811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New </a:t>
            </a:r>
            <a:r>
              <a:rPr lang="en-US" sz="1400" b="1" i="1" dirty="0" smtClean="0"/>
              <a:t>Proof-of-DDoS</a:t>
            </a:r>
            <a:r>
              <a:rPr lang="en-US" sz="1400" b="1" dirty="0" smtClean="0"/>
              <a:t> block</a:t>
            </a:r>
            <a:endParaRPr lang="en-US" sz="1400" b="1" dirty="0"/>
          </a:p>
        </p:txBody>
      </p:sp>
      <p:cxnSp>
        <p:nvCxnSpPr>
          <p:cNvPr id="27" name="Elbow Connector 26"/>
          <p:cNvCxnSpPr>
            <a:stCxn id="25" idx="1"/>
          </p:cNvCxnSpPr>
          <p:nvPr/>
        </p:nvCxnSpPr>
        <p:spPr>
          <a:xfrm rot="10800000" flipH="1" flipV="1">
            <a:off x="3375784" y="3229839"/>
            <a:ext cx="25931" cy="344905"/>
          </a:xfrm>
          <a:prstGeom prst="bentConnector3">
            <a:avLst>
              <a:gd name="adj1" fmla="val -88157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62915" y="3725418"/>
            <a:ext cx="2262158" cy="9844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6462914" y="3725417"/>
            <a:ext cx="2307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Prev</a:t>
            </a:r>
            <a:r>
              <a:rPr lang="en-US" sz="1400" b="1" dirty="0" smtClean="0"/>
              <a:t> block hash:    cc2b1a…</a:t>
            </a:r>
            <a:endParaRPr lang="en-US" sz="1400" b="1" dirty="0"/>
          </a:p>
          <a:p>
            <a:r>
              <a:rPr lang="en-US" sz="1400" b="1" dirty="0" err="1" smtClean="0"/>
              <a:t>Tx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Merkle</a:t>
            </a:r>
            <a:r>
              <a:rPr lang="en-US" sz="1400" b="1" dirty="0" smtClean="0"/>
              <a:t> root:      839f2c…</a:t>
            </a:r>
          </a:p>
          <a:p>
            <a:r>
              <a:rPr lang="en-US" sz="1400" b="1" dirty="0" smtClean="0"/>
              <a:t>Diff:	          + </a:t>
            </a:r>
            <a:r>
              <a:rPr lang="en-US" sz="1400" b="1" i="1" dirty="0" smtClean="0"/>
              <a:t>vicX.com</a:t>
            </a:r>
          </a:p>
          <a:p>
            <a:r>
              <a:rPr lang="en-US" sz="1400" b="1" dirty="0" smtClean="0"/>
              <a:t>Transactions: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64819" y="3420856"/>
            <a:ext cx="169552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Proof-of-Stake </a:t>
            </a:r>
            <a:r>
              <a:rPr lang="en-US" sz="1400" b="1" dirty="0" smtClean="0"/>
              <a:t>block</a:t>
            </a:r>
            <a:endParaRPr 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409259" y="4845557"/>
            <a:ext cx="2259061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*     -&gt; Miner</a:t>
            </a:r>
          </a:p>
          <a:p>
            <a:r>
              <a:rPr lang="en-US" sz="1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Alice -&gt; Bob</a:t>
            </a:r>
          </a:p>
          <a:p>
            <a:r>
              <a:rPr lang="en-US" sz="1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Dave  -&gt; </a:t>
            </a:r>
            <a:r>
              <a:rPr lang="en-US" sz="12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i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DDoS vic2.com]</a:t>
            </a:r>
          </a:p>
          <a:p>
            <a:r>
              <a:rPr lang="en-US" sz="1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(PAY_TO_DDOS)    </a:t>
            </a:r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5668320" y="3871706"/>
            <a:ext cx="794594" cy="413782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67200" y="4709906"/>
            <a:ext cx="2259062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Bob -&gt; Bob (</a:t>
            </a:r>
            <a:r>
              <a:rPr lang="en-US" sz="12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coinstake</a:t>
            </a:r>
            <a:r>
              <a:rPr lang="en-US" sz="1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i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[DDoS vic2.com] </a:t>
            </a:r>
            <a:r>
              <a:rPr lang="en-US" sz="1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 Eve</a:t>
            </a:r>
          </a:p>
          <a:p>
            <a:r>
              <a:rPr lang="en-US" sz="1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(PAY_TO_DDOS)    {proof}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72382" y="4002397"/>
            <a:ext cx="424934" cy="174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03616" y="382622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264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5226"/>
    </mc:Choice>
    <mc:Fallback>
      <p:transition spd="slow" advTm="1452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/>
      <p:bldP spid="10" grpId="1"/>
      <p:bldP spid="11" grpId="0"/>
      <p:bldP spid="11" grpId="1"/>
      <p:bldP spid="24" grpId="0" animBg="1"/>
      <p:bldP spid="25" grpId="0"/>
      <p:bldP spid="26" grpId="0" animBg="1"/>
      <p:bldP spid="28" grpId="0" animBg="1"/>
      <p:bldP spid="29" grpId="0"/>
      <p:bldP spid="30" grpId="0" animBg="1"/>
      <p:bldP spid="31" grpId="0" animBg="1"/>
      <p:bldP spid="33" grpId="0" animBg="1"/>
      <p:bldP spid="34" grpId="0" animBg="1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Difficulty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difficulty parameter</a:t>
            </a:r>
          </a:p>
          <a:p>
            <a:pPr lvl="1"/>
            <a:r>
              <a:rPr lang="en-US" dirty="0" smtClean="0"/>
              <a:t>Adjust the rate at which transactions are processed</a:t>
            </a:r>
          </a:p>
          <a:p>
            <a:r>
              <a:rPr lang="en-US" dirty="0" smtClean="0"/>
              <a:t>Per-domain difficulty parameter</a:t>
            </a:r>
          </a:p>
          <a:p>
            <a:pPr lvl="1"/>
            <a:r>
              <a:rPr lang="en-US" dirty="0" smtClean="0"/>
              <a:t>Allow all targets to be viable</a:t>
            </a:r>
          </a:p>
          <a:p>
            <a:r>
              <a:rPr lang="en-US" dirty="0" smtClean="0"/>
              <a:t>Constant time intervals</a:t>
            </a:r>
          </a:p>
          <a:p>
            <a:r>
              <a:rPr lang="en-US" dirty="0" smtClean="0"/>
              <a:t>Initial difficulty set by user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465"/>
    </mc:Choice>
    <mc:Fallback xmlns="">
      <p:transition spd="slow" advTm="156465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Proof-of-Work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68636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tr-TR" dirty="0" smtClean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783" y="1704940"/>
            <a:ext cx="8588433" cy="515306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2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61"/>
    </mc:Choice>
    <mc:Fallback xmlns="">
      <p:transition spd="slow" advTm="5236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err="1" smtClean="0"/>
              <a:t>DDoSCoin</a:t>
            </a:r>
            <a:r>
              <a:rPr lang="en-US" dirty="0" smtClean="0"/>
              <a:t> Design</a:t>
            </a:r>
          </a:p>
          <a:p>
            <a:r>
              <a:rPr lang="en-US" b="1" dirty="0" smtClean="0"/>
              <a:t>Discussion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7"/>
    </mc:Choice>
    <mc:Fallback xmlns="">
      <p:transition spd="slow" advTm="1487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Malicious </a:t>
            </a:r>
            <a:r>
              <a:rPr lang="en-US" dirty="0" smtClean="0"/>
              <a:t>“useful” proof-of-work</a:t>
            </a:r>
          </a:p>
          <a:p>
            <a:r>
              <a:rPr lang="en-US" dirty="0" smtClean="0"/>
              <a:t>Challenges regarding bandwidth</a:t>
            </a:r>
          </a:p>
          <a:p>
            <a:r>
              <a:rPr lang="en-US" dirty="0" smtClean="0"/>
              <a:t>Forking to deny a target designation</a:t>
            </a:r>
          </a:p>
          <a:p>
            <a:r>
              <a:rPr lang="en-US" dirty="0" smtClean="0"/>
              <a:t>TLS 1.2, 1.3 </a:t>
            </a:r>
          </a:p>
          <a:p>
            <a:r>
              <a:rPr lang="en-US" dirty="0" err="1" smtClean="0"/>
              <a:t>Ethereum</a:t>
            </a:r>
            <a:r>
              <a:rPr lang="en-US" dirty="0" smtClean="0"/>
              <a:t> smart contract PAY_TO_DDOS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1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739"/>
    </mc:Choice>
    <mc:Fallback xmlns="">
      <p:transition spd="slow" advTm="241739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or cipher suite changes</a:t>
            </a:r>
          </a:p>
          <a:p>
            <a:r>
              <a:rPr lang="en-US" dirty="0" smtClean="0"/>
              <a:t>Claiming rewards</a:t>
            </a:r>
          </a:p>
          <a:p>
            <a:r>
              <a:rPr lang="en-US" dirty="0" smtClean="0"/>
              <a:t>Legal action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8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publish the full coin</a:t>
            </a:r>
          </a:p>
          <a:p>
            <a:r>
              <a:rPr lang="en-US" dirty="0" smtClean="0"/>
              <a:t>Do not attack real servers</a:t>
            </a:r>
          </a:p>
          <a:p>
            <a:r>
              <a:rPr lang="en-US" dirty="0" smtClean="0"/>
              <a:t>Full disclosure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4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82"/>
    </mc:Choice>
    <mc:Fallback xmlns="">
      <p:transition spd="slow" advTm="44082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897" y="1122363"/>
            <a:ext cx="10144898" cy="2387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DDoSCoin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4000" dirty="0" err="1" smtClean="0"/>
              <a:t>Cryptocurrency</a:t>
            </a:r>
            <a:r>
              <a:rPr lang="en-US" sz="4000" dirty="0" smtClean="0"/>
              <a:t> </a:t>
            </a:r>
            <a:r>
              <a:rPr lang="en-US" sz="4000" dirty="0"/>
              <a:t>with a Malicious Proof-of-Work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3951"/>
            <a:ext cx="4567880" cy="1655762"/>
          </a:xfrm>
        </p:spPr>
        <p:txBody>
          <a:bodyPr/>
          <a:lstStyle/>
          <a:p>
            <a:r>
              <a:rPr lang="en-US" dirty="0" smtClean="0"/>
              <a:t>Eric </a:t>
            </a:r>
            <a:r>
              <a:rPr lang="en-US" dirty="0" err="1" smtClean="0"/>
              <a:t>Wustrow</a:t>
            </a:r>
            <a:endParaRPr lang="en-US" dirty="0" smtClean="0"/>
          </a:p>
          <a:p>
            <a:r>
              <a:rPr lang="en-US" dirty="0" smtClean="0"/>
              <a:t>University of Colorado Boulder</a:t>
            </a:r>
          </a:p>
          <a:p>
            <a:r>
              <a:rPr lang="en-US" i="1" dirty="0" err="1"/>
              <a:t>e</a:t>
            </a:r>
            <a:r>
              <a:rPr lang="en-US" i="1" dirty="0" err="1" smtClean="0"/>
              <a:t>wust@colorado.edu</a:t>
            </a:r>
            <a:endParaRPr lang="en-US" i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1880" y="4083951"/>
            <a:ext cx="457611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Benjamin </a:t>
            </a:r>
            <a:r>
              <a:rPr lang="en-US" b="1" dirty="0" err="1" smtClean="0"/>
              <a:t>VanderSloot</a:t>
            </a:r>
            <a:endParaRPr lang="en-US" b="1" dirty="0" smtClean="0"/>
          </a:p>
          <a:p>
            <a:r>
              <a:rPr lang="en-US" b="1" dirty="0" smtClean="0"/>
              <a:t>University of Michigan</a:t>
            </a:r>
          </a:p>
          <a:p>
            <a:r>
              <a:rPr lang="en-US" b="1" i="1" dirty="0" err="1" smtClean="0"/>
              <a:t>benvds@umich.edu</a:t>
            </a:r>
            <a:endParaRPr lang="en-US" b="1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330" y="5884980"/>
            <a:ext cx="2903220" cy="6309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817" y="5636819"/>
            <a:ext cx="1064243" cy="112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2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24"/>
    </mc:Choice>
    <mc:Fallback xmlns="">
      <p:transition spd="slow" advTm="1122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Background</a:t>
            </a:r>
          </a:p>
          <a:p>
            <a:r>
              <a:rPr lang="en-US" dirty="0" err="1" smtClean="0"/>
              <a:t>DDoSCoin</a:t>
            </a:r>
            <a:r>
              <a:rPr lang="en-US" dirty="0" smtClean="0"/>
              <a:t> Design</a:t>
            </a:r>
          </a:p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9"/>
    </mc:Choice>
    <mc:Fallback xmlns="">
      <p:transition spd="slow" advTm="394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Cryptocurrencies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Digital, decentralized cash</a:t>
            </a:r>
          </a:p>
          <a:p>
            <a:r>
              <a:rPr lang="en-US" dirty="0" smtClean="0"/>
              <a:t>Double spending problem</a:t>
            </a:r>
          </a:p>
          <a:p>
            <a:r>
              <a:rPr lang="en-US" dirty="0" smtClean="0"/>
              <a:t>Public ledger of transactions</a:t>
            </a:r>
          </a:p>
          <a:p>
            <a:r>
              <a:rPr lang="en-US" dirty="0" smtClean="0"/>
              <a:t>Mining rewards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951" y="2310937"/>
            <a:ext cx="6912002" cy="316800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256551" y="5478938"/>
            <a:ext cx="423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bitcoin.org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8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196"/>
    </mc:Choice>
    <mc:Fallback xmlns="">
      <p:transition spd="slow" advTm="10419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Proof-of-Work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Bitcoin</a:t>
            </a:r>
          </a:p>
          <a:p>
            <a:r>
              <a:rPr lang="en-US" dirty="0" err="1" smtClean="0"/>
              <a:t>Permacoin</a:t>
            </a:r>
            <a:endParaRPr lang="en-US" dirty="0" smtClean="0"/>
          </a:p>
          <a:p>
            <a:r>
              <a:rPr lang="en-US" dirty="0" err="1" smtClean="0"/>
              <a:t>TorPath</a:t>
            </a:r>
            <a:endParaRPr lang="en-US" dirty="0" smtClean="0"/>
          </a:p>
          <a:p>
            <a:r>
              <a:rPr lang="en-US" dirty="0" err="1" smtClean="0"/>
              <a:t>Peercoin</a:t>
            </a:r>
            <a:endParaRPr lang="en-US" dirty="0" smtClean="0"/>
          </a:p>
          <a:p>
            <a:r>
              <a:rPr lang="en-US" dirty="0" err="1" smtClean="0"/>
              <a:t>DDoSCoin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26" y="2296621"/>
            <a:ext cx="8622145" cy="2019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35277" y="4315921"/>
            <a:ext cx="423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bitcoin.org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196"/>
    </mc:Choice>
    <mc:Fallback xmlns="">
      <p:transition spd="slow" advTm="11719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Proof-of-Stake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Peercoin</a:t>
            </a:r>
            <a:endParaRPr lang="en-US" dirty="0" smtClean="0"/>
          </a:p>
          <a:p>
            <a:r>
              <a:rPr lang="en-US" dirty="0" smtClean="0"/>
              <a:t>Coin-days are proof</a:t>
            </a:r>
          </a:p>
          <a:p>
            <a:r>
              <a:rPr lang="en-US" dirty="0" smtClean="0"/>
              <a:t>Rate-limiting prevents proof-of-work</a:t>
            </a:r>
          </a:p>
          <a:p>
            <a:r>
              <a:rPr lang="en-US" dirty="0" smtClean="0"/>
              <a:t>Coins can only age 90 days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1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b="1" dirty="0" err="1" smtClean="0"/>
              <a:t>DDoSCoin</a:t>
            </a:r>
            <a:r>
              <a:rPr lang="en-US" b="1" dirty="0" smtClean="0"/>
              <a:t> Design</a:t>
            </a:r>
          </a:p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3"/>
    </mc:Choice>
    <mc:Fallback xmlns="">
      <p:transition spd="slow" advTm="170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DDoSCoin</a:t>
            </a:r>
            <a:r>
              <a:rPr lang="en-US" dirty="0" smtClean="0"/>
              <a:t> Proof-of-Work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07" y="1995055"/>
            <a:ext cx="10513501" cy="3760497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29296" y="4555067"/>
            <a:ext cx="8209648" cy="9147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29296" y="4114800"/>
            <a:ext cx="8209648" cy="1326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38933" y="3488268"/>
            <a:ext cx="8209648" cy="1981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38933" y="2607733"/>
            <a:ext cx="8209648" cy="2785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8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644"/>
    </mc:Choice>
    <mc:Fallback xmlns="">
      <p:transition spd="slow" advTm="1236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DDoSCoin</a:t>
            </a:r>
            <a:r>
              <a:rPr lang="en-US" dirty="0" smtClean="0"/>
              <a:t> Proof-of-Work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 of client random</a:t>
            </a:r>
          </a:p>
          <a:p>
            <a:pPr lvl="1"/>
            <a:r>
              <a:rPr lang="en-US" dirty="0" smtClean="0"/>
              <a:t>Previous block hash</a:t>
            </a:r>
          </a:p>
          <a:p>
            <a:pPr lvl="1"/>
            <a:r>
              <a:rPr lang="en-US" dirty="0" smtClean="0"/>
              <a:t>Transaction </a:t>
            </a:r>
            <a:r>
              <a:rPr lang="en-US" dirty="0" err="1" smtClean="0"/>
              <a:t>Merkle</a:t>
            </a:r>
            <a:r>
              <a:rPr lang="en-US" dirty="0" smtClean="0"/>
              <a:t> tree root</a:t>
            </a:r>
          </a:p>
          <a:p>
            <a:pPr lvl="1"/>
            <a:r>
              <a:rPr lang="en-US" dirty="0" smtClean="0"/>
              <a:t>Nonce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39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Previous block hash</a:t>
            </a:r>
          </a:p>
          <a:p>
            <a:r>
              <a:rPr lang="en-US" dirty="0" err="1" smtClean="0"/>
              <a:t>Merkle</a:t>
            </a:r>
            <a:r>
              <a:rPr lang="en-US" dirty="0" smtClean="0"/>
              <a:t> tree hash</a:t>
            </a:r>
          </a:p>
          <a:p>
            <a:r>
              <a:rPr lang="en-US" dirty="0" smtClean="0"/>
              <a:t>Client random</a:t>
            </a:r>
          </a:p>
          <a:p>
            <a:r>
              <a:rPr lang="en-US" dirty="0" smtClean="0"/>
              <a:t>Signature</a:t>
            </a:r>
          </a:p>
          <a:p>
            <a:r>
              <a:rPr lang="en-US" dirty="0" smtClean="0"/>
              <a:t>Target difficulty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335" y="2119745"/>
            <a:ext cx="7510197" cy="2686267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466"/>
    </mc:Choice>
    <mc:Fallback xmlns="">
      <p:transition spd="slow" advTm="8646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27.1|44.7|8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8|20.1|27.4|1|1.6|38.1|29.4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8|20.1|27.4|1|1.6|38.1|29.4|0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7222</TotalTime>
  <Words>464</Words>
  <Application>Microsoft Macintosh PowerPoint</Application>
  <PresentationFormat>Widescreen</PresentationFormat>
  <Paragraphs>168</Paragraphs>
  <Slides>19</Slides>
  <Notes>11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Consolas</vt:lpstr>
      <vt:lpstr>Arial</vt:lpstr>
      <vt:lpstr>Office Theme</vt:lpstr>
      <vt:lpstr>DDoSCoin  Cryptocurrency with a Malicious Proof-of-Work </vt:lpstr>
      <vt:lpstr>Outline</vt:lpstr>
      <vt:lpstr>Cryptocurrencies</vt:lpstr>
      <vt:lpstr>Proof-of-Work</vt:lpstr>
      <vt:lpstr>Proof-of-Stake</vt:lpstr>
      <vt:lpstr>Outline</vt:lpstr>
      <vt:lpstr>DDoSCoin Proof-of-Work</vt:lpstr>
      <vt:lpstr>DDoSCoin Proof-of-Work</vt:lpstr>
      <vt:lpstr>Block Validation</vt:lpstr>
      <vt:lpstr>Victim Selection</vt:lpstr>
      <vt:lpstr>Victim Selection</vt:lpstr>
      <vt:lpstr>Victim Selection</vt:lpstr>
      <vt:lpstr>Target Difficulty </vt:lpstr>
      <vt:lpstr>Proof-of-Work Implementation</vt:lpstr>
      <vt:lpstr>Outline</vt:lpstr>
      <vt:lpstr>Discussion</vt:lpstr>
      <vt:lpstr>Defenses</vt:lpstr>
      <vt:lpstr>Ethics</vt:lpstr>
      <vt:lpstr>DDoSCoin  Cryptocurrency with a Malicious Proof-of-Work 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DDoSCoin  Cryptocurrency with a Malicious Proof-of-Work </dc:title>
  <dc:subject/>
  <dc:creator>Ben V</dc:creator>
  <cp:keywords/>
  <dc:description/>
  <cp:lastModifiedBy>Ben V</cp:lastModifiedBy>
  <cp:revision>38</cp:revision>
  <dcterms:created xsi:type="dcterms:W3CDTF">2016-07-16T18:18:45Z</dcterms:created>
  <dcterms:modified xsi:type="dcterms:W3CDTF">2016-07-21T18:42:06Z</dcterms:modified>
  <cp:category/>
</cp:coreProperties>
</file>