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2E75B6"/>
    <a:srgbClr val="FF6600"/>
    <a:srgbClr val="FFECAF"/>
    <a:srgbClr val="5BC5AC"/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4EF0-5C60-49B6-BE87-48DEBF53616A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CD8A-887A-476C-A297-5CB1E90E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21028" y="1819470"/>
            <a:ext cx="9591869" cy="2892490"/>
          </a:xfrm>
          <a:prstGeom prst="homePlate">
            <a:avLst>
              <a:gd name="adj" fmla="val 31613"/>
            </a:avLst>
          </a:prstGeom>
          <a:solidFill>
            <a:srgbClr val="FFE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9166312" y="1819470"/>
            <a:ext cx="1138335" cy="2892490"/>
          </a:xfrm>
          <a:prstGeom prst="chevron">
            <a:avLst>
              <a:gd name="adj" fmla="val 74591"/>
            </a:avLst>
          </a:prstGeom>
          <a:solidFill>
            <a:srgbClr val="FFE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833925" y="1819470"/>
            <a:ext cx="1138335" cy="2892490"/>
          </a:xfrm>
          <a:prstGeom prst="chevron">
            <a:avLst>
              <a:gd name="adj" fmla="val 74591"/>
            </a:avLst>
          </a:prstGeom>
          <a:solidFill>
            <a:srgbClr val="FFE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0546703" y="1819470"/>
            <a:ext cx="1138335" cy="2892490"/>
          </a:xfrm>
          <a:prstGeom prst="chevron">
            <a:avLst>
              <a:gd name="adj" fmla="val 74591"/>
            </a:avLst>
          </a:prstGeom>
          <a:solidFill>
            <a:srgbClr val="FFE2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6" y="1361659"/>
            <a:ext cx="3583563" cy="3583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08849" y="2768721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GB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Case Study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241" y="6195527"/>
            <a:ext cx="438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Mohamed Salat Gelle – April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48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290" y="545285"/>
            <a:ext cx="527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848" y="1686187"/>
            <a:ext cx="9605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Bike Options with Membership: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Recognizing the </a:t>
            </a:r>
            <a:r>
              <a:rPr lang="en-GB" sz="28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preference differences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casual riders and annual members regarding bike types, Cyclistic can offer </a:t>
            </a: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bike options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part of its </a:t>
            </a: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membership package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cater to the diverse needs of casual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riders.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22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8020" y="520118"/>
            <a:ext cx="374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4193" y="2567031"/>
            <a:ext cx="83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GB" sz="2800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GB" sz="2800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divvy-tripdata.s3.amazonaws.com/index.html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4358" y="3906057"/>
            <a:ext cx="1009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used was from 2023 ranging from </a:t>
            </a:r>
            <a:r>
              <a:rPr lang="en-GB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202301-divvy-tripdata</a:t>
            </a:r>
            <a:r>
              <a:rPr lang="en-GB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202312-divvy-tripdata</a:t>
            </a:r>
            <a:endParaRPr lang="en-GB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2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76" y="85591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90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6654" y="411061"/>
            <a:ext cx="424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Task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097" y="2273417"/>
            <a:ext cx="91859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Analyse usage </a:t>
            </a:r>
            <a:r>
              <a:rPr lang="en-GB" sz="3200" dirty="0" smtClean="0">
                <a:solidFill>
                  <a:srgbClr val="FFECAF"/>
                </a:solidFill>
              </a:rPr>
              <a:t>differences</a:t>
            </a:r>
            <a:r>
              <a:rPr lang="en-GB" sz="3200" dirty="0" smtClean="0">
                <a:solidFill>
                  <a:schemeClr val="bg1"/>
                </a:solidFill>
              </a:rPr>
              <a:t> between casual riders and annual members of Cyclistic bikes in Chicago to devise a marketing strategy for converting </a:t>
            </a:r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</a:rPr>
              <a:t>casual riders </a:t>
            </a:r>
            <a:r>
              <a:rPr lang="en-GB" sz="3200" dirty="0" smtClean="0">
                <a:solidFill>
                  <a:schemeClr val="bg1"/>
                </a:solidFill>
              </a:rPr>
              <a:t>into </a:t>
            </a:r>
            <a:r>
              <a:rPr lang="en-GB" sz="3200" dirty="0" smtClean="0">
                <a:solidFill>
                  <a:srgbClr val="FFFF00"/>
                </a:solidFill>
              </a:rPr>
              <a:t>annual members</a:t>
            </a:r>
            <a:r>
              <a:rPr lang="en-GB" sz="3200" dirty="0" smtClean="0">
                <a:solidFill>
                  <a:schemeClr val="bg1"/>
                </a:solidFill>
              </a:rPr>
              <a:t>.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8137717" y="3817386"/>
            <a:ext cx="1224000" cy="1174459"/>
          </a:xfrm>
          <a:prstGeom prst="curvedConnector3">
            <a:avLst>
              <a:gd name="adj1" fmla="val 418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6200000" flipH="1">
            <a:off x="2600979" y="4335519"/>
            <a:ext cx="1224000" cy="1174459"/>
          </a:xfrm>
          <a:prstGeom prst="curvedConnector3">
            <a:avLst>
              <a:gd name="adj1" fmla="val 418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60859" y="5016616"/>
            <a:ext cx="505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2E75B6"/>
                </a:solidFill>
              </a:rPr>
              <a:t>Single-ride passes and Full-day passes</a:t>
            </a:r>
            <a:endParaRPr lang="en-US" sz="2400" dirty="0">
              <a:solidFill>
                <a:srgbClr val="2E75B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4694" y="5534748"/>
            <a:ext cx="286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FF00"/>
                </a:solidFill>
              </a:rPr>
              <a:t>Annual memberships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31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8078" y="494951"/>
            <a:ext cx="323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900" y="1870745"/>
            <a:ext cx="9974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Excel/Sheets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 data, Cleaning data, Checking 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Formatting and transforming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Cleaning, Transforming data into samples and Visualizing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Visualizations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0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8465" y="486562"/>
            <a:ext cx="839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 and Analysis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900" y="1870745"/>
            <a:ext cx="99745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 and Max ride length, Mode of day of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tables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view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Cleaned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csv files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a whole </a:t>
            </a:r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</a:t>
            </a:r>
          </a:p>
          <a:p>
            <a:endParaRPr lang="en-GB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1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290" y="545285"/>
            <a:ext cx="5083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32" y="1553055"/>
            <a:ext cx="6712243" cy="4150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8580" y="6048462"/>
            <a:ext cx="735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riders 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</a:t>
            </a:r>
            <a:r>
              <a:rPr lang="en-GB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average ride length</a:t>
            </a:r>
            <a:r>
              <a:rPr lang="en-GB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GB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members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81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290" y="545285"/>
            <a:ext cx="5083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9" y="1376282"/>
            <a:ext cx="6711869" cy="4772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3436" y="6291743"/>
            <a:ext cx="57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Casual riders</a:t>
            </a:r>
            <a:r>
              <a:rPr lang="en-GB" dirty="0" smtClean="0">
                <a:solidFill>
                  <a:schemeClr val="bg1"/>
                </a:solidFill>
              </a:rPr>
              <a:t> have a </a:t>
            </a:r>
            <a:r>
              <a:rPr lang="en-GB" dirty="0" smtClean="0">
                <a:solidFill>
                  <a:srgbClr val="2E75B6"/>
                </a:solidFill>
              </a:rPr>
              <a:t>high average cycling time</a:t>
            </a:r>
            <a:r>
              <a:rPr lang="en-GB" dirty="0" smtClean="0">
                <a:solidFill>
                  <a:schemeClr val="bg1"/>
                </a:solidFill>
              </a:rPr>
              <a:t> on </a:t>
            </a:r>
            <a:r>
              <a:rPr lang="en-GB" dirty="0" smtClean="0">
                <a:solidFill>
                  <a:srgbClr val="FFFF00"/>
                </a:solidFill>
              </a:rPr>
              <a:t>Thursdays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290" y="545285"/>
            <a:ext cx="5083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5276" y="5947795"/>
            <a:ext cx="728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00"/>
                </a:solidFill>
              </a:rPr>
              <a:t>Casual riders</a:t>
            </a:r>
            <a:r>
              <a:rPr lang="en-GB" dirty="0" smtClean="0">
                <a:solidFill>
                  <a:schemeClr val="bg1"/>
                </a:solidFill>
              </a:rPr>
              <a:t> prefer </a:t>
            </a:r>
            <a:r>
              <a:rPr lang="en-GB" dirty="0" smtClean="0">
                <a:solidFill>
                  <a:srgbClr val="2E75B6"/>
                </a:solidFill>
              </a:rPr>
              <a:t>docked bikes</a:t>
            </a:r>
            <a:r>
              <a:rPr lang="en-GB" dirty="0" smtClean="0">
                <a:solidFill>
                  <a:schemeClr val="bg1"/>
                </a:solidFill>
              </a:rPr>
              <a:t> while </a:t>
            </a:r>
            <a:r>
              <a:rPr lang="en-GB" dirty="0" smtClean="0">
                <a:solidFill>
                  <a:srgbClr val="FFFF00"/>
                </a:solidFill>
              </a:rPr>
              <a:t>annual member</a:t>
            </a:r>
            <a:r>
              <a:rPr lang="en-GB" dirty="0" smtClean="0">
                <a:solidFill>
                  <a:schemeClr val="bg1"/>
                </a:solidFill>
              </a:rPr>
              <a:t> prefer </a:t>
            </a:r>
            <a:r>
              <a:rPr lang="en-GB" dirty="0" smtClean="0">
                <a:solidFill>
                  <a:srgbClr val="FF6600"/>
                </a:solidFill>
              </a:rPr>
              <a:t>classic bikes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66" y="1376282"/>
            <a:ext cx="7026971" cy="43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7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290" y="545285"/>
            <a:ext cx="527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8015" y="1627464"/>
            <a:ext cx="96053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lang="en-GB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Plans with </a:t>
            </a:r>
            <a:r>
              <a:rPr lang="en-GB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Incentives</a:t>
            </a: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28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riders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often engage in </a:t>
            </a:r>
            <a:r>
              <a:rPr lang="en-GB" sz="28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rides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Cyclistic 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introduce </a:t>
            </a: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membership plans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offer benefits specifically tailored to accommodate their preferences. For example, Cyclistic could offer an "</a:t>
            </a:r>
            <a:r>
              <a:rPr lang="en-GB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 Ride Pass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as part of its annual membership package</a:t>
            </a:r>
            <a:r>
              <a:rPr lang="en-GB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1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290" y="545285"/>
            <a:ext cx="5272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EC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4800" dirty="0">
              <a:solidFill>
                <a:srgbClr val="FFEC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848" y="1686187"/>
            <a:ext cx="96053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 Weekly Offers</a:t>
            </a:r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capitalize on </a:t>
            </a: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riders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GB" sz="28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average cycling times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GB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Thursdays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Cyclistic can introduce exclusive weekly offers specifically targeted at casual riders. For instance, Cyclistic could launch a "</a:t>
            </a:r>
            <a:r>
              <a:rPr lang="en-GB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Thursdays Only</a:t>
            </a:r>
            <a:r>
              <a:rPr lang="en-GB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promotion where casual riders receive a significant discount on annual membership purchases made on Thursdays.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18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320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2024-04-25T12:26:36Z</dcterms:created>
  <dcterms:modified xsi:type="dcterms:W3CDTF">2024-04-26T15:04:27Z</dcterms:modified>
</cp:coreProperties>
</file>