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4" r:id="rId4"/>
    <p:sldId id="275" r:id="rId5"/>
    <p:sldId id="258" r:id="rId6"/>
    <p:sldId id="272" r:id="rId7"/>
    <p:sldId id="259" r:id="rId8"/>
    <p:sldId id="273" r:id="rId9"/>
    <p:sldId id="261" r:id="rId10"/>
    <p:sldId id="266" r:id="rId11"/>
    <p:sldId id="278" r:id="rId12"/>
    <p:sldId id="276" r:id="rId13"/>
    <p:sldId id="277" r:id="rId14"/>
    <p:sldId id="264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D9D3934-BC77-46A8-86B8-8A6E2451A383}" type="datetime1">
              <a:rPr lang="ru-RU"/>
              <a:pPr>
                <a:defRPr/>
              </a:pPr>
              <a:t>22.12.2021</a:t>
            </a:fld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E3E5BAB-CE5F-4630-923D-DC1FACE2A6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8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A1DA34-F715-4F5C-8615-956D2CC52DFB}" type="datetime1">
              <a:rPr lang="ru-RU"/>
              <a:pPr>
                <a:defRPr/>
              </a:pPr>
              <a:t>22.12.2021</a:t>
            </a:fld>
            <a:endParaRPr lang="ru-RU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A8CF2F-2E7C-44A3-8FD0-4D66C6A5892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6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8CF2F-2E7C-44A3-8FD0-4D66C6A5892A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4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8CF2F-2E7C-44A3-8FD0-4D66C6A5892A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95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8CF2F-2E7C-44A3-8FD0-4D66C6A5892A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3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E8505-7D22-4226-AA42-8802534097E0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D2E78-C18A-4268-9940-322725CAAE1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512FC8-5CBB-4786-BD7C-1CFD60B7D534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40227-BD58-4342-ADF7-8590604EDA9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37246-6A14-4B5A-BC51-B321943C290A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FD0CE-0456-4090-9F62-B030821A210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1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305EF5-5534-49F8-AB14-4DF0326A7C4E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EA288-967D-4E97-B5E9-61B918CFAC4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3F61D-11E6-47CF-8227-D661AF3286CD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2451F-4AB9-49A2-9B83-85CAB4D010C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A8A45-F926-4DF9-AF0E-DBD571E29BB6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46A56-9A0F-449C-A589-F8B54ED0E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8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878DC-EE04-4642-AD2F-D8193DC38323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E0290-B040-4E7D-9B99-E4A5D12DCB9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3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2EA66-91DB-488B-8D3D-642577FB2A8A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A3962-F54E-4EDE-8E7F-1A65CAD3DA3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38381-E547-4B5D-8C4F-5C53473B0939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C63B-C7DD-4B0C-B3D7-3E926D2EA25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5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990E8D-AB77-4193-B445-B7206AD47F94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2D3A4-1D02-4612-B9AA-0BDFFFDF213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4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CCDA0-81BE-406B-8B8A-1B5609F1E6A9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3673-503D-4426-B5B2-46C0741D130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5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58EADF-475B-41C6-AB58-3035F679CD17}" type="datetime1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AF4A66-8C6B-4984-96B7-BC4BA6BB8E3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8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0194" y="1219200"/>
            <a:ext cx="8572500" cy="2143125"/>
          </a:xfrm>
        </p:spPr>
        <p:txBody>
          <a:bodyPr/>
          <a:lstStyle/>
          <a:p>
            <a:pPr algn="ctr" eaLnBrk="1" hangingPunct="1"/>
            <a:r>
              <a:rPr lang="ru-RU" sz="2000" dirty="0" smtClean="0">
                <a:latin typeface="+mn-lt"/>
              </a:rPr>
              <a:t>Тема курсовой работы: </a:t>
            </a:r>
            <a:br>
              <a:rPr lang="ru-RU" sz="2000" dirty="0" smtClean="0">
                <a:latin typeface="+mn-lt"/>
              </a:rPr>
            </a:br>
            <a:r>
              <a:rPr lang="ru-RU" sz="3100" b="1" dirty="0" smtClean="0">
                <a:latin typeface="+mn-lt"/>
              </a:rPr>
              <a:t>«Моделирование огня»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7643" y="59532"/>
            <a:ext cx="645760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1600" dirty="0">
                <a:latin typeface="+mn-lt"/>
              </a:rPr>
              <a:t>Московский государственный технический университет имени Н. Э. </a:t>
            </a:r>
            <a:r>
              <a:rPr lang="ru-RU" sz="1600" dirty="0" smtClean="0">
                <a:latin typeface="+mn-lt"/>
              </a:rPr>
              <a:t>Баумана</a:t>
            </a:r>
          </a:p>
          <a:p>
            <a:pPr algn="ctr" eaLnBrk="1" hangingPunct="1"/>
            <a:r>
              <a:rPr lang="ru-RU" sz="1600" dirty="0" smtClean="0">
                <a:latin typeface="+mn-lt"/>
              </a:rPr>
              <a:t>Кафедра ИУ7</a:t>
            </a:r>
            <a:endParaRPr lang="ru-RU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85813" y="3786188"/>
            <a:ext cx="7561262" cy="25209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b="1" dirty="0">
                <a:latin typeface="+mn-lt"/>
                <a:cs typeface="+mn-cs"/>
              </a:rPr>
              <a:t>Выполнил: </a:t>
            </a:r>
            <a:r>
              <a:rPr lang="ru-RU" sz="2400" dirty="0">
                <a:latin typeface="+mn-lt"/>
                <a:cs typeface="+mn-cs"/>
              </a:rPr>
              <a:t>студент </a:t>
            </a:r>
            <a:r>
              <a:rPr lang="ru-RU" sz="2400" dirty="0" smtClean="0">
                <a:latin typeface="+mn-lt"/>
                <a:cs typeface="+mn-cs"/>
              </a:rPr>
              <a:t>группы ИУ7-54Б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dirty="0" err="1" smtClean="0">
                <a:latin typeface="+mn-lt"/>
                <a:cs typeface="+mn-cs"/>
              </a:rPr>
              <a:t>Елгин</a:t>
            </a:r>
            <a:r>
              <a:rPr lang="ru-RU" sz="2400" dirty="0" smtClean="0">
                <a:latin typeface="+mn-lt"/>
                <a:cs typeface="+mn-cs"/>
              </a:rPr>
              <a:t> Илья Юрьевич</a:t>
            </a:r>
            <a:endParaRPr lang="en-US" sz="2400" dirty="0" smtClean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ru-RU" sz="2400" b="1" dirty="0" smtClean="0">
                <a:latin typeface="+mn-lt"/>
                <a:cs typeface="+mn-cs"/>
              </a:rPr>
              <a:t>Научный руководитель</a:t>
            </a:r>
            <a:r>
              <a:rPr lang="en-US" sz="2400" b="1" dirty="0" smtClean="0">
                <a:latin typeface="+mn-lt"/>
                <a:cs typeface="+mn-cs"/>
              </a:rPr>
              <a:t>: </a:t>
            </a:r>
            <a:endParaRPr lang="ru-RU" sz="2400" b="1" dirty="0" smtClean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+mn-lt"/>
                <a:cs typeface="+mn-cs"/>
              </a:rPr>
              <a:t>Погорелов Дмитрий Александрович</a:t>
            </a:r>
            <a:endParaRPr lang="ru-RU" sz="2400" dirty="0">
              <a:latin typeface="+mn-lt"/>
              <a:cs typeface="+mn-cs"/>
            </a:endParaRPr>
          </a:p>
          <a:p>
            <a:pPr algn="ctr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latin typeface="+mn-lt"/>
              <a:cs typeface="+mn-cs"/>
            </a:endParaRPr>
          </a:p>
          <a:p>
            <a:pPr algn="ctr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000" dirty="0" smtClean="0">
                <a:latin typeface="+mn-lt"/>
                <a:cs typeface="+mn-cs"/>
              </a:rPr>
              <a:t>Москва, 2021</a:t>
            </a:r>
            <a:endParaRPr lang="ru-RU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91407"/>
            <a:ext cx="7975798" cy="642937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+mn-lt"/>
              </a:rPr>
              <a:t>Работа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024744"/>
            <a:ext cx="4737110" cy="35379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53136"/>
            <a:ext cx="2933932" cy="19484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14780"/>
          <a:stretch/>
        </p:blipFill>
        <p:spPr>
          <a:xfrm>
            <a:off x="3238732" y="4653136"/>
            <a:ext cx="2557404" cy="1948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653136"/>
            <a:ext cx="3082281" cy="194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3504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+mn-lt"/>
              </a:rPr>
              <a:t>Работа программы</a:t>
            </a:r>
            <a:endParaRPr lang="ru-RU" sz="32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43783"/>
            <a:ext cx="693171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958" y="188640"/>
            <a:ext cx="410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n-lt"/>
              </a:rPr>
              <a:t>Первое исследование</a:t>
            </a:r>
            <a:endParaRPr lang="ru-RU" sz="32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73" y="1897939"/>
            <a:ext cx="6624346" cy="3381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464" y="796772"/>
            <a:ext cx="8237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Проведено исследование</a:t>
            </a:r>
            <a:r>
              <a:rPr lang="en-US" sz="2800" dirty="0" smtClean="0">
                <a:latin typeface="+mn-lt"/>
              </a:rPr>
              <a:t>:</a:t>
            </a:r>
            <a:r>
              <a:rPr lang="ru-RU" sz="2800" dirty="0" smtClean="0">
                <a:latin typeface="+mn-lt"/>
              </a:rPr>
              <a:t> как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на скорость работы алгоритма влияют количество точек огня.</a:t>
            </a:r>
            <a:endParaRPr lang="ru-RU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959" y="5279722"/>
            <a:ext cx="7831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+mn-lt"/>
              </a:rPr>
              <a:t>Из графика видно, что зависимость </a:t>
            </a:r>
            <a:r>
              <a:rPr lang="ru-RU" sz="2400" dirty="0" smtClean="0">
                <a:latin typeface="+mn-lt"/>
              </a:rPr>
              <a:t>линейная. Примерное </a:t>
            </a:r>
          </a:p>
          <a:p>
            <a:pPr algn="just"/>
            <a:r>
              <a:rPr lang="ru-RU" sz="2400" dirty="0" smtClean="0">
                <a:latin typeface="+mn-lt"/>
              </a:rPr>
              <a:t>среднее значение времени работы цикла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в </a:t>
            </a:r>
            <a:r>
              <a:rPr lang="ru-RU" sz="2400" dirty="0" err="1" smtClean="0">
                <a:latin typeface="+mn-lt"/>
              </a:rPr>
              <a:t>мс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‘</a:t>
            </a:r>
            <a:r>
              <a:rPr lang="en-US" sz="2400" i="1" dirty="0" smtClean="0">
                <a:latin typeface="+mn-lt"/>
              </a:rPr>
              <a:t>y’</a:t>
            </a:r>
            <a:r>
              <a:rPr lang="ru-RU" sz="2400" dirty="0" smtClean="0">
                <a:latin typeface="+mn-lt"/>
              </a:rPr>
              <a:t> от </a:t>
            </a:r>
          </a:p>
          <a:p>
            <a:pPr algn="just"/>
            <a:r>
              <a:rPr lang="ru-RU" sz="2400" dirty="0" smtClean="0">
                <a:latin typeface="+mn-lt"/>
              </a:rPr>
              <a:t>количества точек</a:t>
            </a:r>
            <a:r>
              <a:rPr lang="en-US" sz="2400" dirty="0" smtClean="0">
                <a:latin typeface="+mn-lt"/>
              </a:rPr>
              <a:t> ‘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’</a:t>
            </a:r>
            <a:r>
              <a:rPr lang="ru-RU" sz="2400" dirty="0" smtClean="0">
                <a:latin typeface="+mn-lt"/>
              </a:rPr>
              <a:t> можно вычислить </a:t>
            </a:r>
            <a:r>
              <a:rPr lang="ru-RU" sz="2400" dirty="0" smtClean="0">
                <a:latin typeface="+mn-lt"/>
              </a:rPr>
              <a:t>по формуле</a:t>
            </a:r>
            <a:r>
              <a:rPr lang="en-US" sz="2400" dirty="0" smtClean="0">
                <a:latin typeface="+mn-lt"/>
              </a:rPr>
              <a:t>:</a:t>
            </a:r>
            <a:endParaRPr lang="ru-RU" sz="2400" dirty="0" smtClean="0">
              <a:latin typeface="+mn-lt"/>
            </a:endParaRPr>
          </a:p>
          <a:p>
            <a:pPr algn="just"/>
            <a:r>
              <a:rPr lang="en-US" sz="2400" dirty="0" smtClean="0">
                <a:latin typeface="+mn-lt"/>
              </a:rPr>
              <a:t> y=100 + x/17</a:t>
            </a:r>
            <a:r>
              <a:rPr lang="ru-RU" sz="2400" dirty="0" smtClean="0">
                <a:latin typeface="+mn-lt"/>
              </a:rPr>
              <a:t>.</a:t>
            </a:r>
            <a:r>
              <a:rPr lang="ru-RU" sz="2400" dirty="0" smtClean="0">
                <a:latin typeface="+mn-lt"/>
              </a:rPr>
              <a:t> </a:t>
            </a:r>
            <a:endParaRPr lang="ru-RU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941168"/>
            <a:ext cx="129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+mn-lt"/>
              </a:rPr>
              <a:t>Кол-во точек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6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2" y="404664"/>
            <a:ext cx="4339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Второе исследование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82187"/>
            <a:ext cx="7428330" cy="1886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173" y="1220314"/>
            <a:ext cx="80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Проведено исследование</a:t>
            </a:r>
            <a:r>
              <a:rPr lang="en-US" sz="2400" dirty="0" smtClean="0"/>
              <a:t>: </a:t>
            </a:r>
            <a:r>
              <a:rPr lang="ru-RU" sz="2400" dirty="0" smtClean="0"/>
              <a:t>зависит ли скорость распространения огня от типа </a:t>
            </a:r>
            <a:r>
              <a:rPr lang="ru-RU" sz="2400" dirty="0" smtClean="0"/>
              <a:t>материала.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238520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таблицы видно, что зависимость между материалом и скоростью распространения </a:t>
            </a:r>
            <a:r>
              <a:rPr lang="ru-RU" sz="2400" dirty="0" smtClean="0"/>
              <a:t>присутствует.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3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43000"/>
            <a:ext cx="8335838" cy="4968875"/>
          </a:xfrm>
        </p:spPr>
        <p:txBody>
          <a:bodyPr rtlCol="0">
            <a:normAutofit/>
          </a:bodyPr>
          <a:lstStyle/>
          <a:p>
            <a:pPr marL="365760" indent="-256032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ru-RU" altLang="zh-CN" sz="2000" dirty="0"/>
              <a:t>	</a:t>
            </a:r>
            <a:r>
              <a:rPr lang="ru-RU" altLang="zh-CN" sz="2400" b="1" dirty="0" smtClean="0"/>
              <a:t>В </a:t>
            </a:r>
            <a:r>
              <a:rPr lang="ru-RU" altLang="zh-CN" sz="2400" b="1" dirty="0"/>
              <a:t>результате выполнения курсовой работы были </a:t>
            </a:r>
            <a:r>
              <a:rPr lang="ru-RU" altLang="zh-CN" sz="2400" b="1" dirty="0" smtClean="0"/>
              <a:t>выполнены следующие задачи</a:t>
            </a:r>
            <a:r>
              <a:rPr lang="en-US" altLang="zh-CN" sz="2400" b="1" dirty="0" smtClean="0"/>
              <a:t>:</a:t>
            </a: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ru-RU" altLang="zh-CN" sz="2400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39551" y="285750"/>
            <a:ext cx="846157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ru-RU" sz="3200" b="1" dirty="0">
                <a:latin typeface="Times New Roman" pitchFamily="18" charset="0"/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1871" y="1832945"/>
            <a:ext cx="69745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описана сцена </a:t>
            </a:r>
            <a:r>
              <a:rPr lang="ru-RU" sz="2400" dirty="0">
                <a:latin typeface="+mn-lt"/>
              </a:rPr>
              <a:t>и её элементы;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проанализированы </a:t>
            </a:r>
            <a:r>
              <a:rPr lang="ru-RU" sz="2400" dirty="0">
                <a:latin typeface="+mn-lt"/>
              </a:rPr>
              <a:t>методы моделирования огня и </a:t>
            </a:r>
            <a:r>
              <a:rPr lang="ru-RU" sz="2400" dirty="0" smtClean="0">
                <a:latin typeface="+mn-lt"/>
              </a:rPr>
              <a:t>выбран </a:t>
            </a:r>
            <a:r>
              <a:rPr lang="ru-RU" sz="2400" dirty="0">
                <a:latin typeface="+mn-lt"/>
              </a:rPr>
              <a:t>метод, </a:t>
            </a:r>
            <a:r>
              <a:rPr lang="ru-RU" sz="2400" dirty="0" smtClean="0">
                <a:latin typeface="+mn-lt"/>
              </a:rPr>
              <a:t>используемый </a:t>
            </a:r>
            <a:r>
              <a:rPr lang="ru-RU" sz="2400" dirty="0">
                <a:latin typeface="+mn-lt"/>
              </a:rPr>
              <a:t>в программе;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проанализированы </a:t>
            </a:r>
            <a:r>
              <a:rPr lang="ru-RU" sz="2400" dirty="0">
                <a:latin typeface="+mn-lt"/>
              </a:rPr>
              <a:t>алгоритмы удаления невидимых граней и </a:t>
            </a:r>
            <a:r>
              <a:rPr lang="ru-RU" sz="2400" dirty="0" smtClean="0">
                <a:latin typeface="+mn-lt"/>
              </a:rPr>
              <a:t>выбран </a:t>
            </a:r>
            <a:r>
              <a:rPr lang="ru-RU" sz="2400" dirty="0">
                <a:latin typeface="+mn-lt"/>
              </a:rPr>
              <a:t>алгоритм, </a:t>
            </a:r>
            <a:r>
              <a:rPr lang="ru-RU" sz="2400" dirty="0" smtClean="0">
                <a:latin typeface="+mn-lt"/>
              </a:rPr>
              <a:t>используемый </a:t>
            </a:r>
            <a:r>
              <a:rPr lang="ru-RU" sz="2400" dirty="0">
                <a:latin typeface="+mn-lt"/>
              </a:rPr>
              <a:t>в программе;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проанализированы </a:t>
            </a:r>
            <a:r>
              <a:rPr lang="ru-RU" sz="2400" dirty="0">
                <a:latin typeface="+mn-lt"/>
              </a:rPr>
              <a:t>методы освещения и </a:t>
            </a:r>
            <a:r>
              <a:rPr lang="ru-RU" sz="2400" dirty="0" smtClean="0">
                <a:latin typeface="+mn-lt"/>
              </a:rPr>
              <a:t>выбран метод</a:t>
            </a:r>
            <a:r>
              <a:rPr lang="ru-RU" sz="2400" dirty="0">
                <a:latin typeface="+mn-lt"/>
              </a:rPr>
              <a:t>, который будет </a:t>
            </a:r>
            <a:r>
              <a:rPr lang="ru-RU" sz="2400" dirty="0" smtClean="0">
                <a:latin typeface="+mn-lt"/>
              </a:rPr>
              <a:t>используемый </a:t>
            </a:r>
            <a:r>
              <a:rPr lang="ru-RU" sz="2400" dirty="0">
                <a:latin typeface="+mn-lt"/>
              </a:rPr>
              <a:t>в программе;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спроектировано </a:t>
            </a:r>
            <a:r>
              <a:rPr lang="ru-RU" sz="2400" dirty="0">
                <a:latin typeface="+mn-lt"/>
              </a:rPr>
              <a:t>и </a:t>
            </a:r>
            <a:r>
              <a:rPr lang="ru-RU" sz="2400" dirty="0" smtClean="0">
                <a:latin typeface="+mn-lt"/>
              </a:rPr>
              <a:t>написано </a:t>
            </a:r>
            <a:r>
              <a:rPr lang="ru-RU" sz="2400" dirty="0">
                <a:latin typeface="+mn-lt"/>
              </a:rPr>
              <a:t>программное обеспечение;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проведены </a:t>
            </a:r>
            <a:r>
              <a:rPr lang="ru-RU" sz="2400" dirty="0">
                <a:latin typeface="+mn-lt"/>
              </a:rPr>
              <a:t>исследование написанного программного обеспечения.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28625"/>
            <a:ext cx="8604448" cy="514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latin typeface="+mn-lt"/>
              </a:rPr>
              <a:t>Цель и задачи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43000"/>
            <a:ext cx="8064896" cy="5715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3100" b="1" dirty="0" smtClean="0"/>
              <a:t>Цель</a:t>
            </a:r>
            <a:r>
              <a:rPr lang="ru-RU" sz="3100" b="1" dirty="0"/>
              <a:t>: </a:t>
            </a:r>
            <a:r>
              <a:rPr lang="ru-RU" sz="3100" dirty="0">
                <a:cs typeface="Times New Roman" panose="02020603050405020304" pitchFamily="18" charset="0"/>
              </a:rPr>
              <a:t>построить сцену, на которой присутствует модель топлива и реализовать моделирование эффекта горения, включающее визуализацию пламени и симуляцию распространения огня по поверхности модели.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ru-RU" sz="31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3100" b="1" dirty="0" smtClean="0"/>
              <a:t>Задачи:</a:t>
            </a:r>
          </a:p>
          <a:p>
            <a:pPr>
              <a:defRPr/>
            </a:pPr>
            <a:r>
              <a:rPr lang="ru-RU" sz="3100" dirty="0"/>
              <a:t>описать сцену и её элементы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>
              <a:defRPr/>
            </a:pPr>
            <a:r>
              <a:rPr lang="ru-RU" sz="3100" dirty="0"/>
              <a:t>проанализировать методы </a:t>
            </a:r>
            <a:r>
              <a:rPr lang="ru-RU" sz="3100" dirty="0" smtClean="0"/>
              <a:t>моделирования </a:t>
            </a:r>
            <a:r>
              <a:rPr lang="ru-RU" sz="3100" dirty="0"/>
              <a:t>огня и выбрать метод, который будет использоваться в программе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>
              <a:defRPr/>
            </a:pPr>
            <a:r>
              <a:rPr lang="ru-RU" sz="3100" dirty="0"/>
              <a:t>проанализировать алгоритмы удаления невидимых граней и выбрать алгоритм, который будет использоваться в программе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>
              <a:defRPr/>
            </a:pPr>
            <a:r>
              <a:rPr lang="ru-RU" sz="3100" dirty="0"/>
              <a:t>проанализировать методы освещения и выбрать метод, который будет использоваться в </a:t>
            </a:r>
            <a:r>
              <a:rPr lang="ru-RU" sz="3100" dirty="0" smtClean="0"/>
              <a:t>программе;</a:t>
            </a:r>
            <a:endParaRPr lang="en-US" sz="3100" dirty="0"/>
          </a:p>
          <a:p>
            <a:pPr>
              <a:defRPr/>
            </a:pPr>
            <a:r>
              <a:rPr lang="ru-RU" sz="3100" dirty="0" smtClean="0"/>
              <a:t>спроектировать </a:t>
            </a:r>
            <a:r>
              <a:rPr lang="ru-RU" sz="3100" dirty="0"/>
              <a:t>и написать программное обеспечение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>
              <a:defRPr/>
            </a:pPr>
            <a:r>
              <a:rPr lang="ru-RU" sz="3100" dirty="0"/>
              <a:t>провести исследование написанного программного обеспечения.</a:t>
            </a:r>
            <a:endParaRPr lang="ru-RU" sz="3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 bwMode="auto">
          <a:xfrm>
            <a:off x="500063" y="3857625"/>
            <a:ext cx="8280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>
                <a:latin typeface="+mn-lt"/>
              </a:rPr>
              <a:t>		</a:t>
            </a:r>
            <a:r>
              <a:rPr lang="ru-RU" sz="2800" dirty="0">
                <a:latin typeface="+mn-lt"/>
              </a:rPr>
              <a:t> 		</a:t>
            </a:r>
            <a:endParaRPr lang="ru-RU" sz="3200" dirty="0"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0504" y="332656"/>
            <a:ext cx="7664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n-lt"/>
              </a:rPr>
              <a:t>Формализация объектов сцены</a:t>
            </a:r>
            <a:endParaRPr lang="ru-RU" sz="32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0503" y="1093372"/>
            <a:ext cx="766484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n-lt"/>
              </a:rPr>
              <a:t>Сцена состоит из следующих объектов: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модель </a:t>
            </a:r>
            <a:r>
              <a:rPr lang="ru-RU" sz="2400" dirty="0">
                <a:latin typeface="+mn-lt"/>
              </a:rPr>
              <a:t>топлива, данный объект состоят из плоских выпуклых многоугольников, образующих многогранник и задаются в виде точек, являющихся вершинами многоугольника и рёбер их соединяющих, каждая модель имеет свои параметры горения, температуры самовозгорания и цвета;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модель </a:t>
            </a:r>
            <a:r>
              <a:rPr lang="ru-RU" sz="2400" dirty="0">
                <a:latin typeface="+mn-lt"/>
              </a:rPr>
              <a:t>огня, данный объект состоит из точек генерации огня и частиц огня;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камера</a:t>
            </a:r>
            <a:r>
              <a:rPr lang="ru-RU" sz="2400" dirty="0">
                <a:latin typeface="+mn-lt"/>
              </a:rPr>
              <a:t>, данный объект задаёт положение наблюдателя и вектор его взгляда;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источник </a:t>
            </a:r>
            <a:r>
              <a:rPr lang="ru-RU" sz="2400" dirty="0">
                <a:latin typeface="+mn-lt"/>
              </a:rPr>
              <a:t>света, задаёт положение и интенсивность точечного источника света.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1560" y="226264"/>
            <a:ext cx="7898434" cy="658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>
                <a:latin typeface="+mn-lt"/>
              </a:rPr>
              <a:t>Методы моделирования огня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57188" y="785813"/>
            <a:ext cx="849630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449263">
              <a:tabLst>
                <a:tab pos="685800" algn="l"/>
              </a:tabLst>
              <a:defRPr/>
            </a:pPr>
            <a:endParaRPr lang="ru-RU" sz="2800" dirty="0">
              <a:latin typeface="Times New Roman" pitchFamily="18" charset="0"/>
            </a:endParaRPr>
          </a:p>
          <a:p>
            <a:pPr indent="449263">
              <a:tabLst>
                <a:tab pos="685800" algn="l"/>
              </a:tabLst>
              <a:defRPr/>
            </a:pPr>
            <a:endParaRPr lang="ru-RU" sz="2800" dirty="0">
              <a:latin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33640"/>
            <a:ext cx="2592288" cy="3307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81" y="1444626"/>
            <a:ext cx="4646013" cy="328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955" y="4946866"/>
            <a:ext cx="3434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n-lt"/>
              </a:rPr>
              <a:t>Уравнения горячих газов</a:t>
            </a:r>
            <a:endParaRPr lang="ru-RU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3521" y="4946866"/>
            <a:ext cx="249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+mn-lt"/>
              </a:rPr>
              <a:t>Система частиц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360623"/>
            <a:ext cx="8280920" cy="720369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b="1" dirty="0" smtClean="0">
                <a:latin typeface="+mn-lt"/>
              </a:rPr>
              <a:t>Алгоритмы удаления невидимых линий и поверхностей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777" y="4869160"/>
            <a:ext cx="5112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Алгоритм </a:t>
            </a:r>
            <a:r>
              <a:rPr lang="ru-RU" sz="2400" dirty="0" err="1" smtClean="0">
                <a:latin typeface="+mn-lt"/>
              </a:rPr>
              <a:t>Варнока</a:t>
            </a:r>
            <a:endParaRPr lang="ru-RU" sz="2400" dirty="0">
              <a:latin typeface="+mn-lt"/>
            </a:endParaRPr>
          </a:p>
          <a:p>
            <a:r>
              <a:rPr lang="ru-RU" sz="2400" dirty="0" smtClean="0">
                <a:latin typeface="+mn-lt"/>
              </a:rPr>
              <a:t>Алгоритм обратной трассировки лучей</a:t>
            </a:r>
          </a:p>
          <a:p>
            <a:r>
              <a:rPr lang="ru-RU" sz="2400" dirty="0" smtClean="0">
                <a:latin typeface="+mn-lt"/>
              </a:rPr>
              <a:t>Алгоритм Робертса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+mn-lt"/>
              </a:rPr>
              <a:t>Алгоритм </a:t>
            </a:r>
            <a:r>
              <a:rPr lang="en-US" sz="2400" dirty="0" smtClean="0">
                <a:latin typeface="+mn-lt"/>
              </a:rPr>
              <a:t>z-</a:t>
            </a:r>
            <a:r>
              <a:rPr lang="ru-RU" sz="2400" dirty="0" smtClean="0">
                <a:latin typeface="+mn-lt"/>
              </a:rPr>
              <a:t>буфера</a:t>
            </a:r>
            <a:endParaRPr lang="ru-RU" sz="2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5791"/>
          <a:stretch/>
        </p:blipFill>
        <p:spPr>
          <a:xfrm>
            <a:off x="1761239" y="1341694"/>
            <a:ext cx="5599544" cy="3536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4"/>
            <a:ext cx="7772400" cy="503237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b="1" dirty="0" smtClean="0">
                <a:latin typeface="+mn-lt"/>
              </a:rPr>
              <a:t>Методы закраски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866" y="4759209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n-lt"/>
              </a:rPr>
              <a:t>Закраска по </a:t>
            </a:r>
            <a:r>
              <a:rPr lang="ru-RU" sz="2400" dirty="0" err="1" smtClean="0">
                <a:latin typeface="+mn-lt"/>
              </a:rPr>
              <a:t>Фонгу</a:t>
            </a:r>
            <a:endParaRPr lang="ru-RU" sz="2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8563" y="4759208"/>
            <a:ext cx="238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n-lt"/>
              </a:rPr>
              <a:t>Закраска по </a:t>
            </a:r>
            <a:r>
              <a:rPr lang="ru-RU" sz="2400" dirty="0" err="1" smtClean="0">
                <a:latin typeface="+mn-lt"/>
              </a:rPr>
              <a:t>Гуро</a:t>
            </a:r>
            <a:endParaRPr lang="ru-RU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2038" y="4768995"/>
            <a:ext cx="27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+mn-lt"/>
              </a:rPr>
              <a:t>Простая закраска</a:t>
            </a:r>
            <a:endParaRPr lang="ru-RU" sz="2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7325" t="22609" b="19870"/>
          <a:stretch/>
        </p:blipFill>
        <p:spPr>
          <a:xfrm>
            <a:off x="184866" y="1844824"/>
            <a:ext cx="2560992" cy="25922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7399" t="19871" r="31101" b="19869"/>
          <a:stretch/>
        </p:blipFill>
        <p:spPr>
          <a:xfrm>
            <a:off x="3165611" y="1840698"/>
            <a:ext cx="2520280" cy="25922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750" t="22609" r="64175" b="19870"/>
          <a:stretch/>
        </p:blipFill>
        <p:spPr>
          <a:xfrm>
            <a:off x="6190505" y="1859324"/>
            <a:ext cx="2592288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57188"/>
            <a:ext cx="8280920" cy="9048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b="1" dirty="0" smtClean="0">
                <a:latin typeface="+mn-lt"/>
              </a:rPr>
              <a:t>Преобразования точек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648" r="3327"/>
          <a:stretch/>
        </p:blipFill>
        <p:spPr>
          <a:xfrm>
            <a:off x="14559" y="2290883"/>
            <a:ext cx="5394449" cy="27560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488" r="20932" b="77707"/>
          <a:stretch/>
        </p:blipFill>
        <p:spPr>
          <a:xfrm>
            <a:off x="5045840" y="5230373"/>
            <a:ext cx="3084570" cy="10069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979" t="22062" r="12807"/>
          <a:stretch/>
        </p:blipFill>
        <p:spPr>
          <a:xfrm>
            <a:off x="5220073" y="1477791"/>
            <a:ext cx="3888431" cy="358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727" y="22527"/>
            <a:ext cx="708883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+mn-lt"/>
              </a:rPr>
              <a:t>Выбор средств реализации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7972"/>
            <a:ext cx="7831782" cy="46863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 smtClean="0"/>
              <a:t>В качестве языка программирования был выбран C++ по следующим причинам: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имеется опыт программирования на это языке;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данный язык предоставляет возможность объектно-ориентированного программирования;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для данного языка имеется множество библиотек.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В качестве среды разработки была выбрана «QT </a:t>
            </a:r>
            <a:r>
              <a:rPr lang="ru-RU" sz="2400" dirty="0" err="1" smtClean="0"/>
              <a:t>Creator</a:t>
            </a:r>
            <a:r>
              <a:rPr lang="ru-RU" sz="2400" dirty="0" smtClean="0"/>
              <a:t>» по следующим причинам: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данная среда разработки бесплатна в пользовании студентами;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она имеет множество удобств, которые облегчают процесс написания и отладки кода;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имеется опыт работы в данной средой разработки.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85750"/>
            <a:ext cx="814724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+mn-lt"/>
              </a:rPr>
              <a:t>Интерфейс приложения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60471" t="78223" r="6022" b="4843"/>
          <a:stretch/>
        </p:blipFill>
        <p:spPr>
          <a:xfrm>
            <a:off x="5698541" y="4045290"/>
            <a:ext cx="2787477" cy="10453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79637" t="57962" b="20871"/>
          <a:stretch/>
        </p:blipFill>
        <p:spPr>
          <a:xfrm>
            <a:off x="197053" y="5268685"/>
            <a:ext cx="1760396" cy="13578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0048" b="41132"/>
          <a:stretch/>
        </p:blipFill>
        <p:spPr>
          <a:xfrm>
            <a:off x="179512" y="1135349"/>
            <a:ext cx="1760396" cy="38540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975" t="73989" r="42670" b="4843"/>
          <a:stretch/>
        </p:blipFill>
        <p:spPr>
          <a:xfrm>
            <a:off x="5292080" y="1169507"/>
            <a:ext cx="3600400" cy="1080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659" y="5589389"/>
            <a:ext cx="286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- </a:t>
            </a:r>
            <a:r>
              <a:rPr lang="ru-RU" dirty="0" smtClean="0">
                <a:latin typeface="+mn-lt"/>
              </a:rPr>
              <a:t>Выбор материала</a:t>
            </a:r>
            <a:endParaRPr lang="ru-RU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6659" y="6137825"/>
            <a:ext cx="256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n-lt"/>
              </a:rPr>
              <a:t>- </a:t>
            </a:r>
            <a:r>
              <a:rPr lang="ru-RU" dirty="0" smtClean="0">
                <a:latin typeface="+mn-lt"/>
              </a:rPr>
              <a:t>Установка выбранного</a:t>
            </a:r>
          </a:p>
          <a:p>
            <a:r>
              <a:rPr lang="ru-RU" dirty="0" smtClean="0">
                <a:latin typeface="+mn-lt"/>
              </a:rPr>
              <a:t> материала</a:t>
            </a:r>
            <a:endParaRPr lang="ru-RU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2796" y="1515710"/>
            <a:ext cx="41243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latin typeface="+mj-lt"/>
              </a:rPr>
              <a:t>}</a:t>
            </a:r>
            <a:endParaRPr lang="ru-RU" sz="8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502" y="1945697"/>
            <a:ext cx="239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dirty="0" smtClean="0">
                <a:latin typeface="+mn-lt"/>
              </a:rPr>
              <a:t>Координаты точки </a:t>
            </a:r>
          </a:p>
          <a:p>
            <a:r>
              <a:rPr lang="ru-RU" dirty="0" smtClean="0">
                <a:latin typeface="+mn-lt"/>
              </a:rPr>
              <a:t>камеры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56659" y="2746816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- Переместить камеру в </a:t>
            </a:r>
          </a:p>
          <a:p>
            <a:r>
              <a:rPr lang="ru-RU" dirty="0" smtClean="0">
                <a:latin typeface="+mn-lt"/>
              </a:rPr>
              <a:t>указанную точку</a:t>
            </a:r>
            <a:endParaRPr lang="ru-RU" dirty="0">
              <a:latin typeface="+mn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00" y="2950714"/>
            <a:ext cx="1530229" cy="21398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85234" y="3763378"/>
            <a:ext cx="2655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latin typeface="+mn-lt"/>
              </a:rPr>
              <a:t>Задают углы поворота</a:t>
            </a:r>
          </a:p>
          <a:p>
            <a:r>
              <a:rPr lang="ru-RU" dirty="0" smtClean="0">
                <a:latin typeface="+mn-lt"/>
              </a:rPr>
              <a:t> камеры </a:t>
            </a:r>
            <a:endParaRPr lang="ru-RU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659" y="462009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 smtClean="0">
                <a:latin typeface="+mn-lt"/>
              </a:rPr>
              <a:t>Повернуть камеру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020272" y="2268862"/>
            <a:ext cx="14315" cy="410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020272" y="5091370"/>
            <a:ext cx="0" cy="354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6491" y="5520620"/>
            <a:ext cx="40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Добавить точку распространения </a:t>
            </a:r>
          </a:p>
          <a:p>
            <a:r>
              <a:rPr lang="ru-RU" dirty="0" smtClean="0">
                <a:latin typeface="+mn-lt"/>
              </a:rPr>
              <a:t>огня с координатами, введёнными</a:t>
            </a:r>
          </a:p>
          <a:p>
            <a:r>
              <a:rPr lang="ru-RU" dirty="0" smtClean="0">
                <a:latin typeface="+mn-lt"/>
              </a:rPr>
              <a:t> в соответствующие поля</a:t>
            </a:r>
            <a:endParaRPr lang="ru-RU" dirty="0">
              <a:latin typeface="+mn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56491" y="2676659"/>
            <a:ext cx="379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n-lt"/>
              </a:rPr>
              <a:t>Устанавливает источник света в координаты, введённые в </a:t>
            </a:r>
            <a:r>
              <a:rPr lang="ru-RU" dirty="0">
                <a:latin typeface="+mn-lt"/>
              </a:rPr>
              <a:t>соответствующие </a:t>
            </a:r>
            <a:r>
              <a:rPr lang="ru-RU" dirty="0" smtClean="0">
                <a:latin typeface="+mn-lt"/>
              </a:rPr>
              <a:t>поля и задаёт интенсивность его излучения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522</Words>
  <Application>Microsoft Office PowerPoint</Application>
  <PresentationFormat>Экран (4:3)</PresentationFormat>
  <Paragraphs>90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Wingdings</vt:lpstr>
      <vt:lpstr>Тема Office</vt:lpstr>
      <vt:lpstr>Тема курсовой работы:  «Моделирование огня»</vt:lpstr>
      <vt:lpstr>Цель и задачи</vt:lpstr>
      <vt:lpstr>Презентация PowerPoint</vt:lpstr>
      <vt:lpstr> Методы моделирования огня</vt:lpstr>
      <vt:lpstr>Алгоритмы удаления невидимых линий и поверхностей</vt:lpstr>
      <vt:lpstr>Методы закраски</vt:lpstr>
      <vt:lpstr>Преобразования точек</vt:lpstr>
      <vt:lpstr>Выбор средств реализации</vt:lpstr>
      <vt:lpstr>Интерфейс приложения</vt:lpstr>
      <vt:lpstr>Работа программы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«Разработка модели автоматизированного рабочего места специалиста фотосалона»</dc:title>
  <dc:creator>Марина</dc:creator>
  <cp:lastModifiedBy>_________ _________</cp:lastModifiedBy>
  <cp:revision>82</cp:revision>
  <dcterms:created xsi:type="dcterms:W3CDTF">2013-12-02T17:23:51Z</dcterms:created>
  <dcterms:modified xsi:type="dcterms:W3CDTF">2021-12-22T12:45:21Z</dcterms:modified>
</cp:coreProperties>
</file>