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4" r:id="rId4"/>
    <p:sldId id="275" r:id="rId5"/>
    <p:sldId id="258" r:id="rId6"/>
    <p:sldId id="272" r:id="rId7"/>
    <p:sldId id="259" r:id="rId8"/>
    <p:sldId id="273" r:id="rId9"/>
    <p:sldId id="261" r:id="rId10"/>
    <p:sldId id="266" r:id="rId11"/>
    <p:sldId id="264" r:id="rId12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22" autoAdjust="0"/>
  </p:normalViewPr>
  <p:slideViewPr>
    <p:cSldViewPr>
      <p:cViewPr varScale="1">
        <p:scale>
          <a:sx n="70" d="100"/>
          <a:sy n="70" d="100"/>
        </p:scale>
        <p:origin x="13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D9D3934-BC77-46A8-86B8-8A6E2451A383}" type="datetime1">
              <a:rPr lang="ru-RU"/>
              <a:pPr>
                <a:defRPr/>
              </a:pPr>
              <a:t>21.02.2022</a:t>
            </a:fld>
            <a:endParaRPr lang="ru-RU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E3E5BAB-CE5F-4630-923D-DC1FACE2A6D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08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A1DA34-F715-4F5C-8615-956D2CC52DFB}" type="datetime1">
              <a:rPr lang="ru-RU"/>
              <a:pPr>
                <a:defRPr/>
              </a:pPr>
              <a:t>21.02.2022</a:t>
            </a:fld>
            <a:endParaRPr lang="ru-RU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EA8CF2F-2E7C-44A3-8FD0-4D66C6A5892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628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454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A8CF2F-2E7C-44A3-8FD0-4D66C6A5892A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543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A8CF2F-2E7C-44A3-8FD0-4D66C6A5892A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195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BE8505-7D22-4226-AA42-8802534097E0}" type="datetime1">
              <a:rPr lang="ru-RU" smtClean="0"/>
              <a:t>21.02.2022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D2E78-C18A-4268-9940-322725CAAE1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29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512FC8-5CBB-4786-BD7C-1CFD60B7D534}" type="datetime1">
              <a:rPr lang="ru-RU" smtClean="0"/>
              <a:t>21.02.2022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E40227-BD58-4342-ADF7-8590604EDA99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303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F37246-6A14-4B5A-BC51-B321943C290A}" type="datetime1">
              <a:rPr lang="ru-RU" smtClean="0"/>
              <a:t>21.02.2022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FD0CE-0456-4090-9F62-B030821A210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12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305EF5-5534-49F8-AB14-4DF0326A7C4E}" type="datetime1">
              <a:rPr lang="ru-RU" smtClean="0"/>
              <a:t>21.02.2022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7EA288-967D-4E97-B5E9-61B918CFAC4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95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3F61D-11E6-47CF-8227-D661AF3286CD}" type="datetime1">
              <a:rPr lang="ru-RU" smtClean="0"/>
              <a:t>21.02.2022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2451F-4AB9-49A2-9B83-85CAB4D010CD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34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DA8A45-F926-4DF9-AF0E-DBD571E29BB6}" type="datetime1">
              <a:rPr lang="ru-RU" smtClean="0"/>
              <a:t>21.02.2022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46A56-9A0F-449C-A589-F8B54ED0ED2E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888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878DC-EE04-4642-AD2F-D8193DC38323}" type="datetime1">
              <a:rPr lang="ru-RU" smtClean="0"/>
              <a:t>21.02.2022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E0290-B040-4E7D-9B99-E4A5D12DCB9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30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2EA66-91DB-488B-8D3D-642577FB2A8A}" type="datetime1">
              <a:rPr lang="ru-RU" smtClean="0"/>
              <a:t>21.02.2022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A3962-F54E-4EDE-8E7F-1A65CAD3DA3F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45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738381-E547-4B5D-8C4F-5C53473B0939}" type="datetime1">
              <a:rPr lang="ru-RU" smtClean="0"/>
              <a:t>21.02.2022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C63B-C7DD-4B0C-B3D7-3E926D2EA257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459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990E8D-AB77-4193-B445-B7206AD47F94}" type="datetime1">
              <a:rPr lang="ru-RU" smtClean="0"/>
              <a:t>21.02.2022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2D3A4-1D02-4612-B9AA-0BDFFFDF2132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43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DCCDA0-81BE-406B-8B8A-1B5609F1E6A9}" type="datetime1">
              <a:rPr lang="ru-RU" smtClean="0"/>
              <a:t>21.02.2022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33673-503D-4426-B5B2-46C0741D130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554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158EADF-475B-41C6-AB58-3035F679CD17}" type="datetime1">
              <a:rPr lang="ru-RU" smtClean="0"/>
              <a:t>21.02.2022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AAF4A66-8C6B-4984-96B7-BC4BA6BB8E37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8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0194" y="1219200"/>
            <a:ext cx="8572500" cy="2143125"/>
          </a:xfrm>
        </p:spPr>
        <p:txBody>
          <a:bodyPr/>
          <a:lstStyle/>
          <a:p>
            <a:pPr algn="ctr"/>
            <a:r>
              <a:rPr lang="ru-RU" sz="2000" dirty="0" smtClean="0">
                <a:latin typeface="+mn-lt"/>
              </a:rPr>
              <a:t>Тема научно-исследовательской работы: </a:t>
            </a:r>
            <a:br>
              <a:rPr lang="ru-RU" sz="2000" dirty="0" smtClean="0">
                <a:latin typeface="+mn-lt"/>
              </a:rPr>
            </a:br>
            <a:r>
              <a:rPr lang="ru-RU" sz="3100" b="1" dirty="0" smtClean="0">
                <a:latin typeface="+mn-lt"/>
              </a:rPr>
              <a:t>«Векторная оптимизация»</a:t>
            </a:r>
            <a:endParaRPr lang="ru-RU" sz="3200" b="1" dirty="0" smtClean="0">
              <a:latin typeface="+mn-lt"/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ru-RU" sz="1600">
              <a:latin typeface="Times New Roman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337643" y="59532"/>
            <a:ext cx="645760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ru-RU" sz="1600" dirty="0">
                <a:latin typeface="+mn-lt"/>
              </a:rPr>
              <a:t>Московский государственный технический университет имени Н. Э. </a:t>
            </a:r>
            <a:r>
              <a:rPr lang="ru-RU" sz="1600" dirty="0" smtClean="0">
                <a:latin typeface="+mn-lt"/>
              </a:rPr>
              <a:t>Баумана</a:t>
            </a:r>
          </a:p>
          <a:p>
            <a:pPr algn="ctr" eaLnBrk="1" hangingPunct="1"/>
            <a:r>
              <a:rPr lang="ru-RU" sz="1600" dirty="0" smtClean="0">
                <a:latin typeface="+mn-lt"/>
              </a:rPr>
              <a:t>Кафедра ИУ7</a:t>
            </a:r>
            <a:endParaRPr lang="ru-RU" sz="1600" dirty="0">
              <a:latin typeface="+mn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85813" y="3786188"/>
            <a:ext cx="7561262" cy="252095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400" b="1" dirty="0">
              <a:latin typeface="+mn-lt"/>
              <a:cs typeface="+mn-cs"/>
            </a:endParaRP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2400" b="1" dirty="0">
                <a:latin typeface="+mn-lt"/>
                <a:cs typeface="+mn-cs"/>
              </a:rPr>
              <a:t>Выполнил: </a:t>
            </a:r>
            <a:r>
              <a:rPr lang="ru-RU" sz="2400" dirty="0">
                <a:latin typeface="+mn-lt"/>
                <a:cs typeface="+mn-cs"/>
              </a:rPr>
              <a:t>студент </a:t>
            </a:r>
            <a:r>
              <a:rPr lang="ru-RU" sz="2400" dirty="0" smtClean="0">
                <a:latin typeface="+mn-lt"/>
                <a:cs typeface="+mn-cs"/>
              </a:rPr>
              <a:t>группы ИУ7-54Б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2400" dirty="0" err="1" smtClean="0">
                <a:latin typeface="+mn-lt"/>
                <a:cs typeface="+mn-cs"/>
              </a:rPr>
              <a:t>Елгин</a:t>
            </a:r>
            <a:r>
              <a:rPr lang="ru-RU" sz="2400" dirty="0" smtClean="0">
                <a:latin typeface="+mn-lt"/>
                <a:cs typeface="+mn-cs"/>
              </a:rPr>
              <a:t> Илья Юрьевич</a:t>
            </a:r>
            <a:endParaRPr lang="en-US" sz="2400" dirty="0" smtClean="0">
              <a:latin typeface="+mn-lt"/>
              <a:cs typeface="+mn-cs"/>
            </a:endParaRP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 smtClean="0">
                <a:latin typeface="+mn-lt"/>
                <a:cs typeface="+mn-cs"/>
              </a:rPr>
              <a:t> </a:t>
            </a:r>
            <a:r>
              <a:rPr lang="ru-RU" sz="2400" b="1" dirty="0" smtClean="0">
                <a:latin typeface="+mn-lt"/>
                <a:cs typeface="+mn-cs"/>
              </a:rPr>
              <a:t>Научный руководитель</a:t>
            </a:r>
            <a:r>
              <a:rPr lang="en-US" sz="2400" b="1" dirty="0" smtClean="0">
                <a:latin typeface="+mn-lt"/>
                <a:cs typeface="+mn-cs"/>
              </a:rPr>
              <a:t>: </a:t>
            </a:r>
            <a:endParaRPr lang="ru-RU" sz="2400" b="1" dirty="0" smtClean="0">
              <a:latin typeface="+mn-lt"/>
              <a:cs typeface="+mn-cs"/>
            </a:endParaRP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2400" dirty="0" smtClean="0">
                <a:latin typeface="+mn-lt"/>
                <a:cs typeface="+mn-cs"/>
              </a:rPr>
              <a:t>Романова Татьяна Николаевна</a:t>
            </a:r>
            <a:endParaRPr lang="ru-RU" sz="2400" dirty="0">
              <a:latin typeface="+mn-lt"/>
              <a:cs typeface="+mn-cs"/>
            </a:endParaRPr>
          </a:p>
          <a:p>
            <a:pPr algn="ctr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latin typeface="+mn-lt"/>
              <a:cs typeface="+mn-cs"/>
            </a:endParaRPr>
          </a:p>
          <a:p>
            <a:pPr algn="ctr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ru-RU" sz="2000" dirty="0" smtClean="0">
                <a:latin typeface="+mn-lt"/>
                <a:cs typeface="+mn-cs"/>
              </a:rPr>
              <a:t>Москва, 2021</a:t>
            </a:r>
            <a:endParaRPr lang="ru-RU" sz="20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291407"/>
            <a:ext cx="7975798" cy="642937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Метод свертки</a:t>
            </a:r>
            <a:endParaRPr lang="ru-RU" sz="3200" dirty="0" smtClean="0"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052736"/>
            <a:ext cx="81918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+mn-lt"/>
              </a:rPr>
              <a:t>Так же, как и метод ограничений, метод свертки предполагает использование субъективной информации ЛПР в виде коэффициентов предпочтения, однако тут оно задаётся с помощью весовых коэффициентов. Надо отметить, что при решении реальных задач определение этих коэффициентов представляет собой не простую задачу.</a:t>
            </a:r>
          </a:p>
          <a:p>
            <a:r>
              <a:rPr lang="ru-RU" sz="2400" dirty="0">
                <a:latin typeface="+mn-lt"/>
              </a:rPr>
              <a:t>Трудоёмкость данного метода </a:t>
            </a:r>
            <a:r>
              <a:rPr lang="ru-RU" sz="2400" dirty="0" smtClean="0">
                <a:latin typeface="+mn-lt"/>
              </a:rPr>
              <a:t>O(n), </a:t>
            </a:r>
            <a:r>
              <a:rPr lang="ru-RU" sz="2400" dirty="0">
                <a:latin typeface="+mn-lt"/>
              </a:rPr>
              <a:t>так как нам необходимо сложить все критерии в один и решить полученный критерий.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96" y="4725143"/>
            <a:ext cx="3708671" cy="974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143000"/>
            <a:ext cx="8335838" cy="4968875"/>
          </a:xfrm>
        </p:spPr>
        <p:txBody>
          <a:bodyPr rtlCol="0">
            <a:normAutofit/>
          </a:bodyPr>
          <a:lstStyle/>
          <a:p>
            <a:pPr marL="365760" indent="-256032" algn="just">
              <a:lnSpc>
                <a:spcPct val="80000"/>
              </a:lnSpc>
              <a:buClr>
                <a:schemeClr val="accent3"/>
              </a:buClr>
              <a:buNone/>
              <a:defRPr/>
            </a:pPr>
            <a:r>
              <a:rPr lang="ru-RU" altLang="zh-CN" sz="2000" dirty="0"/>
              <a:t>	</a:t>
            </a:r>
            <a:r>
              <a:rPr lang="ru-RU" altLang="zh-CN" sz="2400" b="1" dirty="0" smtClean="0"/>
              <a:t>В </a:t>
            </a:r>
            <a:r>
              <a:rPr lang="ru-RU" altLang="zh-CN" sz="2400" b="1" dirty="0"/>
              <a:t>результате выполнения научно исследовательская </a:t>
            </a:r>
            <a:r>
              <a:rPr lang="ru-RU" altLang="zh-CN" sz="2400" b="1" dirty="0" smtClean="0"/>
              <a:t> </a:t>
            </a:r>
            <a:r>
              <a:rPr lang="ru-RU" altLang="zh-CN" sz="2400" b="1" dirty="0"/>
              <a:t>работы были </a:t>
            </a:r>
            <a:r>
              <a:rPr lang="ru-RU" altLang="zh-CN" sz="2400" b="1" dirty="0" smtClean="0"/>
              <a:t>выполнены следующие задачи</a:t>
            </a:r>
            <a:r>
              <a:rPr lang="en-US" altLang="zh-CN" sz="2400" b="1" dirty="0" smtClean="0"/>
              <a:t>:</a:t>
            </a:r>
          </a:p>
          <a:p>
            <a:pPr marL="365760" indent="-256032" algn="just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ru-RU" altLang="zh-CN" sz="2400" dirty="0" smtClean="0"/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539551" y="285750"/>
            <a:ext cx="846157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ru-RU" sz="3200" b="1" dirty="0">
                <a:latin typeface="Times New Roman" pitchFamily="18" charset="0"/>
              </a:rPr>
              <a:t>Заключение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41871" y="1832945"/>
            <a:ext cx="69745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n-lt"/>
              </a:rPr>
              <a:t>дано </a:t>
            </a:r>
            <a:r>
              <a:rPr lang="ru-RU" sz="2400" dirty="0">
                <a:latin typeface="+mn-lt"/>
              </a:rPr>
              <a:t>определение задаче многокритериального выбора;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n-lt"/>
              </a:rPr>
              <a:t>сформулирована задача </a:t>
            </a:r>
            <a:r>
              <a:rPr lang="ru-RU" sz="2400" dirty="0">
                <a:latin typeface="+mn-lt"/>
              </a:rPr>
              <a:t>векторной оптимизации;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n-lt"/>
              </a:rPr>
              <a:t>сформулированы </a:t>
            </a:r>
            <a:r>
              <a:rPr lang="ru-RU" sz="2400" dirty="0">
                <a:latin typeface="+mn-lt"/>
              </a:rPr>
              <a:t>критерии оценки методов решения;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n-lt"/>
              </a:rPr>
              <a:t>изучены </a:t>
            </a:r>
            <a:r>
              <a:rPr lang="ru-RU" sz="2400" dirty="0">
                <a:latin typeface="+mn-lt"/>
              </a:rPr>
              <a:t>методы решения задачи;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n-lt"/>
              </a:rPr>
              <a:t>проанализированы </a:t>
            </a:r>
            <a:r>
              <a:rPr lang="ru-RU" sz="2400" dirty="0">
                <a:latin typeface="+mn-lt"/>
              </a:rPr>
              <a:t>методы решения данной задачи;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n-lt"/>
              </a:rPr>
              <a:t>составлен </a:t>
            </a:r>
            <a:r>
              <a:rPr lang="ru-RU" sz="2400" dirty="0">
                <a:latin typeface="+mn-lt"/>
              </a:rPr>
              <a:t>вывод по проделанной работе.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428625"/>
            <a:ext cx="8604448" cy="5143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dirty="0" smtClean="0">
                <a:latin typeface="+mn-lt"/>
              </a:rPr>
              <a:t>Цель и задачи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43000"/>
            <a:ext cx="8064896" cy="57150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ru-RU" sz="3100" b="1" dirty="0" smtClean="0"/>
              <a:t>Цель: </a:t>
            </a:r>
            <a:r>
              <a:rPr lang="ru-RU" sz="3100" dirty="0" smtClean="0">
                <a:cs typeface="Times New Roman" panose="02020603050405020304" pitchFamily="18" charset="0"/>
              </a:rPr>
              <a:t>изучение и анализ методов решения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ru-RU" sz="3100" dirty="0" smtClean="0">
                <a:cs typeface="Times New Roman" panose="02020603050405020304" pitchFamily="18" charset="0"/>
              </a:rPr>
              <a:t> задачи векторной оптимизации.</a:t>
            </a:r>
            <a:endParaRPr lang="ru-RU" sz="3100" dirty="0"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ru-RU" sz="3100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ru-RU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ru-RU" sz="3100" b="1" dirty="0" smtClean="0"/>
              <a:t>Задачи:</a:t>
            </a:r>
          </a:p>
          <a:p>
            <a:pPr>
              <a:defRPr/>
            </a:pPr>
            <a:r>
              <a:rPr lang="ru-RU" sz="3100" dirty="0"/>
              <a:t>дать определение задаче многокритериального выбора</a:t>
            </a:r>
            <a:r>
              <a:rPr lang="ru-RU" sz="3100" dirty="0" smtClean="0"/>
              <a:t>;</a:t>
            </a:r>
          </a:p>
          <a:p>
            <a:pPr>
              <a:defRPr/>
            </a:pPr>
            <a:r>
              <a:rPr lang="ru-RU" sz="3100" dirty="0"/>
              <a:t>сформулировать задачу векторной оптимизации</a:t>
            </a:r>
            <a:r>
              <a:rPr lang="ru-RU" sz="3100" dirty="0" smtClean="0"/>
              <a:t>;</a:t>
            </a:r>
          </a:p>
          <a:p>
            <a:pPr>
              <a:defRPr/>
            </a:pPr>
            <a:r>
              <a:rPr lang="ru-RU" sz="3100" dirty="0"/>
              <a:t>сформулировать критерии оценки методов решения</a:t>
            </a:r>
            <a:r>
              <a:rPr lang="ru-RU" sz="3100" dirty="0" smtClean="0"/>
              <a:t>;</a:t>
            </a:r>
          </a:p>
          <a:p>
            <a:pPr>
              <a:defRPr/>
            </a:pPr>
            <a:r>
              <a:rPr lang="ru-RU" sz="3100" dirty="0"/>
              <a:t>изучить методы решения задачи</a:t>
            </a:r>
            <a:r>
              <a:rPr lang="ru-RU" sz="3100" dirty="0" smtClean="0"/>
              <a:t>;</a:t>
            </a:r>
          </a:p>
          <a:p>
            <a:pPr>
              <a:defRPr/>
            </a:pPr>
            <a:r>
              <a:rPr lang="ru-RU" sz="3100" dirty="0"/>
              <a:t>проанализировать методы решения данной задачи;</a:t>
            </a:r>
          </a:p>
          <a:p>
            <a:pPr>
              <a:defRPr/>
            </a:pPr>
            <a:r>
              <a:rPr lang="ru-RU" sz="3100" dirty="0" smtClean="0"/>
              <a:t>составить </a:t>
            </a:r>
            <a:r>
              <a:rPr lang="ru-RU" sz="3100" dirty="0"/>
              <a:t>вывод по проделанной работе.</a:t>
            </a:r>
            <a:endParaRPr lang="ru-RU" sz="3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 bwMode="auto">
          <a:xfrm>
            <a:off x="542726" y="3902690"/>
            <a:ext cx="82804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ru-RU" sz="3200" dirty="0">
                <a:latin typeface="+mn-lt"/>
              </a:rPr>
              <a:t>		</a:t>
            </a:r>
            <a:r>
              <a:rPr lang="ru-RU" sz="2800" dirty="0">
                <a:latin typeface="+mn-lt"/>
              </a:rPr>
              <a:t> 		</a:t>
            </a:r>
            <a:endParaRPr lang="ru-RU" sz="3200" dirty="0">
              <a:latin typeface="+mn-lt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50504" y="332656"/>
            <a:ext cx="7664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+mn-lt"/>
              </a:rPr>
              <a:t>Задача многокритериального выбора</a:t>
            </a:r>
            <a:endParaRPr lang="ru-RU" sz="32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50503" y="1700808"/>
            <a:ext cx="76648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n-lt"/>
              </a:rPr>
              <a:t>X</a:t>
            </a:r>
            <a:r>
              <a:rPr lang="en-US" sz="2400" dirty="0" smtClean="0">
                <a:latin typeface="+mn-lt"/>
              </a:rPr>
              <a:t> –</a:t>
            </a:r>
            <a:r>
              <a:rPr lang="ru-RU" sz="2400" dirty="0" smtClean="0">
                <a:latin typeface="+mn-lt"/>
              </a:rPr>
              <a:t> множество возможных решений, состоящее как минимум из двух элементов. </a:t>
            </a:r>
            <a:r>
              <a:rPr lang="en-US" sz="2400" dirty="0" smtClean="0">
                <a:latin typeface="+mn-lt"/>
              </a:rPr>
              <a:t> </a:t>
            </a:r>
            <a:endParaRPr lang="ru-RU" sz="2400" dirty="0" smtClean="0">
              <a:latin typeface="+mn-lt"/>
            </a:endParaRPr>
          </a:p>
          <a:p>
            <a:r>
              <a:rPr lang="en-US" sz="2400" i="1" dirty="0" err="1">
                <a:latin typeface="+mn-lt"/>
              </a:rPr>
              <a:t>Sel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i="1" dirty="0" smtClean="0">
                <a:latin typeface="+mn-lt"/>
              </a:rPr>
              <a:t>X</a:t>
            </a:r>
            <a:r>
              <a:rPr lang="ru-RU" sz="2400" i="1" dirty="0" smtClean="0">
                <a:latin typeface="+mn-lt"/>
              </a:rPr>
              <a:t> – </a:t>
            </a:r>
            <a:r>
              <a:rPr lang="ru-RU" sz="2400" dirty="0" smtClean="0">
                <a:latin typeface="+mn-lt"/>
              </a:rPr>
              <a:t>множество выбранных решений.</a:t>
            </a:r>
          </a:p>
          <a:p>
            <a:endParaRPr lang="ru-RU" sz="2400" dirty="0">
              <a:latin typeface="+mn-lt"/>
            </a:endParaRPr>
          </a:p>
          <a:p>
            <a:endParaRPr lang="ru-RU" sz="2400" dirty="0" smtClean="0">
              <a:latin typeface="+mn-lt"/>
            </a:endParaRPr>
          </a:p>
          <a:p>
            <a:r>
              <a:rPr lang="ru-RU" sz="2400" dirty="0" smtClean="0">
                <a:latin typeface="+mn-lt"/>
              </a:rPr>
              <a:t>Задача многокритериального выбора сводится к сокращению множества возможных решений </a:t>
            </a:r>
            <a:r>
              <a:rPr lang="en-US" sz="2400" i="1" dirty="0" smtClean="0">
                <a:latin typeface="+mn-lt"/>
              </a:rPr>
              <a:t>X</a:t>
            </a:r>
            <a:r>
              <a:rPr lang="en-US" sz="2400" dirty="0" smtClean="0">
                <a:latin typeface="+mn-lt"/>
              </a:rPr>
              <a:t> </a:t>
            </a:r>
            <a:r>
              <a:rPr lang="ru-RU" sz="2400" dirty="0" smtClean="0">
                <a:latin typeface="+mn-lt"/>
              </a:rPr>
              <a:t>до множества принятых решений </a:t>
            </a:r>
            <a:r>
              <a:rPr lang="en-US" sz="2400" i="1" dirty="0" err="1" smtClean="0">
                <a:latin typeface="+mn-lt"/>
              </a:rPr>
              <a:t>Sel</a:t>
            </a:r>
            <a:r>
              <a:rPr lang="en-US" sz="2400" i="1" dirty="0" smtClean="0">
                <a:latin typeface="+mn-lt"/>
              </a:rPr>
              <a:t> X</a:t>
            </a:r>
            <a:r>
              <a:rPr lang="ru-RU" sz="2400" i="1" dirty="0" smtClean="0">
                <a:latin typeface="+mn-lt"/>
              </a:rPr>
              <a:t>,</a:t>
            </a:r>
            <a:r>
              <a:rPr lang="en-US" sz="2400" i="1" dirty="0" smtClean="0">
                <a:latin typeface="+mn-lt"/>
              </a:rPr>
              <a:t> </a:t>
            </a:r>
            <a:r>
              <a:rPr lang="ru-RU" sz="2400" dirty="0" smtClean="0">
                <a:latin typeface="+mn-lt"/>
              </a:rPr>
              <a:t>при этом учитываются критерии данных выборов.</a:t>
            </a:r>
            <a:endParaRPr lang="ru-RU" sz="2400" i="1" dirty="0">
              <a:latin typeface="+mn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09" y="2896843"/>
            <a:ext cx="1315239" cy="569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539552" y="188640"/>
            <a:ext cx="7898434" cy="6588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3600" b="1" dirty="0" smtClean="0">
                <a:latin typeface="+mn-lt"/>
              </a:rPr>
              <a:t>Задача векторной оптимизации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1647" y="1628800"/>
            <a:ext cx="7764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+mn-lt"/>
              </a:rPr>
              <a:t>Задача векторной оптимизации состоит в решении следующих выражений </a:t>
            </a:r>
            <a:r>
              <a:rPr lang="en-US" sz="2400" dirty="0" smtClean="0">
                <a:latin typeface="+mn-lt"/>
              </a:rPr>
              <a:t>:</a:t>
            </a:r>
            <a:endParaRPr lang="ru-RU" sz="2400" dirty="0"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605" y="2421453"/>
            <a:ext cx="2952328" cy="4412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360623"/>
            <a:ext cx="8280920" cy="720369"/>
          </a:xfrm>
        </p:spPr>
        <p:txBody>
          <a:bodyPr>
            <a:noAutofit/>
          </a:bodyPr>
          <a:lstStyle/>
          <a:p>
            <a:pPr eaLnBrk="1" hangingPunct="1"/>
            <a:r>
              <a:rPr lang="ru-RU" sz="3200" b="1" dirty="0" smtClean="0">
                <a:latin typeface="+mn-lt"/>
              </a:rPr>
              <a:t>Множество </a:t>
            </a:r>
            <a:r>
              <a:rPr lang="ru-RU" sz="3200" b="1" dirty="0" err="1" smtClean="0">
                <a:latin typeface="+mn-lt"/>
              </a:rPr>
              <a:t>парето</a:t>
            </a:r>
            <a:endParaRPr lang="ru-RU" sz="3200" b="1" dirty="0" smtClean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484784"/>
            <a:ext cx="77768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+mn-lt"/>
              </a:rPr>
              <a:t>Множеством </a:t>
            </a:r>
            <a:r>
              <a:rPr lang="ru-RU" sz="2000" dirty="0" err="1" smtClean="0">
                <a:latin typeface="+mn-lt"/>
              </a:rPr>
              <a:t>парето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называется множество оптимальных по Парето выборов</a:t>
            </a:r>
            <a:r>
              <a:rPr lang="ru-RU" sz="2000" dirty="0" smtClean="0">
                <a:latin typeface="+mn-lt"/>
              </a:rPr>
              <a:t>.</a:t>
            </a:r>
          </a:p>
          <a:p>
            <a:r>
              <a:rPr lang="ru-RU" sz="2000" dirty="0" smtClean="0">
                <a:latin typeface="+mn-lt"/>
              </a:rPr>
              <a:t>Выбор считается оптимальным по Парето если он предпочтительнее или несравним с остальными </a:t>
            </a:r>
            <a:r>
              <a:rPr lang="ru-RU" sz="2000" dirty="0" smtClean="0">
                <a:latin typeface="+mn-lt"/>
              </a:rPr>
              <a:t>выборами. </a:t>
            </a:r>
            <a:endParaRPr lang="ru-RU" sz="2000" dirty="0">
              <a:latin typeface="+mn-lt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77" y="3809524"/>
            <a:ext cx="4829175" cy="1924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34791" y="5733574"/>
            <a:ext cx="4369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1 – Пример множества </a:t>
            </a:r>
            <a:r>
              <a:rPr lang="ru-RU" dirty="0" err="1" smtClean="0"/>
              <a:t>парето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404664"/>
            <a:ext cx="7772400" cy="503237"/>
          </a:xfrm>
        </p:spPr>
        <p:txBody>
          <a:bodyPr>
            <a:noAutofit/>
          </a:bodyPr>
          <a:lstStyle/>
          <a:p>
            <a:pPr eaLnBrk="1" hangingPunct="1"/>
            <a:r>
              <a:rPr lang="ru-RU" sz="3200" b="1" dirty="0" smtClean="0">
                <a:latin typeface="+mn-lt"/>
              </a:rPr>
              <a:t>Нормализация критериев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1052736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+mn-lt"/>
              </a:rPr>
              <a:t>Нормализация критериев это вспомогательное преобразование которое применяется в некоторых методах решения задачи векторной оптимизации.</a:t>
            </a:r>
            <a:endParaRPr lang="ru-RU" sz="2400" dirty="0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5536" y="2397900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+mn-lt"/>
              </a:rPr>
              <a:t>Преобразование должно удовлетворять следующим требованиям</a:t>
            </a:r>
            <a:r>
              <a:rPr lang="en-US" sz="2400" dirty="0" smtClean="0">
                <a:latin typeface="+mn-lt"/>
              </a:rPr>
              <a:t>:</a:t>
            </a:r>
            <a:endParaRPr lang="en-US" sz="2400" dirty="0">
              <a:latin typeface="+mn-l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69110" y="3228897"/>
            <a:ext cx="83233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иметь общее начало отсчета и один порядок изменения значений на всем множестве допустимых решений;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n-lt"/>
              </a:rPr>
              <a:t>быть </a:t>
            </a:r>
            <a:r>
              <a:rPr lang="ru-RU" sz="2400" dirty="0">
                <a:latin typeface="+mn-lt"/>
              </a:rPr>
              <a:t>монотонным преобразованием, так как множество Парето изменятся не должно;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n-lt"/>
              </a:rPr>
              <a:t>учитывать </a:t>
            </a:r>
            <a:r>
              <a:rPr lang="ru-RU" sz="2400" dirty="0">
                <a:latin typeface="+mn-lt"/>
              </a:rPr>
              <a:t>необходимость минимизации отклонения от оптимальных значений по каждой целевой функции.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57188"/>
            <a:ext cx="8280920" cy="904875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+mn-lt"/>
              </a:rPr>
              <a:t>Метод лексикографического решения</a:t>
            </a:r>
            <a:endParaRPr lang="ru-RU" sz="3200" b="1" dirty="0" smtClean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99592" y="2564904"/>
            <a:ext cx="70567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+mn-lt"/>
              </a:rPr>
              <a:t>В данном методе приоритет критериев задаётся их порядком, задаваемым ЛПР. Алгоритм метода заключается в последовательном проходе по критериям и вычислении ещё не известных нам параметров. Трудоёмкость данного метода </a:t>
            </a:r>
            <a:r>
              <a:rPr lang="ru-RU" sz="2400" dirty="0" smtClean="0">
                <a:latin typeface="+mn-lt"/>
              </a:rPr>
              <a:t>O(n). </a:t>
            </a:r>
            <a:endParaRPr lang="ru-RU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7727" y="22527"/>
            <a:ext cx="7088832" cy="114300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Метод </a:t>
            </a:r>
            <a:r>
              <a:rPr lang="ru-RU" sz="3200" dirty="0" smtClean="0">
                <a:latin typeface="+mn-lt"/>
              </a:rPr>
              <a:t>ограничений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7727" y="2348880"/>
            <a:ext cx="7831782" cy="468630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2400" dirty="0"/>
              <a:t>В данном методе приоритет критериев не учитывается, ЛПР задаёт сами процедуры для вычисления компромисса, в этом и заключается основная сложность реализации данного метода. Так как при каждом следующем решение критерия нам нужно учитывать предыдущие то сложность алгоритма будет </a:t>
            </a:r>
            <a:r>
              <a:rPr lang="ru-RU" sz="2400" dirty="0" smtClean="0"/>
              <a:t>O(n^2).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285750"/>
            <a:ext cx="8147248" cy="76200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+mn-lt"/>
              </a:rPr>
              <a:t>Метод уступок</a:t>
            </a:r>
            <a:endParaRPr lang="ru-RU" sz="3200" dirty="0" smtClean="0">
              <a:latin typeface="+mn-lt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176" y="1047750"/>
            <a:ext cx="4104456" cy="339245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337352" y="4440208"/>
            <a:ext cx="422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2 – Алгоритм метода уступок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83568" y="5165950"/>
            <a:ext cx="7859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данном методе приоритет критериев задаётся их порядком. ЛПР задаёт порядок критериев и уступки по каждому из критериев. Трудоёмкость данного метода </a:t>
            </a:r>
            <a:r>
              <a:rPr lang="ru-RU" dirty="0" smtClean="0"/>
              <a:t>O(n^2), </a:t>
            </a:r>
            <a:r>
              <a:rPr lang="ru-RU" dirty="0"/>
              <a:t>так как нам необходимо учитывать предыдущие уступки для каждого следующего критерия.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4009</TotalTime>
  <Words>464</Words>
  <Application>Microsoft Office PowerPoint</Application>
  <PresentationFormat>Экран (4:3)</PresentationFormat>
  <Paragraphs>63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Times New Roman</vt:lpstr>
      <vt:lpstr>Тема Office</vt:lpstr>
      <vt:lpstr>Тема научно-исследовательской работы:  «Векторная оптимизация»</vt:lpstr>
      <vt:lpstr>Цель и задачи</vt:lpstr>
      <vt:lpstr>Презентация PowerPoint</vt:lpstr>
      <vt:lpstr> Задача векторной оптимизации</vt:lpstr>
      <vt:lpstr>Множество парето</vt:lpstr>
      <vt:lpstr>Нормализация критериев</vt:lpstr>
      <vt:lpstr>Метод лексикографического решения</vt:lpstr>
      <vt:lpstr>Метод ограничений</vt:lpstr>
      <vt:lpstr>Метод уступок</vt:lpstr>
      <vt:lpstr>Метод свертки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тему: «Разработка модели автоматизированного рабочего места специалиста фотосалона»</dc:title>
  <dc:creator>Марина</dc:creator>
  <cp:lastModifiedBy>_________ _________</cp:lastModifiedBy>
  <cp:revision>92</cp:revision>
  <dcterms:created xsi:type="dcterms:W3CDTF">2013-12-02T17:23:51Z</dcterms:created>
  <dcterms:modified xsi:type="dcterms:W3CDTF">2022-02-22T19:31:52Z</dcterms:modified>
</cp:coreProperties>
</file>