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76" r:id="rId6"/>
    <p:sldId id="277" r:id="rId7"/>
    <p:sldId id="278" r:id="rId8"/>
    <p:sldId id="280"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3F79D31-28D7-47A8-AD9E-83618E5B30FC}">
          <p14:sldIdLst>
            <p14:sldId id="256"/>
            <p14:sldId id="276"/>
            <p14:sldId id="277"/>
            <p14:sldId id="278"/>
            <p14:sldId id="280"/>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CDE"/>
    <a:srgbClr val="FFFFFF"/>
    <a:srgbClr val="AC8C32"/>
    <a:srgbClr val="587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5" d="100"/>
          <a:sy n="85" d="100"/>
        </p:scale>
        <p:origin x="590" y="8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10/6/2023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10/6/2023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10/6/2023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973252"/>
            <a:ext cx="9144000" cy="1661993"/>
          </a:xfrm>
        </p:spPr>
        <p:txBody>
          <a:bodyPr lIns="0" tIns="0" rIns="0" bIns="0" anchor="t">
            <a:spAutoFit/>
          </a:bodyPr>
          <a:lstStyle/>
          <a:p>
            <a:r>
              <a:rPr lang="en-US" sz="2400" dirty="0">
                <a:solidFill>
                  <a:schemeClr val="accent4"/>
                </a:solidFill>
              </a:rPr>
              <a:t>Harsh Hapaliya</a:t>
            </a:r>
            <a:br>
              <a:rPr lang="en-US" sz="2400" dirty="0">
                <a:solidFill>
                  <a:schemeClr val="accent4"/>
                </a:solidFill>
              </a:rPr>
            </a:br>
            <a:r>
              <a:rPr lang="en-US" sz="2400" dirty="0">
                <a:solidFill>
                  <a:schemeClr val="accent4"/>
                </a:solidFill>
              </a:rPr>
              <a:t>Roll No: 85</a:t>
            </a:r>
            <a:br>
              <a:rPr lang="en-US" sz="2400" dirty="0">
                <a:solidFill>
                  <a:schemeClr val="accent4"/>
                </a:solidFill>
              </a:rPr>
            </a:br>
            <a:r>
              <a:rPr lang="en-US" sz="2400" dirty="0">
                <a:solidFill>
                  <a:schemeClr val="accent4"/>
                </a:solidFill>
              </a:rPr>
              <a:t>Branch: AIDS</a:t>
            </a:r>
            <a:br>
              <a:rPr lang="en-US" sz="2400" dirty="0">
                <a:solidFill>
                  <a:schemeClr val="accent4"/>
                </a:solidFill>
              </a:rPr>
            </a:br>
            <a:r>
              <a:rPr lang="en-US" sz="2400" dirty="0">
                <a:solidFill>
                  <a:schemeClr val="accent4"/>
                </a:solidFill>
              </a:rPr>
              <a:t>Batch: A3</a:t>
            </a:r>
            <a:br>
              <a:rPr lang="en-US" sz="2400" dirty="0">
                <a:solidFill>
                  <a:schemeClr val="accent4"/>
                </a:solidFill>
              </a:rPr>
            </a:br>
            <a:r>
              <a:rPr lang="en-US" sz="2400" dirty="0">
                <a:solidFill>
                  <a:schemeClr val="accent4"/>
                </a:solidFill>
              </a:rPr>
              <a:t>Enrollment No: 21002170510008</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808AB40-6B32-4BE7-9591-71ABB8434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493" y="2245262"/>
            <a:ext cx="1013011" cy="1013011"/>
          </a:xfrm>
          <a:prstGeom prst="rect">
            <a:avLst/>
          </a:prstGeom>
        </p:spPr>
      </p:pic>
      <p:sp>
        <p:nvSpPr>
          <p:cNvPr id="13" name="Rectangle 12">
            <a:extLst>
              <a:ext uri="{FF2B5EF4-FFF2-40B4-BE49-F238E27FC236}">
                <a16:creationId xmlns:a16="http://schemas.microsoft.com/office/drawing/2014/main" id="{658E65CD-3444-4B06-9F0C-92CDA5094D14}"/>
              </a:ext>
            </a:extLst>
          </p:cNvPr>
          <p:cNvSpPr/>
          <p:nvPr/>
        </p:nvSpPr>
        <p:spPr>
          <a:xfrm>
            <a:off x="1725705" y="3504414"/>
            <a:ext cx="8740588"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EMOTION AI</a:t>
            </a:r>
            <a:endParaRPr lang="en-IN" sz="6000" dirty="0"/>
          </a:p>
        </p:txBody>
      </p:sp>
      <p:pic>
        <p:nvPicPr>
          <p:cNvPr id="14" name="Picture 13">
            <a:extLst>
              <a:ext uri="{FF2B5EF4-FFF2-40B4-BE49-F238E27FC236}">
                <a16:creationId xmlns:a16="http://schemas.microsoft.com/office/drawing/2014/main" id="{67E81F9E-9554-4840-A6CA-C59F6CE31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15"/>
            <a:ext cx="521539" cy="546061"/>
          </a:xfrm>
          <a:prstGeom prst="rect">
            <a:avLst/>
          </a:prstGeom>
        </p:spPr>
      </p:pic>
      <p:pic>
        <p:nvPicPr>
          <p:cNvPr id="15" name="Picture 14">
            <a:extLst>
              <a:ext uri="{FF2B5EF4-FFF2-40B4-BE49-F238E27FC236}">
                <a16:creationId xmlns:a16="http://schemas.microsoft.com/office/drawing/2014/main" id="{D0A1ABFC-AE90-4EE9-BAA9-5820F5EDC630}"/>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10739718" y="0"/>
            <a:ext cx="1452282" cy="278177"/>
          </a:xfrm>
          <a:prstGeom prst="rect">
            <a:avLst/>
          </a:prstGeom>
        </p:spPr>
      </p:pic>
    </p:spTree>
    <p:extLst>
      <p:ext uri="{BB962C8B-B14F-4D97-AF65-F5344CB8AC3E}">
        <p14:creationId xmlns:p14="http://schemas.microsoft.com/office/powerpoint/2010/main" val="2387849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1000"/>
                                        <p:tgtEl>
                                          <p:spTgt spid="13">
                                            <p:txEl>
                                              <p:pRg st="0" end="0"/>
                                            </p:txEl>
                                          </p:spTgt>
                                        </p:tgtEl>
                                      </p:cBhvr>
                                    </p:animEffect>
                                    <p:anim calcmode="lin" valueType="num">
                                      <p:cBhvr>
                                        <p:cTn id="13"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75568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Frameworks/Libraries Used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EMOTION AI</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DeepFace</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915127"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TensorFlow</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Haar</a:t>
            </a:r>
            <a:r>
              <a:rPr lang="en-US" sz="1600" dirty="0"/>
              <a:t> Cascade</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5070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MobileNetV2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OpenCV</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Matplotlib</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43" name="Picture 42">
            <a:extLst>
              <a:ext uri="{FF2B5EF4-FFF2-40B4-BE49-F238E27FC236}">
                <a16:creationId xmlns:a16="http://schemas.microsoft.com/office/drawing/2014/main" id="{4F9AD2C3-80D0-4F39-808C-163000AF05D8}"/>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739718" y="0"/>
            <a:ext cx="1452282" cy="278177"/>
          </a:xfrm>
          <a:prstGeom prst="rect">
            <a:avLst/>
          </a:prstGeom>
        </p:spPr>
      </p:pic>
      <p:pic>
        <p:nvPicPr>
          <p:cNvPr id="44" name="Picture 43">
            <a:extLst>
              <a:ext uri="{FF2B5EF4-FFF2-40B4-BE49-F238E27FC236}">
                <a16:creationId xmlns:a16="http://schemas.microsoft.com/office/drawing/2014/main" id="{BBF892DB-ED6D-429E-BAD5-4191CE565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15"/>
            <a:ext cx="521539" cy="546061"/>
          </a:xfrm>
          <a:prstGeom prst="rect">
            <a:avLst/>
          </a:prstGeom>
        </p:spPr>
      </p:pic>
    </p:spTree>
    <p:extLst>
      <p:ext uri="{BB962C8B-B14F-4D97-AF65-F5344CB8AC3E}">
        <p14:creationId xmlns:p14="http://schemas.microsoft.com/office/powerpoint/2010/main" val="32997151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897348" y="2660680"/>
            <a:ext cx="5304163"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124734" y="2508271"/>
            <a:ext cx="5608934"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443927" y="2660673"/>
            <a:ext cx="5304148"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458334" y="2508275"/>
            <a:ext cx="5608925"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7785196" y="2660668"/>
            <a:ext cx="53041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68935" y="2149574"/>
            <a:ext cx="1371600" cy="246221"/>
          </a:xfrm>
          <a:prstGeom prst="rect">
            <a:avLst/>
          </a:prstGeom>
        </p:spPr>
        <p:txBody>
          <a:bodyPr wrap="square" lIns="0" tIns="0" rIns="0" bIns="0">
            <a:spAutoFit/>
          </a:bodyPr>
          <a:lstStyle/>
          <a:p>
            <a:pPr algn="ctr"/>
            <a:r>
              <a:rPr lang="en-US" sz="1600" b="1" dirty="0">
                <a:solidFill>
                  <a:schemeClr val="bg1"/>
                </a:solidFill>
              </a:rPr>
              <a:t>MoblieNetV2</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2" y="2186739"/>
            <a:ext cx="1371600" cy="246221"/>
          </a:xfrm>
          <a:prstGeom prst="rect">
            <a:avLst/>
          </a:prstGeom>
        </p:spPr>
        <p:txBody>
          <a:bodyPr wrap="square" lIns="0" tIns="0" rIns="0" bIns="0">
            <a:spAutoFit/>
          </a:bodyPr>
          <a:lstStyle/>
          <a:p>
            <a:pPr algn="ctr"/>
            <a:r>
              <a:rPr lang="en-US" sz="1600" b="1" dirty="0">
                <a:solidFill>
                  <a:schemeClr val="bg1"/>
                </a:solidFill>
              </a:rPr>
              <a:t>OpenCV</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0" y="2149574"/>
            <a:ext cx="1371600" cy="246221"/>
          </a:xfrm>
          <a:prstGeom prst="rect">
            <a:avLst/>
          </a:prstGeom>
        </p:spPr>
        <p:txBody>
          <a:bodyPr wrap="square" lIns="0" tIns="0" rIns="0" bIns="0">
            <a:spAutoFit/>
          </a:bodyPr>
          <a:lstStyle/>
          <a:p>
            <a:pPr algn="ctr"/>
            <a:r>
              <a:rPr lang="en-US" sz="1600" b="1" dirty="0" err="1">
                <a:solidFill>
                  <a:schemeClr val="bg1"/>
                </a:solidFill>
              </a:rPr>
              <a:t>DeepFace</a:t>
            </a: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585474" y="2149574"/>
            <a:ext cx="1371600" cy="246221"/>
          </a:xfrm>
          <a:prstGeom prst="rect">
            <a:avLst/>
          </a:prstGeom>
        </p:spPr>
        <p:txBody>
          <a:bodyPr wrap="square" lIns="0" tIns="0" rIns="0" bIns="0">
            <a:spAutoFit/>
          </a:bodyPr>
          <a:lstStyle/>
          <a:p>
            <a:pPr algn="ctr"/>
            <a:r>
              <a:rPr lang="en-US" sz="1600" b="1" dirty="0">
                <a:solidFill>
                  <a:schemeClr val="bg1"/>
                </a:solidFill>
              </a:rPr>
              <a:t>TensorFlow</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149574"/>
            <a:ext cx="1371600" cy="246221"/>
          </a:xfrm>
          <a:prstGeom prst="rect">
            <a:avLst/>
          </a:prstGeom>
        </p:spPr>
        <p:txBody>
          <a:bodyPr wrap="square" lIns="0" tIns="0" rIns="0" bIns="0">
            <a:spAutoFit/>
          </a:bodyPr>
          <a:lstStyle/>
          <a:p>
            <a:pPr algn="ctr"/>
            <a:r>
              <a:rPr lang="en-US" sz="1600" b="1" dirty="0" err="1">
                <a:solidFill>
                  <a:schemeClr val="bg1"/>
                </a:solidFill>
              </a:rPr>
              <a:t>Haar</a:t>
            </a:r>
            <a:r>
              <a:rPr lang="en-US" sz="1600" b="1" dirty="0">
                <a:solidFill>
                  <a:schemeClr val="bg1"/>
                </a:solidFill>
              </a:rPr>
              <a:t> Cascade</a:t>
            </a:r>
          </a:p>
        </p:txBody>
      </p:sp>
      <p:sp>
        <p:nvSpPr>
          <p:cNvPr id="51" name="Rectangle 50">
            <a:extLst>
              <a:ext uri="{FF2B5EF4-FFF2-40B4-BE49-F238E27FC236}">
                <a16:creationId xmlns:a16="http://schemas.microsoft.com/office/drawing/2014/main" id="{8AA18108-5B8B-4147-84A7-D30A16BEC4EA}"/>
              </a:ext>
            </a:extLst>
          </p:cNvPr>
          <p:cNvSpPr/>
          <p:nvPr/>
        </p:nvSpPr>
        <p:spPr>
          <a:xfrm>
            <a:off x="878714" y="2669101"/>
            <a:ext cx="1752042" cy="2903615"/>
          </a:xfrm>
          <a:prstGeom prst="rect">
            <a:avLst/>
          </a:prstGeom>
        </p:spPr>
        <p:txBody>
          <a:bodyPr wrap="square" lIns="0" tIns="0" rIns="0" bIns="0" anchor="t">
            <a:spAutoFit/>
          </a:bodyPr>
          <a:lstStyle/>
          <a:p>
            <a:pPr algn="ctr">
              <a:lnSpc>
                <a:spcPts val="1900"/>
              </a:lnSpc>
            </a:pPr>
            <a:r>
              <a:rPr lang="en-US" sz="1400" dirty="0">
                <a:solidFill>
                  <a:schemeClr val="bg1"/>
                </a:solidFill>
              </a:rPr>
              <a:t>MobileNetV2 is a convolutional neural network architecture designed for efficient and lightweight deep learning on mobile and edge devices. It was introduced by Google researchers in 2018 as an improvement over the original </a:t>
            </a:r>
            <a:r>
              <a:rPr lang="en-US" sz="1400" dirty="0" err="1">
                <a:solidFill>
                  <a:schemeClr val="bg1"/>
                </a:solidFill>
              </a:rPr>
              <a:t>MobileNet</a:t>
            </a:r>
            <a:r>
              <a:rPr lang="en-US" sz="1400" dirty="0">
                <a:solidFill>
                  <a:schemeClr val="bg1"/>
                </a:solidFill>
              </a:rPr>
              <a:t> architecture.</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0" y="2669101"/>
            <a:ext cx="1752042" cy="2903615"/>
          </a:xfrm>
          <a:prstGeom prst="rect">
            <a:avLst/>
          </a:prstGeom>
        </p:spPr>
        <p:txBody>
          <a:bodyPr wrap="square" lIns="0" tIns="0" rIns="0" bIns="0" anchor="t">
            <a:spAutoFit/>
          </a:bodyPr>
          <a:lstStyle/>
          <a:p>
            <a:pPr algn="ctr">
              <a:lnSpc>
                <a:spcPts val="1900"/>
              </a:lnSpc>
            </a:pPr>
            <a:r>
              <a:rPr lang="en-US" sz="1400" dirty="0">
                <a:solidFill>
                  <a:schemeClr val="bg1"/>
                </a:solidFill>
              </a:rPr>
              <a:t>OpenCV (Open Source Computer Vision Library) is an open-source computer vision and machine learning library. It provides a wide range of functionalities for tasks related to computer vision, image processing, and machine learning.</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7224" y="2669550"/>
            <a:ext cx="1752042" cy="3147272"/>
          </a:xfrm>
          <a:prstGeom prst="rect">
            <a:avLst/>
          </a:prstGeom>
        </p:spPr>
        <p:txBody>
          <a:bodyPr wrap="square" lIns="0" tIns="0" rIns="0" bIns="0" anchor="t">
            <a:spAutoFit/>
          </a:bodyPr>
          <a:lstStyle/>
          <a:p>
            <a:pPr algn="ctr">
              <a:lnSpc>
                <a:spcPts val="1900"/>
              </a:lnSpc>
            </a:pPr>
            <a:r>
              <a:rPr lang="en-US" sz="1400" dirty="0" err="1">
                <a:solidFill>
                  <a:schemeClr val="bg1"/>
                </a:solidFill>
              </a:rPr>
              <a:t>DeepFace</a:t>
            </a:r>
            <a:r>
              <a:rPr lang="en-US" sz="1400" dirty="0">
                <a:solidFill>
                  <a:schemeClr val="bg1"/>
                </a:solidFill>
              </a:rPr>
              <a:t> is an open-source Python framework that simplifies face recognition and facial attribute analysis tasks. It is built on top of popular deep learning libraries like TensorFlow and </a:t>
            </a:r>
            <a:r>
              <a:rPr lang="en-US" sz="1400" dirty="0" err="1">
                <a:solidFill>
                  <a:schemeClr val="bg1"/>
                </a:solidFill>
              </a:rPr>
              <a:t>Keras</a:t>
            </a:r>
            <a:r>
              <a:rPr lang="en-US" sz="1400" dirty="0">
                <a:solidFill>
                  <a:schemeClr val="bg1"/>
                </a:solidFill>
              </a:rPr>
              <a:t> and provides a high-level interface for various face-related tasks.</a:t>
            </a: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64017" y="2669101"/>
            <a:ext cx="1752042" cy="3147272"/>
          </a:xfrm>
          <a:prstGeom prst="rect">
            <a:avLst/>
          </a:prstGeom>
        </p:spPr>
        <p:txBody>
          <a:bodyPr wrap="square" lIns="0" tIns="0" rIns="0" bIns="0" anchor="t">
            <a:spAutoFit/>
          </a:bodyPr>
          <a:lstStyle/>
          <a:p>
            <a:pPr algn="ctr">
              <a:lnSpc>
                <a:spcPts val="1900"/>
              </a:lnSpc>
            </a:pPr>
            <a:r>
              <a:rPr lang="en-US" sz="1400" dirty="0">
                <a:solidFill>
                  <a:schemeClr val="bg1"/>
                </a:solidFill>
              </a:rPr>
              <a:t>TensorFlow is an open-source machine learning framework developed by the Google Brain team. It is one of the most popular and widely used libraries for building and training various machine learning models, particularly deep learning models.</a:t>
            </a:r>
            <a:endParaRPr lang="en-US" sz="14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553570" y="2669100"/>
            <a:ext cx="1752042" cy="2903615"/>
          </a:xfrm>
          <a:prstGeom prst="rect">
            <a:avLst/>
          </a:prstGeom>
        </p:spPr>
        <p:txBody>
          <a:bodyPr wrap="square" lIns="0" tIns="0" rIns="0" bIns="0" anchor="t">
            <a:spAutoFit/>
          </a:bodyPr>
          <a:lstStyle/>
          <a:p>
            <a:pPr algn="ctr">
              <a:lnSpc>
                <a:spcPts val="1900"/>
              </a:lnSpc>
            </a:pPr>
            <a:r>
              <a:rPr lang="en-US" sz="1400" dirty="0">
                <a:solidFill>
                  <a:schemeClr val="bg1"/>
                </a:solidFill>
              </a:rPr>
              <a:t>A </a:t>
            </a:r>
            <a:r>
              <a:rPr lang="en-US" sz="1400" dirty="0" err="1">
                <a:solidFill>
                  <a:schemeClr val="bg1"/>
                </a:solidFill>
              </a:rPr>
              <a:t>Haar</a:t>
            </a:r>
            <a:r>
              <a:rPr lang="en-US" sz="1400" dirty="0">
                <a:solidFill>
                  <a:schemeClr val="bg1"/>
                </a:solidFill>
              </a:rPr>
              <a:t> Cascade is a machine learning object detection method used to identify objects in images or video. It's based on a machine learning approach where a cascade function is trained from a lot of positive and negative images.</a:t>
            </a: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1159" y="1527628"/>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4" y="1514950"/>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10341" y="1514950"/>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2655" y="1506499"/>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1514620"/>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38" name="Picture 37">
            <a:extLst>
              <a:ext uri="{FF2B5EF4-FFF2-40B4-BE49-F238E27FC236}">
                <a16:creationId xmlns:a16="http://schemas.microsoft.com/office/drawing/2014/main" id="{4FCAE1F0-72C7-4558-9707-233EEF5D23DF}"/>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739718" y="0"/>
            <a:ext cx="1452282" cy="278177"/>
          </a:xfrm>
          <a:prstGeom prst="rect">
            <a:avLst/>
          </a:prstGeom>
        </p:spPr>
      </p:pic>
      <p:pic>
        <p:nvPicPr>
          <p:cNvPr id="39" name="Picture 38">
            <a:extLst>
              <a:ext uri="{FF2B5EF4-FFF2-40B4-BE49-F238E27FC236}">
                <a16:creationId xmlns:a16="http://schemas.microsoft.com/office/drawing/2014/main" id="{1F8176B5-FE88-417B-AD77-4829DE846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15"/>
            <a:ext cx="521539" cy="546061"/>
          </a:xfrm>
          <a:prstGeom prst="rect">
            <a:avLst/>
          </a:prstGeom>
        </p:spPr>
      </p:pic>
    </p:spTree>
    <p:extLst>
      <p:ext uri="{BB962C8B-B14F-4D97-AF65-F5344CB8AC3E}">
        <p14:creationId xmlns:p14="http://schemas.microsoft.com/office/powerpoint/2010/main" val="8225691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3" grpId="0" animBg="1"/>
      <p:bldP spid="44" grpId="0" animBg="1"/>
      <p:bldP spid="45"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7" name="TextBox 16">
            <a:extLst>
              <a:ext uri="{FF2B5EF4-FFF2-40B4-BE49-F238E27FC236}">
                <a16:creationId xmlns:a16="http://schemas.microsoft.com/office/drawing/2014/main" id="{6DD104EA-7FA4-4A39-8703-DD954656C6C9}"/>
              </a:ext>
            </a:extLst>
          </p:cNvPr>
          <p:cNvSpPr txBox="1"/>
          <p:nvPr/>
        </p:nvSpPr>
        <p:spPr>
          <a:xfrm flipH="1">
            <a:off x="3120613" y="90781"/>
            <a:ext cx="5950774" cy="707886"/>
          </a:xfrm>
          <a:prstGeom prst="rect">
            <a:avLst/>
          </a:prstGeom>
          <a:noFill/>
        </p:spPr>
        <p:txBody>
          <a:bodyPr wrap="square" rtlCol="0">
            <a:spAutoFit/>
          </a:bodyPr>
          <a:lstStyle/>
          <a:p>
            <a:pPr algn="ctr"/>
            <a:r>
              <a:rPr lang="en-US" sz="4000" dirty="0"/>
              <a:t>Work Flow</a:t>
            </a:r>
          </a:p>
        </p:txBody>
      </p:sp>
      <p:sp>
        <p:nvSpPr>
          <p:cNvPr id="23" name="Oval 22">
            <a:extLst>
              <a:ext uri="{FF2B5EF4-FFF2-40B4-BE49-F238E27FC236}">
                <a16:creationId xmlns:a16="http://schemas.microsoft.com/office/drawing/2014/main" id="{3E58D0BB-E1D2-4EEC-8B19-89557C38153E}"/>
              </a:ext>
            </a:extLst>
          </p:cNvPr>
          <p:cNvSpPr/>
          <p:nvPr/>
        </p:nvSpPr>
        <p:spPr>
          <a:xfrm>
            <a:off x="2321857" y="1057834"/>
            <a:ext cx="1183341" cy="1183341"/>
          </a:xfrm>
          <a:prstGeom prst="ellipse">
            <a:avLst/>
          </a:prstGeom>
          <a:gradFill flip="none" rotWithShape="1">
            <a:gsLst>
              <a:gs pos="0">
                <a:srgbClr val="587A86">
                  <a:shade val="30000"/>
                  <a:satMod val="115000"/>
                </a:srgbClr>
              </a:gs>
              <a:gs pos="50000">
                <a:srgbClr val="587A86">
                  <a:shade val="67500"/>
                  <a:satMod val="115000"/>
                </a:srgbClr>
              </a:gs>
              <a:gs pos="100000">
                <a:srgbClr val="587A86">
                  <a:shade val="100000"/>
                  <a:satMod val="115000"/>
                </a:srgbClr>
              </a:gs>
            </a:gsLst>
            <a:lin ang="2700000" scaled="1"/>
            <a:tileRect/>
          </a:gradFill>
          <a:ln>
            <a:solidFill>
              <a:srgbClr val="587A86"/>
            </a:solidFill>
          </a:ln>
          <a:effectLst/>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a:t>
            </a:r>
          </a:p>
          <a:p>
            <a:pPr algn="ctr"/>
            <a:r>
              <a:rPr lang="en-US" dirty="0">
                <a:solidFill>
                  <a:schemeClr val="tx1"/>
                </a:solidFill>
              </a:rPr>
              <a:t>array</a:t>
            </a:r>
            <a:endParaRPr lang="en-IN" dirty="0">
              <a:solidFill>
                <a:schemeClr val="tx1"/>
              </a:solidFill>
            </a:endParaRPr>
          </a:p>
        </p:txBody>
      </p:sp>
      <p:sp>
        <p:nvSpPr>
          <p:cNvPr id="24" name="TextBox 23">
            <a:extLst>
              <a:ext uri="{FF2B5EF4-FFF2-40B4-BE49-F238E27FC236}">
                <a16:creationId xmlns:a16="http://schemas.microsoft.com/office/drawing/2014/main" id="{9B452812-226B-4CE8-B9FF-BA3E732C32E9}"/>
              </a:ext>
            </a:extLst>
          </p:cNvPr>
          <p:cNvSpPr txBox="1"/>
          <p:nvPr/>
        </p:nvSpPr>
        <p:spPr>
          <a:xfrm>
            <a:off x="452716" y="1188773"/>
            <a:ext cx="1869142" cy="954107"/>
          </a:xfrm>
          <a:prstGeom prst="rect">
            <a:avLst/>
          </a:prstGeom>
          <a:noFill/>
        </p:spPr>
        <p:txBody>
          <a:bodyPr wrap="square" rtlCol="0">
            <a:spAutoFit/>
          </a:bodyPr>
          <a:lstStyle/>
          <a:p>
            <a:pPr algn="ctr"/>
            <a:r>
              <a:rPr lang="en-US" sz="1400" dirty="0"/>
              <a:t>First, all images with respective emotion are being added to an array.</a:t>
            </a:r>
            <a:endParaRPr lang="en-IN" sz="1400" dirty="0"/>
          </a:p>
        </p:txBody>
      </p:sp>
      <p:sp>
        <p:nvSpPr>
          <p:cNvPr id="48" name="Oval 47">
            <a:extLst>
              <a:ext uri="{FF2B5EF4-FFF2-40B4-BE49-F238E27FC236}">
                <a16:creationId xmlns:a16="http://schemas.microsoft.com/office/drawing/2014/main" id="{C0FF585B-8579-4B76-9BFF-A9F743C8BAB0}"/>
              </a:ext>
            </a:extLst>
          </p:cNvPr>
          <p:cNvSpPr/>
          <p:nvPr/>
        </p:nvSpPr>
        <p:spPr>
          <a:xfrm>
            <a:off x="2321856" y="3070411"/>
            <a:ext cx="1183341" cy="1183341"/>
          </a:xfrm>
          <a:prstGeom prst="ellipse">
            <a:avLst/>
          </a:prstGeom>
          <a:gradFill flip="none" rotWithShape="1">
            <a:gsLst>
              <a:gs pos="0">
                <a:srgbClr val="AC8C32">
                  <a:shade val="30000"/>
                  <a:satMod val="115000"/>
                </a:srgbClr>
              </a:gs>
              <a:gs pos="50000">
                <a:srgbClr val="AC8C32">
                  <a:shade val="67500"/>
                  <a:satMod val="115000"/>
                </a:srgbClr>
              </a:gs>
              <a:gs pos="100000">
                <a:srgbClr val="AC8C32">
                  <a:shade val="100000"/>
                  <a:satMod val="115000"/>
                </a:srgbClr>
              </a:gs>
            </a:gsLst>
            <a:lin ang="2700000" scaled="1"/>
            <a:tileRect/>
          </a:gradFill>
          <a:ln>
            <a:solidFill>
              <a:srgbClr val="587A86"/>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9" name="Oval 48">
            <a:extLst>
              <a:ext uri="{FF2B5EF4-FFF2-40B4-BE49-F238E27FC236}">
                <a16:creationId xmlns:a16="http://schemas.microsoft.com/office/drawing/2014/main" id="{E5C8AB41-FFF8-4979-A30A-AFB50DE977D4}"/>
              </a:ext>
            </a:extLst>
          </p:cNvPr>
          <p:cNvSpPr/>
          <p:nvPr/>
        </p:nvSpPr>
        <p:spPr>
          <a:xfrm>
            <a:off x="2321856" y="5082989"/>
            <a:ext cx="1183341" cy="1183341"/>
          </a:xfrm>
          <a:prstGeom prst="ellipse">
            <a:avLst/>
          </a:prstGeom>
          <a:gradFill flip="none" rotWithShape="1">
            <a:gsLst>
              <a:gs pos="0">
                <a:srgbClr val="587A86">
                  <a:shade val="30000"/>
                  <a:satMod val="115000"/>
                </a:srgbClr>
              </a:gs>
              <a:gs pos="50000">
                <a:srgbClr val="587A86">
                  <a:shade val="67500"/>
                  <a:satMod val="115000"/>
                </a:srgbClr>
              </a:gs>
              <a:gs pos="100000">
                <a:srgbClr val="587A86">
                  <a:shade val="100000"/>
                  <a:satMod val="115000"/>
                </a:srgbClr>
              </a:gs>
            </a:gsLst>
            <a:lin ang="2700000" scaled="1"/>
            <a:tileRect/>
          </a:gradFill>
          <a:ln>
            <a:solidFill>
              <a:srgbClr val="587A86"/>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Creating training data</a:t>
            </a:r>
          </a:p>
        </p:txBody>
      </p:sp>
      <p:cxnSp>
        <p:nvCxnSpPr>
          <p:cNvPr id="27" name="Straight Arrow Connector 26">
            <a:extLst>
              <a:ext uri="{FF2B5EF4-FFF2-40B4-BE49-F238E27FC236}">
                <a16:creationId xmlns:a16="http://schemas.microsoft.com/office/drawing/2014/main" id="{B29043B2-49D9-4CDD-BF69-5939596B4DEC}"/>
              </a:ext>
            </a:extLst>
          </p:cNvPr>
          <p:cNvCxnSpPr>
            <a:cxnSpLocks/>
            <a:stCxn id="23" idx="4"/>
            <a:endCxn id="48" idx="0"/>
          </p:cNvCxnSpPr>
          <p:nvPr/>
        </p:nvCxnSpPr>
        <p:spPr>
          <a:xfrm flipH="1">
            <a:off x="2913527" y="2241175"/>
            <a:ext cx="1" cy="8292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877EC2C8-BD00-42E5-AD41-A4F9588695DB}"/>
              </a:ext>
            </a:extLst>
          </p:cNvPr>
          <p:cNvSpPr txBox="1"/>
          <p:nvPr/>
        </p:nvSpPr>
        <p:spPr>
          <a:xfrm>
            <a:off x="2321856" y="3435963"/>
            <a:ext cx="1183341" cy="353943"/>
          </a:xfrm>
          <a:prstGeom prst="rect">
            <a:avLst/>
          </a:prstGeom>
          <a:noFill/>
        </p:spPr>
        <p:txBody>
          <a:bodyPr wrap="square" rtlCol="0">
            <a:spAutoFit/>
          </a:bodyPr>
          <a:lstStyle/>
          <a:p>
            <a:pPr algn="ctr"/>
            <a:r>
              <a:rPr lang="en-US" sz="1700" dirty="0"/>
              <a:t>Reshaping</a:t>
            </a:r>
            <a:endParaRPr lang="en-IN" sz="1700" dirty="0"/>
          </a:p>
        </p:txBody>
      </p:sp>
      <p:sp>
        <p:nvSpPr>
          <p:cNvPr id="32" name="TextBox 31">
            <a:extLst>
              <a:ext uri="{FF2B5EF4-FFF2-40B4-BE49-F238E27FC236}">
                <a16:creationId xmlns:a16="http://schemas.microsoft.com/office/drawing/2014/main" id="{76BAAFC4-5B91-4BB8-9C9F-1CEE41785E60}"/>
              </a:ext>
            </a:extLst>
          </p:cNvPr>
          <p:cNvSpPr txBox="1"/>
          <p:nvPr/>
        </p:nvSpPr>
        <p:spPr>
          <a:xfrm>
            <a:off x="452715" y="3028158"/>
            <a:ext cx="1837765" cy="1169551"/>
          </a:xfrm>
          <a:prstGeom prst="rect">
            <a:avLst/>
          </a:prstGeom>
          <a:noFill/>
        </p:spPr>
        <p:txBody>
          <a:bodyPr wrap="square" rtlCol="0">
            <a:spAutoFit/>
          </a:bodyPr>
          <a:lstStyle/>
          <a:p>
            <a:pPr algn="ctr"/>
            <a:r>
              <a:rPr lang="en-US" sz="1400" dirty="0"/>
              <a:t>Since MobileNetV2 accepts 224 * 224  pixel images, we reshape the images to </a:t>
            </a:r>
          </a:p>
          <a:p>
            <a:pPr algn="ctr"/>
            <a:r>
              <a:rPr lang="en-US" sz="1400" dirty="0"/>
              <a:t>224 * 224 pixels.</a:t>
            </a:r>
            <a:endParaRPr lang="en-IN" sz="1400" dirty="0"/>
          </a:p>
        </p:txBody>
      </p:sp>
      <p:cxnSp>
        <p:nvCxnSpPr>
          <p:cNvPr id="40" name="Straight Arrow Connector 39">
            <a:extLst>
              <a:ext uri="{FF2B5EF4-FFF2-40B4-BE49-F238E27FC236}">
                <a16:creationId xmlns:a16="http://schemas.microsoft.com/office/drawing/2014/main" id="{B2797718-BFB9-4A15-8023-4E8A5776A651}"/>
              </a:ext>
            </a:extLst>
          </p:cNvPr>
          <p:cNvCxnSpPr>
            <a:stCxn id="48" idx="4"/>
            <a:endCxn id="49" idx="0"/>
          </p:cNvCxnSpPr>
          <p:nvPr/>
        </p:nvCxnSpPr>
        <p:spPr>
          <a:xfrm>
            <a:off x="2913527" y="4253752"/>
            <a:ext cx="0" cy="82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D1F00305-A03E-4268-A67E-B3A6B21A3225}"/>
              </a:ext>
            </a:extLst>
          </p:cNvPr>
          <p:cNvSpPr txBox="1"/>
          <p:nvPr/>
        </p:nvSpPr>
        <p:spPr>
          <a:xfrm>
            <a:off x="452715" y="5082987"/>
            <a:ext cx="1837751" cy="1384995"/>
          </a:xfrm>
          <a:prstGeom prst="rect">
            <a:avLst/>
          </a:prstGeom>
          <a:noFill/>
        </p:spPr>
        <p:txBody>
          <a:bodyPr wrap="square" rtlCol="0">
            <a:spAutoFit/>
          </a:bodyPr>
          <a:lstStyle/>
          <a:p>
            <a:pPr algn="ctr"/>
            <a:r>
              <a:rPr lang="en-US" sz="1400" dirty="0"/>
              <a:t>Then the images along with their labels, are being added to a new array which will be used for training the model.</a:t>
            </a:r>
            <a:endParaRPr lang="en-IN" sz="1400" dirty="0"/>
          </a:p>
        </p:txBody>
      </p:sp>
      <p:sp>
        <p:nvSpPr>
          <p:cNvPr id="74" name="Oval 73">
            <a:extLst>
              <a:ext uri="{FF2B5EF4-FFF2-40B4-BE49-F238E27FC236}">
                <a16:creationId xmlns:a16="http://schemas.microsoft.com/office/drawing/2014/main" id="{0BC689D3-9957-4CCC-AE81-E9E1CDA7422C}"/>
              </a:ext>
            </a:extLst>
          </p:cNvPr>
          <p:cNvSpPr/>
          <p:nvPr/>
        </p:nvSpPr>
        <p:spPr>
          <a:xfrm>
            <a:off x="4554067" y="5082989"/>
            <a:ext cx="1183341" cy="1183341"/>
          </a:xfrm>
          <a:prstGeom prst="ellipse">
            <a:avLst/>
          </a:prstGeom>
          <a:gradFill flip="none" rotWithShape="1">
            <a:gsLst>
              <a:gs pos="0">
                <a:srgbClr val="AC8C32">
                  <a:shade val="30000"/>
                  <a:satMod val="115000"/>
                </a:srgbClr>
              </a:gs>
              <a:gs pos="50000">
                <a:srgbClr val="AC8C32">
                  <a:shade val="67500"/>
                  <a:satMod val="115000"/>
                </a:srgbClr>
              </a:gs>
              <a:gs pos="100000">
                <a:srgbClr val="AC8C32">
                  <a:shade val="100000"/>
                  <a:satMod val="115000"/>
                </a:srgbClr>
              </a:gs>
            </a:gsLst>
            <a:lin ang="2700000" scaled="1"/>
            <a:tileRect/>
          </a:gradFill>
          <a:ln>
            <a:solidFill>
              <a:srgbClr val="587A86"/>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cxnSp>
        <p:nvCxnSpPr>
          <p:cNvPr id="55" name="Straight Arrow Connector 54">
            <a:extLst>
              <a:ext uri="{FF2B5EF4-FFF2-40B4-BE49-F238E27FC236}">
                <a16:creationId xmlns:a16="http://schemas.microsoft.com/office/drawing/2014/main" id="{34802EF7-E92D-45ED-8097-EBA20132DEE4}"/>
              </a:ext>
            </a:extLst>
          </p:cNvPr>
          <p:cNvCxnSpPr>
            <a:stCxn id="49" idx="6"/>
            <a:endCxn id="74" idx="2"/>
          </p:cNvCxnSpPr>
          <p:nvPr/>
        </p:nvCxnSpPr>
        <p:spPr>
          <a:xfrm>
            <a:off x="3505197" y="5674660"/>
            <a:ext cx="10488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AD019F64-11C8-4B57-BFEB-C338EA776CCB}"/>
              </a:ext>
            </a:extLst>
          </p:cNvPr>
          <p:cNvSpPr txBox="1"/>
          <p:nvPr/>
        </p:nvSpPr>
        <p:spPr>
          <a:xfrm>
            <a:off x="4554067" y="5413049"/>
            <a:ext cx="1183341" cy="523220"/>
          </a:xfrm>
          <a:prstGeom prst="rect">
            <a:avLst/>
          </a:prstGeom>
          <a:noFill/>
        </p:spPr>
        <p:txBody>
          <a:bodyPr wrap="square" rtlCol="0">
            <a:spAutoFit/>
          </a:bodyPr>
          <a:lstStyle/>
          <a:p>
            <a:pPr algn="ctr"/>
            <a:r>
              <a:rPr lang="en-US" sz="1400" dirty="0"/>
              <a:t>Normalizing</a:t>
            </a:r>
          </a:p>
          <a:p>
            <a:pPr algn="ctr"/>
            <a:r>
              <a:rPr lang="en-US" sz="1400" dirty="0"/>
              <a:t>Data</a:t>
            </a:r>
            <a:endParaRPr lang="en-IN" sz="1400" dirty="0"/>
          </a:p>
        </p:txBody>
      </p:sp>
      <p:sp>
        <p:nvSpPr>
          <p:cNvPr id="59" name="TextBox 58">
            <a:extLst>
              <a:ext uri="{FF2B5EF4-FFF2-40B4-BE49-F238E27FC236}">
                <a16:creationId xmlns:a16="http://schemas.microsoft.com/office/drawing/2014/main" id="{D653ECD5-C332-4A2C-AD7E-FB8FFB523A31}"/>
              </a:ext>
            </a:extLst>
          </p:cNvPr>
          <p:cNvSpPr txBox="1"/>
          <p:nvPr/>
        </p:nvSpPr>
        <p:spPr>
          <a:xfrm>
            <a:off x="5853953" y="5197605"/>
            <a:ext cx="2169456" cy="954107"/>
          </a:xfrm>
          <a:prstGeom prst="rect">
            <a:avLst/>
          </a:prstGeom>
          <a:noFill/>
        </p:spPr>
        <p:txBody>
          <a:bodyPr wrap="square" rtlCol="0">
            <a:spAutoFit/>
          </a:bodyPr>
          <a:lstStyle/>
          <a:p>
            <a:pPr algn="ctr"/>
            <a:r>
              <a:rPr lang="en-US" sz="1400" dirty="0"/>
              <a:t>All the images are then being normalized, helping the model to easily process &amp; classify images.</a:t>
            </a:r>
            <a:endParaRPr lang="en-IN" sz="1400" dirty="0"/>
          </a:p>
        </p:txBody>
      </p:sp>
      <p:sp>
        <p:nvSpPr>
          <p:cNvPr id="94" name="Oval 93">
            <a:extLst>
              <a:ext uri="{FF2B5EF4-FFF2-40B4-BE49-F238E27FC236}">
                <a16:creationId xmlns:a16="http://schemas.microsoft.com/office/drawing/2014/main" id="{96916400-84C9-4A29-B365-77D72EBAFF98}"/>
              </a:ext>
            </a:extLst>
          </p:cNvPr>
          <p:cNvSpPr/>
          <p:nvPr/>
        </p:nvSpPr>
        <p:spPr>
          <a:xfrm>
            <a:off x="4554067" y="3070411"/>
            <a:ext cx="1183341" cy="1183341"/>
          </a:xfrm>
          <a:prstGeom prst="ellipse">
            <a:avLst/>
          </a:prstGeom>
          <a:gradFill flip="none" rotWithShape="1">
            <a:gsLst>
              <a:gs pos="0">
                <a:srgbClr val="587A86">
                  <a:shade val="30000"/>
                  <a:satMod val="115000"/>
                </a:srgbClr>
              </a:gs>
              <a:gs pos="50000">
                <a:srgbClr val="587A86">
                  <a:shade val="67500"/>
                  <a:satMod val="115000"/>
                </a:srgbClr>
              </a:gs>
              <a:gs pos="100000">
                <a:srgbClr val="587A86">
                  <a:shade val="100000"/>
                  <a:satMod val="115000"/>
                </a:srgbClr>
              </a:gs>
            </a:gsLst>
            <a:lin ang="2700000" scaled="1"/>
            <a:tileRect/>
          </a:gradFill>
          <a:ln>
            <a:solidFill>
              <a:srgbClr val="587A86"/>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2" name="TextBox 61">
            <a:extLst>
              <a:ext uri="{FF2B5EF4-FFF2-40B4-BE49-F238E27FC236}">
                <a16:creationId xmlns:a16="http://schemas.microsoft.com/office/drawing/2014/main" id="{40FF9DC4-A80F-4447-917F-FB6F2A113EDC}"/>
              </a:ext>
            </a:extLst>
          </p:cNvPr>
          <p:cNvSpPr txBox="1"/>
          <p:nvPr/>
        </p:nvSpPr>
        <p:spPr>
          <a:xfrm>
            <a:off x="4554067" y="3400471"/>
            <a:ext cx="1183342" cy="523220"/>
          </a:xfrm>
          <a:prstGeom prst="rect">
            <a:avLst/>
          </a:prstGeom>
          <a:noFill/>
        </p:spPr>
        <p:txBody>
          <a:bodyPr wrap="square" rtlCol="0">
            <a:spAutoFit/>
          </a:bodyPr>
          <a:lstStyle/>
          <a:p>
            <a:pPr algn="ctr"/>
            <a:r>
              <a:rPr lang="en-US" sz="1400" dirty="0"/>
              <a:t>MobileNetV2 </a:t>
            </a:r>
          </a:p>
          <a:p>
            <a:pPr algn="ctr"/>
            <a:r>
              <a:rPr lang="en-US" sz="1400" dirty="0"/>
              <a:t>Model</a:t>
            </a:r>
            <a:endParaRPr lang="en-IN" sz="1400" dirty="0"/>
          </a:p>
        </p:txBody>
      </p:sp>
      <p:cxnSp>
        <p:nvCxnSpPr>
          <p:cNvPr id="67" name="Straight Arrow Connector 66">
            <a:extLst>
              <a:ext uri="{FF2B5EF4-FFF2-40B4-BE49-F238E27FC236}">
                <a16:creationId xmlns:a16="http://schemas.microsoft.com/office/drawing/2014/main" id="{2A45A076-14D4-416E-846E-A492DFDFFF63}"/>
              </a:ext>
            </a:extLst>
          </p:cNvPr>
          <p:cNvCxnSpPr>
            <a:stCxn id="74" idx="0"/>
            <a:endCxn id="94" idx="4"/>
          </p:cNvCxnSpPr>
          <p:nvPr/>
        </p:nvCxnSpPr>
        <p:spPr>
          <a:xfrm flipV="1">
            <a:off x="5145738" y="4253752"/>
            <a:ext cx="0" cy="82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915CD1CB-14AD-4FC1-A9BC-B031501E81F5}"/>
              </a:ext>
            </a:extLst>
          </p:cNvPr>
          <p:cNvSpPr txBox="1"/>
          <p:nvPr/>
        </p:nvSpPr>
        <p:spPr>
          <a:xfrm>
            <a:off x="6024282" y="3185027"/>
            <a:ext cx="1999126" cy="954107"/>
          </a:xfrm>
          <a:prstGeom prst="rect">
            <a:avLst/>
          </a:prstGeom>
          <a:noFill/>
        </p:spPr>
        <p:txBody>
          <a:bodyPr wrap="square" rtlCol="0">
            <a:spAutoFit/>
          </a:bodyPr>
          <a:lstStyle/>
          <a:p>
            <a:pPr algn="ctr"/>
            <a:r>
              <a:rPr lang="en-US" sz="1400" dirty="0"/>
              <a:t>After processing the data, a customized CNN model – MobileNetV2 is being created.</a:t>
            </a:r>
            <a:endParaRPr lang="en-IN" sz="1400" dirty="0"/>
          </a:p>
        </p:txBody>
      </p:sp>
      <p:sp>
        <p:nvSpPr>
          <p:cNvPr id="95" name="Oval 94">
            <a:extLst>
              <a:ext uri="{FF2B5EF4-FFF2-40B4-BE49-F238E27FC236}">
                <a16:creationId xmlns:a16="http://schemas.microsoft.com/office/drawing/2014/main" id="{D09CC0CC-52D9-47E5-9845-006E84A8680D}"/>
              </a:ext>
            </a:extLst>
          </p:cNvPr>
          <p:cNvSpPr/>
          <p:nvPr/>
        </p:nvSpPr>
        <p:spPr>
          <a:xfrm>
            <a:off x="4554067" y="1070456"/>
            <a:ext cx="1183341" cy="1183341"/>
          </a:xfrm>
          <a:prstGeom prst="ellipse">
            <a:avLst/>
          </a:prstGeom>
          <a:gradFill flip="none" rotWithShape="1">
            <a:gsLst>
              <a:gs pos="0">
                <a:srgbClr val="AC8C32">
                  <a:shade val="30000"/>
                  <a:satMod val="115000"/>
                </a:srgbClr>
              </a:gs>
              <a:gs pos="50000">
                <a:srgbClr val="AC8C32">
                  <a:shade val="67500"/>
                  <a:satMod val="115000"/>
                </a:srgbClr>
              </a:gs>
              <a:gs pos="100000">
                <a:srgbClr val="AC8C32">
                  <a:shade val="100000"/>
                  <a:satMod val="115000"/>
                </a:srgbClr>
              </a:gs>
            </a:gsLst>
            <a:lin ang="2700000" scaled="1"/>
            <a:tileRect/>
          </a:gradFill>
          <a:ln>
            <a:solidFill>
              <a:srgbClr val="587A86"/>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Training</a:t>
            </a:r>
          </a:p>
        </p:txBody>
      </p:sp>
      <p:cxnSp>
        <p:nvCxnSpPr>
          <p:cNvPr id="72" name="Straight Arrow Connector 71">
            <a:extLst>
              <a:ext uri="{FF2B5EF4-FFF2-40B4-BE49-F238E27FC236}">
                <a16:creationId xmlns:a16="http://schemas.microsoft.com/office/drawing/2014/main" id="{4B4C0A7C-606F-4419-8E92-B0E5A6B730A9}"/>
              </a:ext>
            </a:extLst>
          </p:cNvPr>
          <p:cNvCxnSpPr>
            <a:stCxn id="94" idx="0"/>
            <a:endCxn id="95" idx="4"/>
          </p:cNvCxnSpPr>
          <p:nvPr/>
        </p:nvCxnSpPr>
        <p:spPr>
          <a:xfrm flipV="1">
            <a:off x="5145738" y="2253797"/>
            <a:ext cx="0" cy="816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6" name="TextBox 95">
            <a:extLst>
              <a:ext uri="{FF2B5EF4-FFF2-40B4-BE49-F238E27FC236}">
                <a16:creationId xmlns:a16="http://schemas.microsoft.com/office/drawing/2014/main" id="{67A5956F-E54F-4FD6-BC3E-82766B96F5D3}"/>
              </a:ext>
            </a:extLst>
          </p:cNvPr>
          <p:cNvSpPr txBox="1"/>
          <p:nvPr/>
        </p:nvSpPr>
        <p:spPr>
          <a:xfrm>
            <a:off x="6024282" y="957004"/>
            <a:ext cx="1828800" cy="1384995"/>
          </a:xfrm>
          <a:prstGeom prst="rect">
            <a:avLst/>
          </a:prstGeom>
          <a:noFill/>
        </p:spPr>
        <p:txBody>
          <a:bodyPr wrap="square" rtlCol="0">
            <a:spAutoFit/>
          </a:bodyPr>
          <a:lstStyle/>
          <a:p>
            <a:pPr algn="ctr"/>
            <a:r>
              <a:rPr lang="en-US" sz="1400" dirty="0"/>
              <a:t>Then finally, the model is being compiled &amp; trained using epochs that increase accuracy with time</a:t>
            </a:r>
            <a:endParaRPr lang="en-IN" sz="1400" dirty="0"/>
          </a:p>
        </p:txBody>
      </p:sp>
      <p:sp>
        <p:nvSpPr>
          <p:cNvPr id="97" name="Right Bracket 96">
            <a:extLst>
              <a:ext uri="{FF2B5EF4-FFF2-40B4-BE49-F238E27FC236}">
                <a16:creationId xmlns:a16="http://schemas.microsoft.com/office/drawing/2014/main" id="{EA4B0450-01B1-41DD-A3A2-2BCF22C2C3EF}"/>
              </a:ext>
            </a:extLst>
          </p:cNvPr>
          <p:cNvSpPr/>
          <p:nvPr/>
        </p:nvSpPr>
        <p:spPr>
          <a:xfrm>
            <a:off x="7619999" y="798666"/>
            <a:ext cx="618560" cy="5602133"/>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98" name="Rectangle: Rounded Corners 97">
            <a:extLst>
              <a:ext uri="{FF2B5EF4-FFF2-40B4-BE49-F238E27FC236}">
                <a16:creationId xmlns:a16="http://schemas.microsoft.com/office/drawing/2014/main" id="{821BEB47-F3C0-4C5F-963A-87944096A7D1}"/>
              </a:ext>
            </a:extLst>
          </p:cNvPr>
          <p:cNvSpPr/>
          <p:nvPr/>
        </p:nvSpPr>
        <p:spPr>
          <a:xfrm>
            <a:off x="9188824" y="1717958"/>
            <a:ext cx="2550460" cy="3763548"/>
          </a:xfrm>
          <a:prstGeom prst="roundRect">
            <a:avLst/>
          </a:prstGeom>
          <a:gradFill flip="none" rotWithShape="1">
            <a:gsLst>
              <a:gs pos="0">
                <a:srgbClr val="BADCDE">
                  <a:shade val="30000"/>
                  <a:satMod val="115000"/>
                </a:srgbClr>
              </a:gs>
              <a:gs pos="50000">
                <a:srgbClr val="BADCDE">
                  <a:shade val="67500"/>
                  <a:satMod val="115000"/>
                </a:srgbClr>
              </a:gs>
              <a:gs pos="100000">
                <a:srgbClr val="BADCDE">
                  <a:shade val="100000"/>
                  <a:satMod val="115000"/>
                </a:srgbClr>
              </a:gs>
            </a:gsLst>
            <a:lin ang="2700000" scaled="1"/>
            <a:tileRect/>
          </a:gra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real time emotion recognition model is being implemented which identifies the emotions of the person present in front of the camera</a:t>
            </a:r>
            <a:endParaRPr lang="en-IN" sz="2000" dirty="0">
              <a:solidFill>
                <a:schemeClr val="tx1"/>
              </a:solidFill>
            </a:endParaRPr>
          </a:p>
        </p:txBody>
      </p:sp>
      <p:cxnSp>
        <p:nvCxnSpPr>
          <p:cNvPr id="101" name="Straight Arrow Connector 100">
            <a:extLst>
              <a:ext uri="{FF2B5EF4-FFF2-40B4-BE49-F238E27FC236}">
                <a16:creationId xmlns:a16="http://schemas.microsoft.com/office/drawing/2014/main" id="{1B8A0A43-97FE-42DF-BB5D-9CCCD5BDD13A}"/>
              </a:ext>
            </a:extLst>
          </p:cNvPr>
          <p:cNvCxnSpPr>
            <a:cxnSpLocks/>
            <a:stCxn id="97" idx="2"/>
            <a:endCxn id="98" idx="1"/>
          </p:cNvCxnSpPr>
          <p:nvPr/>
        </p:nvCxnSpPr>
        <p:spPr>
          <a:xfrm flipV="1">
            <a:off x="8238559" y="3599732"/>
            <a:ext cx="95026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6" name="Picture 105">
            <a:extLst>
              <a:ext uri="{FF2B5EF4-FFF2-40B4-BE49-F238E27FC236}">
                <a16:creationId xmlns:a16="http://schemas.microsoft.com/office/drawing/2014/main" id="{86B7978A-650D-4C76-BED9-46099CC64A6C}"/>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739718" y="0"/>
            <a:ext cx="1452282" cy="278177"/>
          </a:xfrm>
          <a:prstGeom prst="rect">
            <a:avLst/>
          </a:prstGeom>
        </p:spPr>
      </p:pic>
      <p:pic>
        <p:nvPicPr>
          <p:cNvPr id="107" name="Picture 106">
            <a:extLst>
              <a:ext uri="{FF2B5EF4-FFF2-40B4-BE49-F238E27FC236}">
                <a16:creationId xmlns:a16="http://schemas.microsoft.com/office/drawing/2014/main" id="{7006AE6E-4BE1-4F5C-9C4E-30D17A44A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15"/>
            <a:ext cx="521539" cy="546061"/>
          </a:xfrm>
          <a:prstGeom prst="rect">
            <a:avLst/>
          </a:prstGeom>
        </p:spPr>
      </p:pic>
    </p:spTree>
    <p:extLst>
      <p:ext uri="{BB962C8B-B14F-4D97-AF65-F5344CB8AC3E}">
        <p14:creationId xmlns:p14="http://schemas.microsoft.com/office/powerpoint/2010/main" val="843768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ppt_x"/>
                                          </p:val>
                                        </p:tav>
                                        <p:tav tm="100000">
                                          <p:val>
                                            <p:strVal val="#ppt_x"/>
                                          </p:val>
                                        </p:tav>
                                      </p:tavLst>
                                    </p:anim>
                                    <p:anim calcmode="lin" valueType="num">
                                      <p:cBhvr additive="base">
                                        <p:cTn id="52" dur="500" fill="hold"/>
                                        <p:tgtEl>
                                          <p:spTgt spid="7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500" fill="hold"/>
                                        <p:tgtEl>
                                          <p:spTgt spid="58"/>
                                        </p:tgtEl>
                                        <p:attrNameLst>
                                          <p:attrName>ppt_x</p:attrName>
                                        </p:attrNameLst>
                                      </p:cBhvr>
                                      <p:tavLst>
                                        <p:tav tm="0">
                                          <p:val>
                                            <p:strVal val="#ppt_x"/>
                                          </p:val>
                                        </p:tav>
                                        <p:tav tm="100000">
                                          <p:val>
                                            <p:strVal val="#ppt_x"/>
                                          </p:val>
                                        </p:tav>
                                      </p:tavLst>
                                    </p:anim>
                                    <p:anim calcmode="lin" valueType="num">
                                      <p:cBhvr additive="base">
                                        <p:cTn id="60" dur="500" fill="hold"/>
                                        <p:tgtEl>
                                          <p:spTgt spid="5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additive="base">
                                        <p:cTn id="63" dur="500" fill="hold"/>
                                        <p:tgtEl>
                                          <p:spTgt spid="59"/>
                                        </p:tgtEl>
                                        <p:attrNameLst>
                                          <p:attrName>ppt_x</p:attrName>
                                        </p:attrNameLst>
                                      </p:cBhvr>
                                      <p:tavLst>
                                        <p:tav tm="0">
                                          <p:val>
                                            <p:strVal val="#ppt_x"/>
                                          </p:val>
                                        </p:tav>
                                        <p:tav tm="100000">
                                          <p:val>
                                            <p:strVal val="#ppt_x"/>
                                          </p:val>
                                        </p:tav>
                                      </p:tavLst>
                                    </p:anim>
                                    <p:anim calcmode="lin" valueType="num">
                                      <p:cBhvr additive="base">
                                        <p:cTn id="6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4"/>
                                        </p:tgtEl>
                                        <p:attrNameLst>
                                          <p:attrName>style.visibility</p:attrName>
                                        </p:attrNameLst>
                                      </p:cBhvr>
                                      <p:to>
                                        <p:strVal val="visible"/>
                                      </p:to>
                                    </p:set>
                                    <p:anim calcmode="lin" valueType="num">
                                      <p:cBhvr additive="base">
                                        <p:cTn id="69" dur="500" fill="hold"/>
                                        <p:tgtEl>
                                          <p:spTgt spid="94"/>
                                        </p:tgtEl>
                                        <p:attrNameLst>
                                          <p:attrName>ppt_x</p:attrName>
                                        </p:attrNameLst>
                                      </p:cBhvr>
                                      <p:tavLst>
                                        <p:tav tm="0">
                                          <p:val>
                                            <p:strVal val="#ppt_x"/>
                                          </p:val>
                                        </p:tav>
                                        <p:tav tm="100000">
                                          <p:val>
                                            <p:strVal val="#ppt_x"/>
                                          </p:val>
                                        </p:tav>
                                      </p:tavLst>
                                    </p:anim>
                                    <p:anim calcmode="lin" valueType="num">
                                      <p:cBhvr additive="base">
                                        <p:cTn id="70" dur="500" fill="hold"/>
                                        <p:tgtEl>
                                          <p:spTgt spid="9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fill="hold"/>
                                        <p:tgtEl>
                                          <p:spTgt spid="62"/>
                                        </p:tgtEl>
                                        <p:attrNameLst>
                                          <p:attrName>ppt_x</p:attrName>
                                        </p:attrNameLst>
                                      </p:cBhvr>
                                      <p:tavLst>
                                        <p:tav tm="0">
                                          <p:val>
                                            <p:strVal val="#ppt_x"/>
                                          </p:val>
                                        </p:tav>
                                        <p:tav tm="100000">
                                          <p:val>
                                            <p:strVal val="#ppt_x"/>
                                          </p:val>
                                        </p:tav>
                                      </p:tavLst>
                                    </p:anim>
                                    <p:anim calcmode="lin" valueType="num">
                                      <p:cBhvr additive="base">
                                        <p:cTn id="74" dur="500" fill="hold"/>
                                        <p:tgtEl>
                                          <p:spTgt spid="6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 calcmode="lin" valueType="num">
                                      <p:cBhvr additive="base">
                                        <p:cTn id="77" dur="500" fill="hold"/>
                                        <p:tgtEl>
                                          <p:spTgt spid="67"/>
                                        </p:tgtEl>
                                        <p:attrNameLst>
                                          <p:attrName>ppt_x</p:attrName>
                                        </p:attrNameLst>
                                      </p:cBhvr>
                                      <p:tavLst>
                                        <p:tav tm="0">
                                          <p:val>
                                            <p:strVal val="#ppt_x"/>
                                          </p:val>
                                        </p:tav>
                                        <p:tav tm="100000">
                                          <p:val>
                                            <p:strVal val="#ppt_x"/>
                                          </p:val>
                                        </p:tav>
                                      </p:tavLst>
                                    </p:anim>
                                    <p:anim calcmode="lin" valueType="num">
                                      <p:cBhvr additive="base">
                                        <p:cTn id="78" dur="500" fill="hold"/>
                                        <p:tgtEl>
                                          <p:spTgt spid="6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 calcmode="lin" valueType="num">
                                      <p:cBhvr additive="base">
                                        <p:cTn id="81" dur="500" fill="hold"/>
                                        <p:tgtEl>
                                          <p:spTgt spid="68"/>
                                        </p:tgtEl>
                                        <p:attrNameLst>
                                          <p:attrName>ppt_x</p:attrName>
                                        </p:attrNameLst>
                                      </p:cBhvr>
                                      <p:tavLst>
                                        <p:tav tm="0">
                                          <p:val>
                                            <p:strVal val="#ppt_x"/>
                                          </p:val>
                                        </p:tav>
                                        <p:tav tm="100000">
                                          <p:val>
                                            <p:strVal val="#ppt_x"/>
                                          </p:val>
                                        </p:tav>
                                      </p:tavLst>
                                    </p:anim>
                                    <p:anim calcmode="lin" valueType="num">
                                      <p:cBhvr additive="base">
                                        <p:cTn id="8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95"/>
                                        </p:tgtEl>
                                        <p:attrNameLst>
                                          <p:attrName>style.visibility</p:attrName>
                                        </p:attrNameLst>
                                      </p:cBhvr>
                                      <p:to>
                                        <p:strVal val="visible"/>
                                      </p:to>
                                    </p:set>
                                    <p:anim calcmode="lin" valueType="num">
                                      <p:cBhvr additive="base">
                                        <p:cTn id="87" dur="500" fill="hold"/>
                                        <p:tgtEl>
                                          <p:spTgt spid="95"/>
                                        </p:tgtEl>
                                        <p:attrNameLst>
                                          <p:attrName>ppt_x</p:attrName>
                                        </p:attrNameLst>
                                      </p:cBhvr>
                                      <p:tavLst>
                                        <p:tav tm="0">
                                          <p:val>
                                            <p:strVal val="#ppt_x"/>
                                          </p:val>
                                        </p:tav>
                                        <p:tav tm="100000">
                                          <p:val>
                                            <p:strVal val="#ppt_x"/>
                                          </p:val>
                                        </p:tav>
                                      </p:tavLst>
                                    </p:anim>
                                    <p:anim calcmode="lin" valueType="num">
                                      <p:cBhvr additive="base">
                                        <p:cTn id="88" dur="500" fill="hold"/>
                                        <p:tgtEl>
                                          <p:spTgt spid="95"/>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6"/>
                                        </p:tgtEl>
                                        <p:attrNameLst>
                                          <p:attrName>style.visibility</p:attrName>
                                        </p:attrNameLst>
                                      </p:cBhvr>
                                      <p:to>
                                        <p:strVal val="visible"/>
                                      </p:to>
                                    </p:set>
                                    <p:anim calcmode="lin" valueType="num">
                                      <p:cBhvr additive="base">
                                        <p:cTn id="95" dur="500" fill="hold"/>
                                        <p:tgtEl>
                                          <p:spTgt spid="96"/>
                                        </p:tgtEl>
                                        <p:attrNameLst>
                                          <p:attrName>ppt_x</p:attrName>
                                        </p:attrNameLst>
                                      </p:cBhvr>
                                      <p:tavLst>
                                        <p:tav tm="0">
                                          <p:val>
                                            <p:strVal val="#ppt_x"/>
                                          </p:val>
                                        </p:tav>
                                        <p:tav tm="100000">
                                          <p:val>
                                            <p:strVal val="#ppt_x"/>
                                          </p:val>
                                        </p:tav>
                                      </p:tavLst>
                                    </p:anim>
                                    <p:anim calcmode="lin" valueType="num">
                                      <p:cBhvr additive="base">
                                        <p:cTn id="96"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fade">
                                      <p:cBhvr>
                                        <p:cTn id="101" dur="500"/>
                                        <p:tgtEl>
                                          <p:spTgt spid="9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fade">
                                      <p:cBhvr>
                                        <p:cTn id="104" dur="500"/>
                                        <p:tgtEl>
                                          <p:spTgt spid="98"/>
                                        </p:tgtEl>
                                      </p:cBhvr>
                                    </p:animEffect>
                                  </p:childTnLst>
                                </p:cTn>
                              </p:par>
                              <p:par>
                                <p:cTn id="105" presetID="10" presetClass="entr" presetSubtype="0" fill="hold"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48" grpId="0" animBg="1"/>
      <p:bldP spid="49" grpId="0" animBg="1"/>
      <p:bldP spid="30" grpId="0"/>
      <p:bldP spid="32" grpId="0"/>
      <p:bldP spid="46" grpId="0"/>
      <p:bldP spid="74" grpId="0" animBg="1"/>
      <p:bldP spid="58" grpId="0"/>
      <p:bldP spid="59" grpId="0"/>
      <p:bldP spid="94" grpId="0" animBg="1"/>
      <p:bldP spid="62" grpId="0"/>
      <p:bldP spid="68" grpId="0"/>
      <p:bldP spid="95" grpId="0" animBg="1"/>
      <p:bldP spid="96" grpId="0"/>
      <p:bldP spid="97"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Applications/Future Scope</a:t>
            </a:r>
            <a:endParaRPr lang="en-US" sz="2800" dirty="0">
              <a:solidFill>
                <a:schemeClr val="tx1">
                  <a:lumMod val="75000"/>
                  <a:lumOff val="25000"/>
                </a:schemeClr>
              </a:solidFill>
            </a:endParaRPr>
          </a:p>
        </p:txBody>
      </p: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733919" y="1819030"/>
            <a:ext cx="2428875" cy="954364"/>
          </a:xfrm>
          <a:prstGeom prst="rect">
            <a:avLst/>
          </a:prstGeom>
        </p:spPr>
        <p:txBody>
          <a:bodyPr wrap="square" lIns="0" tIns="0" rIns="0" bIns="0" anchor="t">
            <a:spAutoFit/>
          </a:bodyPr>
          <a:lstStyle/>
          <a:p>
            <a:pPr marL="285750" indent="-285750" algn="ctr">
              <a:lnSpc>
                <a:spcPts val="1900"/>
              </a:lnSpc>
              <a:buFont typeface="Wingdings" panose="05000000000000000000" pitchFamily="2" charset="2"/>
              <a:buChar char="q"/>
            </a:pPr>
            <a:r>
              <a:rPr lang="en-US" sz="1400" dirty="0"/>
              <a:t>Emotion recognition can be used in virtual assistants to provide more empathetic and personalized responses.</a:t>
            </a:r>
            <a:endParaRPr lang="en-US" sz="1400" dirty="0">
              <a:solidFill>
                <a:schemeClr val="tx1">
                  <a:lumMod val="75000"/>
                  <a:lumOff val="25000"/>
                </a:schemeClr>
              </a:solidFill>
              <a:cs typeface="Segoe UI" panose="020B0502040204020203" pitchFamily="34" charset="0"/>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492695" y="952487"/>
            <a:ext cx="3212360" cy="974626"/>
          </a:xfrm>
          <a:prstGeom prst="rect">
            <a:avLst/>
          </a:prstGeom>
        </p:spPr>
        <p:txBody>
          <a:bodyPr wrap="square" lIns="0" tIns="0" rIns="0" bIns="0" anchor="t">
            <a:spAutoFit/>
          </a:bodyPr>
          <a:lstStyle/>
          <a:p>
            <a:pPr marL="285750" indent="-285750" algn="ctr">
              <a:lnSpc>
                <a:spcPts val="1900"/>
              </a:lnSpc>
              <a:buFont typeface="Wingdings" panose="05000000000000000000" pitchFamily="2" charset="2"/>
              <a:buChar char="q"/>
            </a:pPr>
            <a:r>
              <a:rPr lang="en-US" sz="1400" dirty="0"/>
              <a:t>Emotion recognition can be used to monitor and analyze emotional states, helping therapists and doctors make informed decisions about patient care.</a:t>
            </a:r>
            <a:endParaRPr lang="en-US" sz="1400" dirty="0">
              <a:solidFill>
                <a:schemeClr val="tx1">
                  <a:lumMod val="75000"/>
                  <a:lumOff val="25000"/>
                </a:schemeClr>
              </a:solidFill>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8698701" y="1818731"/>
            <a:ext cx="2759380" cy="954364"/>
          </a:xfrm>
          <a:prstGeom prst="rect">
            <a:avLst/>
          </a:prstGeom>
        </p:spPr>
        <p:txBody>
          <a:bodyPr wrap="square" lIns="0" tIns="0" rIns="0" bIns="0" anchor="t">
            <a:spAutoFit/>
          </a:bodyPr>
          <a:lstStyle/>
          <a:p>
            <a:pPr marL="285750" indent="-285750" algn="ctr">
              <a:lnSpc>
                <a:spcPts val="1900"/>
              </a:lnSpc>
              <a:buFont typeface="Wingdings" panose="05000000000000000000" pitchFamily="2" charset="2"/>
              <a:buChar char="q"/>
            </a:pPr>
            <a:r>
              <a:rPr lang="en-US" sz="1400" dirty="0"/>
              <a:t>Emotion recognition in customer service applications can help businesses gauge customer sentiment and satisfaction levels. </a:t>
            </a:r>
            <a:endParaRPr lang="en-US" sz="1400" dirty="0">
              <a:solidFill>
                <a:schemeClr val="tx1">
                  <a:lumMod val="75000"/>
                  <a:lumOff val="25000"/>
                </a:schemeClr>
              </a:solidFill>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733919" y="3897168"/>
            <a:ext cx="2757609" cy="1441677"/>
          </a:xfrm>
          <a:prstGeom prst="rect">
            <a:avLst/>
          </a:prstGeom>
        </p:spPr>
        <p:txBody>
          <a:bodyPr wrap="square" lIns="0" tIns="0" rIns="0" bIns="0" anchor="t">
            <a:spAutoFit/>
          </a:bodyPr>
          <a:lstStyle/>
          <a:p>
            <a:pPr marL="285750" indent="-285750" algn="ctr">
              <a:lnSpc>
                <a:spcPts val="1900"/>
              </a:lnSpc>
              <a:buFont typeface="Wingdings" panose="05000000000000000000" pitchFamily="2" charset="2"/>
              <a:buChar char="q"/>
            </a:pPr>
            <a:r>
              <a:rPr lang="en-US" sz="1400" dirty="0"/>
              <a:t>Content creation tools, such as video editing software or virtual world builders, may incorporate emotion recognition to help creators better understand and resonate with their audience.</a:t>
            </a:r>
            <a:endParaRPr lang="en-US" sz="1400" dirty="0">
              <a:solidFill>
                <a:schemeClr val="tx1">
                  <a:lumMod val="75000"/>
                  <a:lumOff val="25000"/>
                </a:schemeClr>
              </a:solidFill>
              <a:cs typeface="Segoe UI" panose="020B0502040204020203" pitchFamily="34" charset="0"/>
            </a:endParaRPr>
          </a:p>
        </p:txBody>
      </p:sp>
      <p:sp>
        <p:nvSpPr>
          <p:cNvPr id="36" name="Rectangle 35">
            <a:extLst>
              <a:ext uri="{FF2B5EF4-FFF2-40B4-BE49-F238E27FC236}">
                <a16:creationId xmlns:a16="http://schemas.microsoft.com/office/drawing/2014/main" id="{98F5A313-1C6C-4AEE-8556-576074B1BF06}"/>
              </a:ext>
            </a:extLst>
          </p:cNvPr>
          <p:cNvSpPr/>
          <p:nvPr/>
        </p:nvSpPr>
        <p:spPr>
          <a:xfrm>
            <a:off x="3935291" y="5464287"/>
            <a:ext cx="4321417" cy="954364"/>
          </a:xfrm>
          <a:prstGeom prst="rect">
            <a:avLst/>
          </a:prstGeom>
        </p:spPr>
        <p:txBody>
          <a:bodyPr wrap="square" lIns="0" tIns="0" rIns="0" bIns="0" anchor="t">
            <a:spAutoFit/>
          </a:bodyPr>
          <a:lstStyle/>
          <a:p>
            <a:pPr marL="285750" indent="-285750" algn="ctr">
              <a:lnSpc>
                <a:spcPts val="1900"/>
              </a:lnSpc>
              <a:buFont typeface="Wingdings" panose="05000000000000000000" pitchFamily="2" charset="2"/>
              <a:buChar char="q"/>
            </a:pPr>
            <a:r>
              <a:rPr lang="en-US" sz="1400" dirty="0"/>
              <a:t>Wearable devices equipped with emotion recognition technology could monitor and provide insights into the emotional well-being of individuals, potentially leading to personalized mental health interventions.</a:t>
            </a:r>
            <a:endParaRPr lang="en-US" sz="1400" dirty="0">
              <a:solidFill>
                <a:schemeClr val="tx1">
                  <a:lumMod val="75000"/>
                  <a:lumOff val="25000"/>
                </a:schemeClr>
              </a:solidFill>
              <a:cs typeface="Segoe UI" panose="020B0502040204020203" pitchFamily="34" charset="0"/>
            </a:endParaRPr>
          </a:p>
        </p:txBody>
      </p:sp>
      <p:sp>
        <p:nvSpPr>
          <p:cNvPr id="37" name="Rectangle 36">
            <a:extLst>
              <a:ext uri="{FF2B5EF4-FFF2-40B4-BE49-F238E27FC236}">
                <a16:creationId xmlns:a16="http://schemas.microsoft.com/office/drawing/2014/main" id="{0C310CC8-6624-4352-A642-89EF6FA7DCE6}"/>
              </a:ext>
            </a:extLst>
          </p:cNvPr>
          <p:cNvSpPr/>
          <p:nvPr/>
        </p:nvSpPr>
        <p:spPr>
          <a:xfrm>
            <a:off x="8769274" y="3897168"/>
            <a:ext cx="2987016" cy="1441677"/>
          </a:xfrm>
          <a:prstGeom prst="rect">
            <a:avLst/>
          </a:prstGeom>
        </p:spPr>
        <p:txBody>
          <a:bodyPr wrap="square" lIns="0" tIns="0" rIns="0" bIns="0" anchor="t">
            <a:spAutoFit/>
          </a:bodyPr>
          <a:lstStyle/>
          <a:p>
            <a:pPr marL="285750" indent="-285750" algn="ctr">
              <a:lnSpc>
                <a:spcPts val="1900"/>
              </a:lnSpc>
              <a:buFont typeface="Wingdings" panose="05000000000000000000" pitchFamily="2" charset="2"/>
              <a:buChar char="q"/>
            </a:pPr>
            <a:r>
              <a:rPr lang="en-US" sz="1400" dirty="0"/>
              <a:t>Future systems may possess higher emotional intelligence, allowing them to understand and respond to human emotions in a more nuanced and contextually appropriate manner.</a:t>
            </a:r>
            <a:endParaRPr lang="en-US" sz="1400" dirty="0">
              <a:solidFill>
                <a:schemeClr val="tx1">
                  <a:lumMod val="75000"/>
                  <a:lumOff val="25000"/>
                </a:schemeClr>
              </a:solidFill>
              <a:cs typeface="Segoe UI" panose="020B0502040204020203" pitchFamily="34" charset="0"/>
            </a:endParaRP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7" name="Picture 46">
            <a:extLst>
              <a:ext uri="{FF2B5EF4-FFF2-40B4-BE49-F238E27FC236}">
                <a16:creationId xmlns:a16="http://schemas.microsoft.com/office/drawing/2014/main" id="{B193E665-58FD-4631-8370-9E0E55EBD25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739718" y="0"/>
            <a:ext cx="1452282" cy="278177"/>
          </a:xfrm>
          <a:prstGeom prst="rect">
            <a:avLst/>
          </a:prstGeom>
        </p:spPr>
      </p:pic>
      <p:pic>
        <p:nvPicPr>
          <p:cNvPr id="48" name="Picture 47">
            <a:extLst>
              <a:ext uri="{FF2B5EF4-FFF2-40B4-BE49-F238E27FC236}">
                <a16:creationId xmlns:a16="http://schemas.microsoft.com/office/drawing/2014/main" id="{A5DEE00C-9528-4233-A41F-6230F2F8B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15"/>
            <a:ext cx="521539" cy="546061"/>
          </a:xfrm>
          <a:prstGeom prst="rect">
            <a:avLst/>
          </a:prstGeom>
        </p:spPr>
      </p:pic>
    </p:spTree>
    <p:extLst>
      <p:ext uri="{BB962C8B-B14F-4D97-AF65-F5344CB8AC3E}">
        <p14:creationId xmlns:p14="http://schemas.microsoft.com/office/powerpoint/2010/main" val="3887579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dirty="0">
                <a:solidFill>
                  <a:schemeClr val="bg1"/>
                </a:solidFill>
                <a:latin typeface="+mn-lt"/>
              </a:rPr>
              <a:t>Thank</a:t>
            </a:r>
            <a:r>
              <a:rPr lang="en-US" sz="7200" b="1" dirty="0">
                <a:solidFill>
                  <a:schemeClr val="bg1"/>
                </a:solidFill>
                <a:latin typeface="+mn-lt"/>
              </a:rPr>
              <a:t> </a:t>
            </a:r>
            <a:r>
              <a:rPr lang="en-US" sz="7200" dirty="0">
                <a:solidFill>
                  <a:schemeClr val="bg1"/>
                </a:solidFill>
                <a:latin typeface="+mn-lt"/>
              </a:rPr>
              <a:t>You</a:t>
            </a:r>
            <a:endParaRPr lang="en-US" sz="7200" dirty="0">
              <a:solidFill>
                <a:schemeClr val="accent4"/>
              </a:solidFill>
              <a:latin typeface="+mn-lt"/>
            </a:endParaRPr>
          </a:p>
        </p:txBody>
      </p:sp>
      <p:pic>
        <p:nvPicPr>
          <p:cNvPr id="7" name="Picture 6">
            <a:extLst>
              <a:ext uri="{FF2B5EF4-FFF2-40B4-BE49-F238E27FC236}">
                <a16:creationId xmlns:a16="http://schemas.microsoft.com/office/drawing/2014/main" id="{E93DF2E0-E84E-4214-B42C-3E71EE2F7967}"/>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10739718" y="0"/>
            <a:ext cx="1452282" cy="278177"/>
          </a:xfrm>
          <a:prstGeom prst="rect">
            <a:avLst/>
          </a:prstGeom>
        </p:spPr>
      </p:pic>
      <p:pic>
        <p:nvPicPr>
          <p:cNvPr id="8" name="Picture 7">
            <a:extLst>
              <a:ext uri="{FF2B5EF4-FFF2-40B4-BE49-F238E27FC236}">
                <a16:creationId xmlns:a16="http://schemas.microsoft.com/office/drawing/2014/main" id="{EC818F6E-AD8E-4EA3-8983-F95CDA106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715"/>
            <a:ext cx="521539" cy="546061"/>
          </a:xfrm>
          <a:prstGeom prst="rect">
            <a:avLst/>
          </a:prstGeom>
        </p:spPr>
      </p:pic>
    </p:spTree>
    <p:extLst>
      <p:ext uri="{BB962C8B-B14F-4D97-AF65-F5344CB8AC3E}">
        <p14:creationId xmlns:p14="http://schemas.microsoft.com/office/powerpoint/2010/main" val="1923038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16c05727-aa75-4e4a-9b5f-8a80a1165891"/>
    <ds:schemaRef ds:uri="71af3243-3dd4-4a8d-8c0d-dd76da1f02a5"/>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545</Words>
  <Application>Microsoft Office PowerPoint</Application>
  <PresentationFormat>Widescreen</PresentationFormat>
  <Paragraphs>56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Segoe UI</vt:lpstr>
      <vt:lpstr>Segoe UI Light</vt:lpstr>
      <vt:lpstr>Wingdings</vt:lpstr>
      <vt:lpstr>Office Theme</vt:lpstr>
      <vt:lpstr>Harsh Hapaliya Roll No: 85 Branch: AIDS Batch: A3 Enrollment No: 21002170510008</vt:lpstr>
      <vt:lpstr>Project analysis slide 2</vt:lpstr>
      <vt:lpstr>Project analysis slide 3</vt:lpstr>
      <vt:lpstr>Project analysis slide 4</vt:lpstr>
      <vt:lpstr>Project analysis slide 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2023-10-06T16:36:41Z</dcterms:created>
  <dcterms:modified xsi:type="dcterms:W3CDTF">2023-10-06T18:46:03Z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