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1348D-8FB4-4934-9AFF-17C5FA3413B2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F4D7B-60D3-4438-879F-8F7728D9BC5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226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F4D7B-60D3-4438-879F-8F7728D9BC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499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1B54-EA6A-4911-A415-A5025119CBDF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5F62-1F78-4047-84A5-84707891DA4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1B54-EA6A-4911-A415-A5025119CBDF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5F62-1F78-4047-84A5-84707891DA4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1B54-EA6A-4911-A415-A5025119CBDF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5F62-1F78-4047-84A5-84707891DA4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1B54-EA6A-4911-A415-A5025119CBDF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5F62-1F78-4047-84A5-84707891DA4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1B54-EA6A-4911-A415-A5025119CBDF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5F62-1F78-4047-84A5-84707891DA4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1B54-EA6A-4911-A415-A5025119CBDF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5F62-1F78-4047-84A5-84707891DA4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1B54-EA6A-4911-A415-A5025119CBDF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5F62-1F78-4047-84A5-84707891DA4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1B54-EA6A-4911-A415-A5025119CBDF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5F62-1F78-4047-84A5-84707891DA4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1B54-EA6A-4911-A415-A5025119CBDF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5F62-1F78-4047-84A5-84707891DA4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1B54-EA6A-4911-A415-A5025119CBDF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5F62-1F78-4047-84A5-84707891DA4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1B54-EA6A-4911-A415-A5025119CBDF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5F62-1F78-4047-84A5-84707891DA46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C1B54-EA6A-4911-A415-A5025119CBDF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5F62-1F78-4047-84A5-84707891DA4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elle.Hofman@ua.ac.b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6522" y="3370768"/>
            <a:ext cx="7117180" cy="1470025"/>
          </a:xfrm>
        </p:spPr>
        <p:txBody>
          <a:bodyPr/>
          <a:lstStyle/>
          <a:p>
            <a:r>
              <a:rPr lang="nl-BE" dirty="0" smtClean="0"/>
              <a:t>Practicum Hydrologie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5253" y="4718874"/>
            <a:ext cx="7117180" cy="861420"/>
          </a:xfrm>
        </p:spPr>
        <p:txBody>
          <a:bodyPr/>
          <a:lstStyle/>
          <a:p>
            <a:r>
              <a:rPr lang="nl-BE" i="1" dirty="0" smtClean="0"/>
              <a:t>Jelle Hofman</a:t>
            </a:r>
            <a:endParaRPr lang="en-US" i="1" dirty="0"/>
          </a:p>
        </p:txBody>
      </p:sp>
      <p:pic>
        <p:nvPicPr>
          <p:cNvPr id="4" name="Picture 6" descr="UA_-_Logo_(Transparant)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772400" y="5410200"/>
            <a:ext cx="114299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722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125113" cy="924475"/>
          </a:xfrm>
        </p:spPr>
        <p:txBody>
          <a:bodyPr/>
          <a:lstStyle/>
          <a:p>
            <a:r>
              <a:rPr lang="nl-BE" dirty="0" smtClean="0"/>
              <a:t>Inleiding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220155" cy="5562600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nl-BE" sz="2400" dirty="0" smtClean="0"/>
              <a:t>Practica:</a:t>
            </a:r>
          </a:p>
          <a:p>
            <a:r>
              <a:rPr lang="nl-BE" sz="2000" dirty="0" smtClean="0"/>
              <a:t>29/2/2012:</a:t>
            </a:r>
          </a:p>
          <a:p>
            <a:pPr lvl="1">
              <a:buFontTx/>
              <a:buChar char="-"/>
            </a:pPr>
            <a:r>
              <a:rPr lang="nl-BE" dirty="0" smtClean="0"/>
              <a:t>Oefening 1: Hydrologische processen (</a:t>
            </a:r>
            <a:r>
              <a:rPr lang="nl-BE" i="1" dirty="0" smtClean="0"/>
              <a:t>10.45 – 12.45u</a:t>
            </a:r>
            <a:r>
              <a:rPr lang="nl-BE" dirty="0" smtClean="0"/>
              <a:t>)</a:t>
            </a:r>
          </a:p>
          <a:p>
            <a:pPr lvl="1">
              <a:buFontTx/>
              <a:buChar char="-"/>
            </a:pPr>
            <a:r>
              <a:rPr lang="nl-BE" dirty="0" smtClean="0"/>
              <a:t>Oefening 2: Neerslag (</a:t>
            </a:r>
            <a:r>
              <a:rPr lang="nl-BE" i="1" dirty="0" smtClean="0"/>
              <a:t>14 - 16u</a:t>
            </a:r>
            <a:r>
              <a:rPr lang="nl-BE" dirty="0" smtClean="0"/>
              <a:t>)</a:t>
            </a:r>
          </a:p>
          <a:p>
            <a:r>
              <a:rPr lang="nl-BE" sz="2000" dirty="0" smtClean="0"/>
              <a:t>14/3/2012:</a:t>
            </a:r>
          </a:p>
          <a:p>
            <a:pPr lvl="1">
              <a:buFontTx/>
              <a:buChar char="-"/>
            </a:pPr>
            <a:r>
              <a:rPr lang="nl-BE" dirty="0" smtClean="0"/>
              <a:t>Oefening 3: IDF (</a:t>
            </a:r>
            <a:r>
              <a:rPr lang="nl-BE" i="1" dirty="0" smtClean="0"/>
              <a:t>14 -16u</a:t>
            </a:r>
            <a:r>
              <a:rPr lang="nl-BE" dirty="0" smtClean="0"/>
              <a:t>)</a:t>
            </a:r>
          </a:p>
          <a:p>
            <a:r>
              <a:rPr lang="nl-BE" sz="2000" dirty="0" smtClean="0"/>
              <a:t>21/3/2012:</a:t>
            </a:r>
          </a:p>
          <a:p>
            <a:pPr lvl="1">
              <a:buFontTx/>
              <a:buChar char="-"/>
            </a:pPr>
            <a:r>
              <a:rPr lang="nl-BE" dirty="0" smtClean="0"/>
              <a:t>Oefening 5: Evapotranspiratie </a:t>
            </a:r>
            <a:r>
              <a:rPr lang="nl-BE" dirty="0"/>
              <a:t>(</a:t>
            </a:r>
            <a:r>
              <a:rPr lang="nl-BE" i="1" dirty="0"/>
              <a:t>14 - 16u</a:t>
            </a:r>
            <a:r>
              <a:rPr lang="nl-BE" dirty="0" smtClean="0"/>
              <a:t>)</a:t>
            </a:r>
            <a:endParaRPr lang="nl-BE" dirty="0"/>
          </a:p>
          <a:p>
            <a:r>
              <a:rPr lang="nl-BE" sz="2000" dirty="0" smtClean="0"/>
              <a:t>18/4/2012:</a:t>
            </a:r>
          </a:p>
          <a:p>
            <a:pPr lvl="1">
              <a:buFontTx/>
              <a:buChar char="-"/>
            </a:pPr>
            <a:r>
              <a:rPr lang="nl-BE" dirty="0" smtClean="0"/>
              <a:t>Oefening 6: Het Green AMPT model (</a:t>
            </a:r>
            <a:r>
              <a:rPr lang="nl-BE" i="1" dirty="0" smtClean="0"/>
              <a:t>10.45 – 12.45u</a:t>
            </a:r>
            <a:r>
              <a:rPr lang="nl-BE" dirty="0" smtClean="0"/>
              <a:t>)</a:t>
            </a:r>
          </a:p>
          <a:p>
            <a:r>
              <a:rPr lang="nl-BE" dirty="0" smtClean="0"/>
              <a:t>???:</a:t>
            </a:r>
          </a:p>
          <a:p>
            <a:pPr lvl="1">
              <a:buFontTx/>
              <a:buChar char="-"/>
            </a:pPr>
            <a:r>
              <a:rPr lang="nl-BE" dirty="0" smtClean="0"/>
              <a:t>Oefening 7: Basisafvoer </a:t>
            </a:r>
          </a:p>
          <a:p>
            <a:pPr lvl="1">
              <a:buFontTx/>
              <a:buChar char="-"/>
            </a:pPr>
            <a:r>
              <a:rPr lang="nl-BE" dirty="0" smtClean="0"/>
              <a:t>Peilbuismetingen</a:t>
            </a:r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400" dirty="0" smtClean="0">
                <a:sym typeface="Wingdings" pitchFamily="2" charset="2"/>
              </a:rPr>
              <a:t>Evaluatie:</a:t>
            </a:r>
          </a:p>
          <a:p>
            <a:r>
              <a:rPr lang="nl-BE" sz="2000" dirty="0" smtClean="0">
                <a:sym typeface="Wingdings" pitchFamily="2" charset="2"/>
              </a:rPr>
              <a:t>Permanente evaluatie</a:t>
            </a:r>
          </a:p>
          <a:p>
            <a:r>
              <a:rPr lang="nl-BE" sz="2000" dirty="0" smtClean="0">
                <a:sym typeface="Wingdings" pitchFamily="2" charset="2"/>
              </a:rPr>
              <a:t>Individueel verslag</a:t>
            </a:r>
          </a:p>
          <a:p>
            <a:pPr>
              <a:buFontTx/>
              <a:buChar char="-"/>
            </a:pPr>
            <a:endParaRPr lang="nl-BE" sz="2000" dirty="0" smtClean="0">
              <a:sym typeface="Wingdings" pitchFamily="2" charset="2"/>
            </a:endParaRPr>
          </a:p>
          <a:p>
            <a:pPr>
              <a:buFontTx/>
              <a:buChar char="-"/>
            </a:pPr>
            <a:endParaRPr lang="nl-BE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4437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125113" cy="924475"/>
          </a:xfrm>
        </p:spPr>
        <p:txBody>
          <a:bodyPr/>
          <a:lstStyle/>
          <a:p>
            <a:r>
              <a:rPr lang="nl-BE" dirty="0" smtClean="0"/>
              <a:t>Inleiding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447801"/>
            <a:ext cx="7125112" cy="50292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BE" sz="2000" dirty="0" smtClean="0">
                <a:sym typeface="Wingdings" pitchFamily="2" charset="2"/>
              </a:rPr>
              <a:t>Verslag:</a:t>
            </a:r>
          </a:p>
          <a:p>
            <a:r>
              <a:rPr lang="nl-BE" dirty="0">
                <a:sym typeface="Wingdings" pitchFamily="2" charset="2"/>
              </a:rPr>
              <a:t>Liefst </a:t>
            </a:r>
            <a:r>
              <a:rPr lang="nl-BE" dirty="0" smtClean="0">
                <a:sym typeface="Wingdings" pitchFamily="2" charset="2"/>
              </a:rPr>
              <a:t>digitaal</a:t>
            </a:r>
          </a:p>
          <a:p>
            <a:r>
              <a:rPr lang="nl-BE" dirty="0" smtClean="0">
                <a:sym typeface="Wingdings" pitchFamily="2" charset="2"/>
              </a:rPr>
              <a:t>Beschikbare tijd: 1 week</a:t>
            </a:r>
          </a:p>
          <a:p>
            <a:pPr lvl="1">
              <a:buFontTx/>
              <a:buChar char="-"/>
            </a:pPr>
            <a:r>
              <a:rPr lang="nl-BE" sz="1400" i="1" dirty="0" smtClean="0">
                <a:sym typeface="Wingdings" pitchFamily="2" charset="2"/>
                <a:hlinkClick r:id="rId2"/>
              </a:rPr>
              <a:t>Jelle.Hofman@ua.ac.be</a:t>
            </a:r>
            <a:r>
              <a:rPr lang="en-US" sz="1400" dirty="0" smtClean="0">
                <a:sym typeface="Wingdings" pitchFamily="2" charset="2"/>
              </a:rPr>
              <a:t> / V523</a:t>
            </a:r>
          </a:p>
          <a:p>
            <a:pPr lvl="1">
              <a:buFontTx/>
              <a:buChar char="-"/>
            </a:pPr>
            <a:r>
              <a:rPr lang="nl-BE" sz="1400" dirty="0" smtClean="0">
                <a:sym typeface="Wingdings" pitchFamily="2" charset="2"/>
              </a:rPr>
              <a:t>Uitzondering eventueel mogelijk mits GOEDE motivering</a:t>
            </a:r>
          </a:p>
          <a:p>
            <a:r>
              <a:rPr lang="nl-BE" dirty="0" smtClean="0">
                <a:sym typeface="Wingdings" pitchFamily="2" charset="2"/>
              </a:rPr>
              <a:t>Structuur:</a:t>
            </a:r>
          </a:p>
          <a:p>
            <a:pPr lvl="1">
              <a:buFontTx/>
              <a:buChar char="-"/>
            </a:pPr>
            <a:r>
              <a:rPr lang="nl-BE" sz="1400" dirty="0" smtClean="0">
                <a:sym typeface="Wingdings" pitchFamily="2" charset="2"/>
              </a:rPr>
              <a:t>Naam + Datum + Titel practicum</a:t>
            </a:r>
          </a:p>
          <a:p>
            <a:pPr lvl="1">
              <a:buFontTx/>
              <a:buChar char="-"/>
            </a:pPr>
            <a:r>
              <a:rPr lang="nl-BE" sz="1400" dirty="0" smtClean="0">
                <a:sym typeface="Wingdings" pitchFamily="2" charset="2"/>
              </a:rPr>
              <a:t>Gegeven</a:t>
            </a:r>
          </a:p>
          <a:p>
            <a:pPr lvl="1">
              <a:buFontTx/>
              <a:buChar char="-"/>
            </a:pPr>
            <a:r>
              <a:rPr lang="nl-BE" sz="1400" dirty="0" smtClean="0">
                <a:sym typeface="Wingdings" pitchFamily="2" charset="2"/>
              </a:rPr>
              <a:t>Gevraagd</a:t>
            </a:r>
          </a:p>
          <a:p>
            <a:pPr lvl="1">
              <a:buFontTx/>
              <a:buChar char="-"/>
            </a:pPr>
            <a:r>
              <a:rPr lang="nl-BE" sz="1400" dirty="0" smtClean="0">
                <a:sym typeface="Wingdings" pitchFamily="2" charset="2"/>
              </a:rPr>
              <a:t>Uitwerking</a:t>
            </a:r>
          </a:p>
          <a:p>
            <a:pPr lvl="2">
              <a:buFontTx/>
              <a:buChar char="-"/>
            </a:pPr>
            <a:r>
              <a:rPr lang="nl-BE" dirty="0" smtClean="0">
                <a:sym typeface="Wingdings" pitchFamily="2" charset="2"/>
              </a:rPr>
              <a:t>Redenering: Verschillende stappen beschrijven!</a:t>
            </a:r>
          </a:p>
          <a:p>
            <a:pPr lvl="2">
              <a:buFontTx/>
              <a:buChar char="-"/>
            </a:pPr>
            <a:r>
              <a:rPr lang="nl-BE" dirty="0" smtClean="0">
                <a:sym typeface="Wingdings" pitchFamily="2" charset="2"/>
              </a:rPr>
              <a:t>Grafieken/tabellen/…</a:t>
            </a:r>
          </a:p>
          <a:p>
            <a:pPr lvl="2">
              <a:buFontTx/>
              <a:buChar char="-"/>
            </a:pPr>
            <a:r>
              <a:rPr lang="nl-BE" b="1" dirty="0" smtClean="0">
                <a:sym typeface="Wingdings" pitchFamily="2" charset="2"/>
              </a:rPr>
              <a:t>Eenheden</a:t>
            </a:r>
            <a:r>
              <a:rPr lang="nl-BE" b="1" dirty="0">
                <a:sym typeface="Wingdings" pitchFamily="2" charset="2"/>
              </a:rPr>
              <a:t> </a:t>
            </a:r>
            <a:r>
              <a:rPr lang="nl-BE" b="1" dirty="0" smtClean="0">
                <a:sym typeface="Wingdings" pitchFamily="2" charset="2"/>
              </a:rPr>
              <a:t>+ Titels + assen!!!!</a:t>
            </a:r>
          </a:p>
          <a:p>
            <a:pPr lvl="1">
              <a:buFontTx/>
              <a:buChar char="-"/>
            </a:pPr>
            <a:r>
              <a:rPr lang="nl-BE" sz="1400" dirty="0" smtClean="0">
                <a:sym typeface="Wingdings" pitchFamily="2" charset="2"/>
              </a:rPr>
              <a:t>Antwoord + Interpretatie</a:t>
            </a:r>
          </a:p>
        </p:txBody>
      </p:sp>
    </p:spTree>
    <p:extLst>
      <p:ext uri="{BB962C8B-B14F-4D97-AF65-F5344CB8AC3E}">
        <p14:creationId xmlns:p14="http://schemas.microsoft.com/office/powerpoint/2010/main" xmlns="" val="373716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125113" cy="924475"/>
          </a:xfrm>
        </p:spPr>
        <p:txBody>
          <a:bodyPr/>
          <a:lstStyle/>
          <a:p>
            <a:r>
              <a:rPr lang="nl-BE" dirty="0" smtClean="0"/>
              <a:t>Inleiding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143000"/>
            <a:ext cx="7125112" cy="5334000"/>
          </a:xfrm>
        </p:spPr>
        <p:txBody>
          <a:bodyPr anchor="t">
            <a:normAutofit lnSpcReduction="10000"/>
          </a:bodyPr>
          <a:lstStyle/>
          <a:p>
            <a:r>
              <a:rPr lang="nl-BE" sz="2000" dirty="0" smtClean="0"/>
              <a:t>Evaluatie verslag:</a:t>
            </a:r>
          </a:p>
          <a:p>
            <a:pPr lvl="1">
              <a:buFontTx/>
              <a:buChar char="-"/>
            </a:pPr>
            <a:r>
              <a:rPr lang="nl-BE" sz="1400" dirty="0" smtClean="0"/>
              <a:t>Structuur</a:t>
            </a:r>
          </a:p>
          <a:p>
            <a:pPr marL="457200" lvl="1" indent="0">
              <a:buNone/>
            </a:pPr>
            <a:endParaRPr lang="nl-BE" sz="1400" dirty="0" smtClean="0"/>
          </a:p>
          <a:p>
            <a:pPr lvl="1">
              <a:buFontTx/>
              <a:buChar char="-"/>
            </a:pPr>
            <a:r>
              <a:rPr lang="nl-BE" sz="1400" dirty="0" smtClean="0"/>
              <a:t>Redenering</a:t>
            </a:r>
          </a:p>
          <a:p>
            <a:pPr lvl="2">
              <a:buFontTx/>
              <a:buChar char="-"/>
            </a:pPr>
            <a:r>
              <a:rPr lang="nl-BE" dirty="0" smtClean="0"/>
              <a:t>Gebruik juiste formules</a:t>
            </a:r>
          </a:p>
          <a:p>
            <a:pPr lvl="2">
              <a:buFontTx/>
              <a:buChar char="-"/>
            </a:pPr>
            <a:r>
              <a:rPr lang="nl-BE" dirty="0" smtClean="0"/>
              <a:t>Juiste redenering/stappen</a:t>
            </a:r>
          </a:p>
          <a:p>
            <a:pPr marL="914400" lvl="2" indent="0">
              <a:buNone/>
            </a:pPr>
            <a:endParaRPr lang="nl-BE" dirty="0" smtClean="0"/>
          </a:p>
          <a:p>
            <a:pPr lvl="1">
              <a:buFontTx/>
              <a:buChar char="-"/>
            </a:pPr>
            <a:r>
              <a:rPr lang="nl-BE" sz="1400" dirty="0" smtClean="0"/>
              <a:t>Antwoord</a:t>
            </a:r>
          </a:p>
          <a:p>
            <a:pPr marL="457200" lvl="1" indent="0">
              <a:buNone/>
            </a:pPr>
            <a:endParaRPr lang="nl-BE" sz="1400" dirty="0"/>
          </a:p>
          <a:p>
            <a:pPr lvl="1">
              <a:buFontTx/>
              <a:buChar char="-"/>
            </a:pPr>
            <a:r>
              <a:rPr lang="nl-BE" sz="1400" dirty="0" smtClean="0"/>
              <a:t>Interpretatie</a:t>
            </a:r>
          </a:p>
          <a:p>
            <a:pPr lvl="2">
              <a:buFontTx/>
              <a:buChar char="-"/>
            </a:pPr>
            <a:r>
              <a:rPr lang="nl-BE" dirty="0" smtClean="0"/>
              <a:t>Hoe interpreteer jij de resultaten?</a:t>
            </a:r>
          </a:p>
          <a:p>
            <a:pPr lvl="2">
              <a:buFontTx/>
              <a:buChar char="-"/>
            </a:pPr>
            <a:r>
              <a:rPr lang="nl-BE" dirty="0" smtClean="0"/>
              <a:t>Realistisch?</a:t>
            </a:r>
          </a:p>
          <a:p>
            <a:pPr lvl="2">
              <a:buFontTx/>
              <a:buChar char="-"/>
            </a:pPr>
            <a:r>
              <a:rPr lang="nl-BE" dirty="0" smtClean="0"/>
              <a:t>Kadering in geziene leerstof?</a:t>
            </a:r>
          </a:p>
          <a:p>
            <a:pPr marL="914400" lvl="2" indent="0">
              <a:buNone/>
            </a:pPr>
            <a:endParaRPr lang="nl-BE" dirty="0" smtClean="0"/>
          </a:p>
          <a:p>
            <a:r>
              <a:rPr lang="nl-BE" dirty="0" smtClean="0"/>
              <a:t>Alle oefeningen zijn op te lossen met cursus/slides</a:t>
            </a:r>
          </a:p>
          <a:p>
            <a:r>
              <a:rPr lang="nl-BE" dirty="0" smtClean="0"/>
              <a:t>Laptop</a:t>
            </a:r>
          </a:p>
        </p:txBody>
      </p:sp>
    </p:spTree>
    <p:extLst>
      <p:ext uri="{BB962C8B-B14F-4D97-AF65-F5344CB8AC3E}">
        <p14:creationId xmlns:p14="http://schemas.microsoft.com/office/powerpoint/2010/main" xmlns="" val="268301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819400"/>
            <a:ext cx="7125113" cy="924475"/>
          </a:xfrm>
        </p:spPr>
        <p:txBody>
          <a:bodyPr/>
          <a:lstStyle/>
          <a:p>
            <a:r>
              <a:rPr lang="nl-BE" sz="4000" dirty="0" smtClean="0"/>
              <a:t>Oefening 1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038600"/>
            <a:ext cx="7125112" cy="6310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BE" sz="2800" dirty="0" smtClean="0"/>
              <a:t>Hydrologische processen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08887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04800"/>
            <a:ext cx="7125113" cy="924475"/>
          </a:xfrm>
        </p:spPr>
        <p:txBody>
          <a:bodyPr/>
          <a:lstStyle/>
          <a:p>
            <a:r>
              <a:rPr lang="nl-BE" dirty="0" smtClean="0"/>
              <a:t>Opdracht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829758" cy="4495800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nl-NL" dirty="0" smtClean="0"/>
              <a:t>Gegeven:</a:t>
            </a:r>
          </a:p>
          <a:p>
            <a:pPr lvl="1" algn="just"/>
            <a:r>
              <a:rPr lang="nl-NL" dirty="0" smtClean="0"/>
              <a:t>De </a:t>
            </a:r>
            <a:r>
              <a:rPr lang="nl-NL" dirty="0"/>
              <a:t>opeenvolgende maandelijkse in- </a:t>
            </a:r>
            <a:r>
              <a:rPr lang="nl-NL" dirty="0" smtClean="0"/>
              <a:t>en uitstroomhoeveelheden </a:t>
            </a:r>
            <a:r>
              <a:rPr lang="nl-NL" dirty="0"/>
              <a:t>van een reservoir </a:t>
            </a:r>
            <a:r>
              <a:rPr lang="nl-NL" dirty="0" smtClean="0"/>
              <a:t>voor 2001, in m³.</a:t>
            </a:r>
          </a:p>
          <a:p>
            <a:pPr lvl="1" algn="just"/>
            <a:r>
              <a:rPr lang="nl-NL" dirty="0" smtClean="0"/>
              <a:t>Initiële berging: </a:t>
            </a:r>
            <a:r>
              <a:rPr lang="nl-NL" dirty="0"/>
              <a:t>60 </a:t>
            </a:r>
            <a:r>
              <a:rPr lang="nl-NL" dirty="0" smtClean="0"/>
              <a:t>m³</a:t>
            </a:r>
          </a:p>
          <a:p>
            <a:pPr lvl="1" algn="just"/>
            <a:endParaRPr lang="en-US" dirty="0" smtClean="0"/>
          </a:p>
          <a:p>
            <a:pPr algn="just"/>
            <a:endParaRPr lang="nl-BE" dirty="0" smtClean="0"/>
          </a:p>
          <a:p>
            <a:pPr algn="just"/>
            <a:endParaRPr lang="nl-BE" dirty="0"/>
          </a:p>
          <a:p>
            <a:pPr algn="just"/>
            <a:endParaRPr lang="nl-BE" dirty="0" smtClean="0"/>
          </a:p>
          <a:p>
            <a:pPr algn="just"/>
            <a:r>
              <a:rPr lang="nl-NL" dirty="0"/>
              <a:t>Gevraagd:</a:t>
            </a:r>
          </a:p>
          <a:p>
            <a:pPr marL="0" indent="0" algn="just">
              <a:buNone/>
            </a:pPr>
            <a:r>
              <a:rPr lang="nl-NL" dirty="0"/>
              <a:t>Hoeveel water zit er in het reservoir op 15 augustus en 31 december</a:t>
            </a:r>
            <a:r>
              <a:rPr lang="nl-NL" dirty="0" smtClean="0"/>
              <a:t>?</a:t>
            </a:r>
          </a:p>
          <a:p>
            <a:pPr marL="0" indent="0" algn="just">
              <a:buNone/>
            </a:pPr>
            <a:endParaRPr lang="nl-BE" dirty="0"/>
          </a:p>
          <a:p>
            <a:pPr algn="just"/>
            <a:r>
              <a:rPr lang="nl-BE" dirty="0" smtClean="0"/>
              <a:t>Continuïteitsvergelijking voor discrete tijdstappen:</a:t>
            </a:r>
            <a:endParaRPr lang="nl-NL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656114"/>
            <a:ext cx="67246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ctangle 3"/>
              <p:cNvSpPr/>
              <p:nvPr/>
            </p:nvSpPr>
            <p:spPr>
              <a:xfrm>
                <a:off x="3531961" y="5810250"/>
                <a:ext cx="2403928" cy="880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𝐽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/>
                            </a:rPr>
                            <m:t>𝑖</m:t>
                          </m:r>
                          <m:r>
                            <a:rPr lang="fr-F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latin typeface="Cambria Math"/>
                            </a:rPr>
                            <m:t>𝑗</m:t>
                          </m:r>
                        </m:sup>
                        <m:e>
                          <m:r>
                            <a:rPr lang="fr-FR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fr-F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961" y="5810250"/>
                <a:ext cx="2403928" cy="88088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781" b="17854"/>
          <a:stretch/>
        </p:blipFill>
        <p:spPr bwMode="auto">
          <a:xfrm>
            <a:off x="6019800" y="152400"/>
            <a:ext cx="2998561" cy="147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356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04800"/>
            <a:ext cx="7125113" cy="924475"/>
          </a:xfrm>
        </p:spPr>
        <p:txBody>
          <a:bodyPr/>
          <a:lstStyle/>
          <a:p>
            <a:r>
              <a:rPr lang="nl-BE" dirty="0" smtClean="0"/>
              <a:t>Opdracht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829758" cy="4495800"/>
          </a:xfrm>
        </p:spPr>
        <p:txBody>
          <a:bodyPr anchor="t">
            <a:normAutofit/>
          </a:bodyPr>
          <a:lstStyle/>
          <a:p>
            <a:r>
              <a:rPr lang="nl-NL" dirty="0" smtClean="0"/>
              <a:t>Gegeven:</a:t>
            </a:r>
          </a:p>
          <a:p>
            <a:pPr lvl="1"/>
            <a:r>
              <a:rPr lang="nl-NL" dirty="0" smtClean="0"/>
              <a:t>Neerslag (input stroomgebied)</a:t>
            </a:r>
          </a:p>
          <a:p>
            <a:pPr lvl="1"/>
            <a:r>
              <a:rPr lang="nl-NL" dirty="0" smtClean="0"/>
              <a:t>Debiet (output stroomgebied)</a:t>
            </a:r>
          </a:p>
          <a:p>
            <a:pPr lvl="1"/>
            <a:r>
              <a:rPr lang="nl-NL" dirty="0" smtClean="0"/>
              <a:t>Initiële berging = 0 m³</a:t>
            </a:r>
          </a:p>
          <a:p>
            <a:pPr lvl="1"/>
            <a:r>
              <a:rPr lang="nl-NL" dirty="0" smtClean="0"/>
              <a:t>Oppervlakte stroomgebied = 1820 ha </a:t>
            </a:r>
          </a:p>
          <a:p>
            <a:pPr lvl="2">
              <a:buFont typeface="Wingdings"/>
              <a:buChar char="à"/>
            </a:pPr>
            <a:r>
              <a:rPr lang="nl-NL" dirty="0" smtClean="0">
                <a:sym typeface="Wingdings" pitchFamily="2" charset="2"/>
              </a:rPr>
              <a:t>omzetten naar m²</a:t>
            </a:r>
          </a:p>
          <a:p>
            <a:pPr marL="914400" lvl="2" indent="0">
              <a:buNone/>
            </a:pPr>
            <a:endParaRPr lang="nl-NL" dirty="0" smtClean="0">
              <a:sym typeface="Wingdings" pitchFamily="2" charset="2"/>
            </a:endParaRPr>
          </a:p>
          <a:p>
            <a:r>
              <a:rPr lang="nl-NL" dirty="0"/>
              <a:t>Gevraagd:</a:t>
            </a:r>
          </a:p>
          <a:p>
            <a:pPr lvl="1"/>
            <a:r>
              <a:rPr lang="nl-NL" dirty="0"/>
              <a:t>Berekening van verloop van berging over het stroomgebied.</a:t>
            </a:r>
          </a:p>
          <a:p>
            <a:pPr lvl="1"/>
            <a:r>
              <a:rPr lang="nl-NL" dirty="0"/>
              <a:t>Verloop berging van water/ Neerslag/Debiet in functie van de tijd </a:t>
            </a:r>
            <a:r>
              <a:rPr lang="nl-NL" dirty="0">
                <a:sym typeface="Wingdings" pitchFamily="2" charset="2"/>
              </a:rPr>
              <a:t> grafiek</a:t>
            </a:r>
          </a:p>
          <a:p>
            <a:pPr lvl="1"/>
            <a:r>
              <a:rPr lang="nl-NL" dirty="0">
                <a:sym typeface="Wingdings" pitchFamily="2" charset="2"/>
              </a:rPr>
              <a:t>Maximale berging</a:t>
            </a:r>
            <a:r>
              <a:rPr lang="nl-NL" dirty="0" smtClean="0">
                <a:sym typeface="Wingdings" pitchFamily="2" charset="2"/>
              </a:rPr>
              <a:t>?</a:t>
            </a:r>
            <a:endParaRPr lang="nl-NL" dirty="0">
              <a:sym typeface="Wingdings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ctangle 3"/>
              <p:cNvSpPr/>
              <p:nvPr/>
            </p:nvSpPr>
            <p:spPr>
              <a:xfrm>
                <a:off x="2971800" y="5638800"/>
                <a:ext cx="2403928" cy="880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𝐽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/>
                            </a:rPr>
                            <m:t>𝑖</m:t>
                          </m:r>
                          <m:r>
                            <a:rPr lang="fr-F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latin typeface="Cambria Math"/>
                            </a:rPr>
                            <m:t>𝑗</m:t>
                          </m:r>
                        </m:sup>
                        <m:e>
                          <m:r>
                            <a:rPr lang="fr-FR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fr-F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638800"/>
                <a:ext cx="2403928" cy="880882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28600"/>
            <a:ext cx="2514600" cy="386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8328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04800"/>
            <a:ext cx="7125113" cy="924475"/>
          </a:xfrm>
        </p:spPr>
        <p:txBody>
          <a:bodyPr/>
          <a:lstStyle/>
          <a:p>
            <a:r>
              <a:rPr lang="nl-BE" dirty="0" smtClean="0"/>
              <a:t>Opdracht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59678"/>
            <a:ext cx="7829758" cy="5293522"/>
          </a:xfrm>
        </p:spPr>
        <p:txBody>
          <a:bodyPr anchor="t">
            <a:normAutofit/>
          </a:bodyPr>
          <a:lstStyle/>
          <a:p>
            <a:r>
              <a:rPr lang="nl-NL" dirty="0" smtClean="0"/>
              <a:t>Gegeven:</a:t>
            </a:r>
          </a:p>
          <a:p>
            <a:pPr lvl="1"/>
            <a:r>
              <a:rPr lang="nl-NL" dirty="0" smtClean="0"/>
              <a:t>Grasveld: z</a:t>
            </a:r>
            <a:r>
              <a:rPr lang="nl-NL" baseline="-25000" dirty="0" smtClean="0"/>
              <a:t>0</a:t>
            </a:r>
            <a:r>
              <a:rPr lang="nl-NL" dirty="0" smtClean="0"/>
              <a:t> = 1cm (ruwheidslengte)</a:t>
            </a:r>
          </a:p>
          <a:p>
            <a:pPr lvl="1"/>
            <a:r>
              <a:rPr lang="nl-NL" dirty="0" smtClean="0"/>
              <a:t>windsnelheid (u) = 3 m/s op hoogte (z) = 2m</a:t>
            </a:r>
          </a:p>
          <a:p>
            <a:pPr lvl="1"/>
            <a:r>
              <a:rPr lang="nl-NL" dirty="0" smtClean="0"/>
              <a:t>Fluïdum is lucht:</a:t>
            </a:r>
          </a:p>
          <a:p>
            <a:pPr lvl="2"/>
            <a:r>
              <a:rPr lang="el-GR" dirty="0" smtClean="0"/>
              <a:t>Ρ</a:t>
            </a:r>
            <a:r>
              <a:rPr lang="nl-BE" dirty="0" smtClean="0"/>
              <a:t> </a:t>
            </a:r>
            <a:r>
              <a:rPr lang="en-US" dirty="0" smtClean="0"/>
              <a:t>= </a:t>
            </a:r>
            <a:r>
              <a:rPr lang="en-US" dirty="0"/>
              <a:t>1.20 </a:t>
            </a:r>
            <a:r>
              <a:rPr lang="en-US" dirty="0" smtClean="0"/>
              <a:t>kg/m³ (</a:t>
            </a:r>
            <a:r>
              <a:rPr lang="en-US" dirty="0" err="1" smtClean="0"/>
              <a:t>densiteit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l-GR" dirty="0"/>
              <a:t>ν</a:t>
            </a:r>
            <a:r>
              <a:rPr lang="nl-BE" dirty="0" smtClean="0"/>
              <a:t> = </a:t>
            </a:r>
            <a:r>
              <a:rPr lang="nl-NL" dirty="0" smtClean="0"/>
              <a:t>1.51 * 10</a:t>
            </a:r>
            <a:r>
              <a:rPr lang="nl-NL" baseline="30000" dirty="0"/>
              <a:t>−5 </a:t>
            </a:r>
            <a:r>
              <a:rPr lang="nl-NL" dirty="0" smtClean="0"/>
              <a:t>m²/s (Kinematische viscositeit)</a:t>
            </a:r>
          </a:p>
          <a:p>
            <a:pPr lvl="2"/>
            <a:r>
              <a:rPr lang="nl-NL" dirty="0" smtClean="0"/>
              <a:t>K</a:t>
            </a:r>
            <a:r>
              <a:rPr lang="nl-NL" sz="1050" dirty="0" smtClean="0"/>
              <a:t>m </a:t>
            </a:r>
            <a:r>
              <a:rPr lang="nl-NL" dirty="0"/>
              <a:t>= 1.5 </a:t>
            </a:r>
            <a:r>
              <a:rPr lang="nl-NL" dirty="0" smtClean="0"/>
              <a:t>m²/s. (eddy diffusiviteit)</a:t>
            </a:r>
          </a:p>
          <a:p>
            <a:pPr marL="914400" lvl="2" indent="0">
              <a:buNone/>
            </a:pPr>
            <a:endParaRPr lang="nl-NL" dirty="0" smtClean="0"/>
          </a:p>
          <a:p>
            <a:r>
              <a:rPr lang="nl-NL" dirty="0" smtClean="0"/>
              <a:t>Gevraagd:</a:t>
            </a:r>
          </a:p>
          <a:p>
            <a:pPr lvl="1"/>
            <a:r>
              <a:rPr lang="nl-NL" dirty="0" smtClean="0"/>
              <a:t>Snelheidsprofiel </a:t>
            </a:r>
            <a:r>
              <a:rPr lang="nl-NL" dirty="0" smtClean="0">
                <a:sym typeface="Wingdings" pitchFamily="2" charset="2"/>
              </a:rPr>
              <a:t> grafiek</a:t>
            </a:r>
          </a:p>
          <a:p>
            <a:pPr lvl="1"/>
            <a:r>
              <a:rPr lang="nl-NL" dirty="0" smtClean="0">
                <a:sym typeface="Wingdings" pitchFamily="2" charset="2"/>
              </a:rPr>
              <a:t>Laminaire en turbulente momentumflux (N/m²) op 20cm</a:t>
            </a:r>
          </a:p>
          <a:p>
            <a:pPr lvl="1"/>
            <a:r>
              <a:rPr lang="nl-NL" dirty="0" smtClean="0">
                <a:sym typeface="Wingdings" pitchFamily="2" charset="2"/>
              </a:rPr>
              <a:t>Turbulente momentumflux (N/m²) op 2m</a:t>
            </a:r>
          </a:p>
          <a:p>
            <a:pPr marL="457200" lvl="1" indent="0">
              <a:buNone/>
            </a:pPr>
            <a:endParaRPr lang="nl-NL" dirty="0" smtClean="0">
              <a:sym typeface="Wingdings" pitchFamily="2" charset="2"/>
            </a:endParaRPr>
          </a:p>
          <a:p>
            <a:r>
              <a:rPr lang="nl-NL" dirty="0" smtClean="0"/>
              <a:t>Verschillende stappen/formules!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6199"/>
            <a:ext cx="2914650" cy="1941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5139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04800"/>
            <a:ext cx="7125113" cy="924475"/>
          </a:xfrm>
        </p:spPr>
        <p:txBody>
          <a:bodyPr/>
          <a:lstStyle/>
          <a:p>
            <a:r>
              <a:rPr lang="nl-BE" dirty="0" smtClean="0"/>
              <a:t>Opdracht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59678"/>
            <a:ext cx="7829758" cy="5293522"/>
          </a:xfrm>
        </p:spPr>
        <p:txBody>
          <a:bodyPr anchor="t">
            <a:normAutofit/>
          </a:bodyPr>
          <a:lstStyle/>
          <a:p>
            <a:r>
              <a:rPr lang="nl-NL" dirty="0" smtClean="0"/>
              <a:t>Gegeven:</a:t>
            </a:r>
          </a:p>
          <a:p>
            <a:pPr lvl="1"/>
            <a:r>
              <a:rPr lang="nl-NL" dirty="0" smtClean="0"/>
              <a:t>Grasveld: z</a:t>
            </a:r>
            <a:r>
              <a:rPr lang="nl-NL" baseline="-25000" dirty="0" smtClean="0"/>
              <a:t>0</a:t>
            </a:r>
            <a:r>
              <a:rPr lang="nl-NL" dirty="0" smtClean="0"/>
              <a:t> = 1cm (ruwheidslengte)</a:t>
            </a:r>
          </a:p>
          <a:p>
            <a:pPr lvl="1"/>
            <a:r>
              <a:rPr lang="nl-NL" dirty="0" smtClean="0"/>
              <a:t>Stroomsnelheid (u) = 3 m/s op hoogte (z) = 2m</a:t>
            </a:r>
          </a:p>
          <a:p>
            <a:pPr lvl="1"/>
            <a:r>
              <a:rPr lang="nl-NL" dirty="0" smtClean="0"/>
              <a:t>Fluïdum is water:</a:t>
            </a:r>
          </a:p>
          <a:p>
            <a:pPr lvl="2"/>
            <a:r>
              <a:rPr lang="el-GR" dirty="0" smtClean="0"/>
              <a:t>Ρ</a:t>
            </a:r>
            <a:r>
              <a:rPr lang="nl-BE" dirty="0" smtClean="0"/>
              <a:t> </a:t>
            </a:r>
            <a:r>
              <a:rPr lang="en-US" dirty="0" smtClean="0"/>
              <a:t>= 1000 kg/m³ (</a:t>
            </a:r>
            <a:r>
              <a:rPr lang="en-US" dirty="0" err="1" smtClean="0"/>
              <a:t>densiteit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l-GR" dirty="0"/>
              <a:t>ν</a:t>
            </a:r>
            <a:r>
              <a:rPr lang="nl-BE" dirty="0" smtClean="0"/>
              <a:t> = </a:t>
            </a:r>
            <a:r>
              <a:rPr lang="nl-NL" dirty="0" smtClean="0"/>
              <a:t>1.51 * 10</a:t>
            </a:r>
            <a:r>
              <a:rPr lang="nl-NL" baseline="30000" dirty="0" smtClean="0"/>
              <a:t>−6 </a:t>
            </a:r>
            <a:r>
              <a:rPr lang="nl-NL" dirty="0" smtClean="0"/>
              <a:t>m²/s (Kinematische viscositeit)</a:t>
            </a:r>
          </a:p>
          <a:p>
            <a:pPr lvl="2"/>
            <a:r>
              <a:rPr lang="nl-NL" dirty="0" smtClean="0"/>
              <a:t>K</a:t>
            </a:r>
            <a:r>
              <a:rPr lang="nl-NL" sz="1050" dirty="0" smtClean="0"/>
              <a:t>m </a:t>
            </a:r>
            <a:r>
              <a:rPr lang="nl-NL" dirty="0"/>
              <a:t>= </a:t>
            </a:r>
            <a:r>
              <a:rPr lang="nl-NL" dirty="0" smtClean="0"/>
              <a:t>0.15 m²/s. (eddy diffusiviteit)</a:t>
            </a:r>
          </a:p>
          <a:p>
            <a:pPr marL="914400" lvl="2" indent="0">
              <a:buNone/>
            </a:pPr>
            <a:endParaRPr lang="nl-NL" dirty="0" smtClean="0"/>
          </a:p>
          <a:p>
            <a:r>
              <a:rPr lang="nl-NL" dirty="0" smtClean="0"/>
              <a:t>Gevraagd:</a:t>
            </a:r>
          </a:p>
          <a:p>
            <a:pPr lvl="1"/>
            <a:r>
              <a:rPr lang="nl-NL" dirty="0" smtClean="0">
                <a:sym typeface="Wingdings" pitchFamily="2" charset="2"/>
              </a:rPr>
              <a:t>Laminaire en turbulente momentumflux (N/m²) op 20cm</a:t>
            </a:r>
          </a:p>
          <a:p>
            <a:pPr lvl="1"/>
            <a:r>
              <a:rPr lang="nl-NL" dirty="0" smtClean="0">
                <a:sym typeface="Wingdings" pitchFamily="2" charset="2"/>
              </a:rPr>
              <a:t>Turbulente momentumflux (N/m²) op 2m</a:t>
            </a:r>
          </a:p>
          <a:p>
            <a:pPr marL="457200" lvl="1" indent="0">
              <a:buNone/>
            </a:pPr>
            <a:endParaRPr lang="nl-NL" dirty="0" smtClean="0">
              <a:sym typeface="Wingdings" pitchFamily="2" charset="2"/>
            </a:endParaRPr>
          </a:p>
          <a:p>
            <a:r>
              <a:rPr lang="nl-NL" dirty="0" smtClean="0"/>
              <a:t>Verschillende stappen/formules!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9137"/>
          <a:stretch/>
        </p:blipFill>
        <p:spPr bwMode="auto">
          <a:xfrm>
            <a:off x="5740121" y="152401"/>
            <a:ext cx="3276600" cy="174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54328388"/>
      </p:ext>
    </p:extLst>
  </p:cSld>
  <p:clrMapOvr>
    <a:masterClrMapping/>
  </p:clrMapOvr>
</p:sld>
</file>

<file path=ppt/theme/theme1.xml><?xml version="1.0" encoding="utf-8"?>
<a:theme xmlns:a="http://schemas.openxmlformats.org/drawingml/2006/main" name="Summer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TC101972873[[fn=Summer]]</Template>
  <TotalTime>0</TotalTime>
  <Words>423</Words>
  <Application>Microsoft Office PowerPoint</Application>
  <PresentationFormat>Diavoorstelling (4:3)</PresentationFormat>
  <Paragraphs>111</Paragraphs>
  <Slides>9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Summer</vt:lpstr>
      <vt:lpstr>Practicum Hydrologie</vt:lpstr>
      <vt:lpstr>Inleiding</vt:lpstr>
      <vt:lpstr>Inleiding</vt:lpstr>
      <vt:lpstr>Inleiding</vt:lpstr>
      <vt:lpstr>Oefening 1</vt:lpstr>
      <vt:lpstr>Opdracht 1</vt:lpstr>
      <vt:lpstr>Opdracht 2</vt:lpstr>
      <vt:lpstr>Opdracht 3</vt:lpstr>
      <vt:lpstr>Opdracht 4</vt:lpstr>
    </vt:vector>
  </TitlesOfParts>
  <Company>Universiteit Antwerpen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Hydrologie</dc:title>
  <dc:creator>Jelle</dc:creator>
  <cp:lastModifiedBy>Robin</cp:lastModifiedBy>
  <cp:revision>66</cp:revision>
  <dcterms:created xsi:type="dcterms:W3CDTF">2012-02-26T21:51:00Z</dcterms:created>
  <dcterms:modified xsi:type="dcterms:W3CDTF">2012-03-01T17:15:32Z</dcterms:modified>
</cp:coreProperties>
</file>