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7" r:id="rId2"/>
    <p:sldId id="258" r:id="rId3"/>
    <p:sldId id="256" r:id="rId4"/>
    <p:sldId id="259" r:id="rId5"/>
    <p:sldId id="279" r:id="rId6"/>
    <p:sldId id="260" r:id="rId7"/>
    <p:sldId id="280" r:id="rId8"/>
    <p:sldId id="288" r:id="rId9"/>
    <p:sldId id="281" r:id="rId10"/>
    <p:sldId id="282" r:id="rId11"/>
    <p:sldId id="283" r:id="rId12"/>
    <p:sldId id="284" r:id="rId13"/>
    <p:sldId id="289" r:id="rId14"/>
    <p:sldId id="285" r:id="rId15"/>
    <p:sldId id="286" r:id="rId16"/>
    <p:sldId id="287"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Lst>
  <p:sldSz cx="9144000" cy="6858000" type="screen4x3"/>
  <p:notesSz cx="9144000" cy="6858000"/>
  <p:defaultTextStyle>
    <a:defPPr>
      <a:defRPr lang="nl-NL"/>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5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131075"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131076"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131077"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E7E5A29-1DF2-463A-B4B8-5BA5852896A4}" type="slidenum">
              <a:rPr lang="nl-NL"/>
              <a:pPr/>
              <a:t>‹nr.›</a:t>
            </a:fld>
            <a:endParaRPr lang="nl-NL"/>
          </a:p>
        </p:txBody>
      </p:sp>
    </p:spTree>
    <p:extLst>
      <p:ext uri="{BB962C8B-B14F-4D97-AF65-F5344CB8AC3E}">
        <p14:creationId xmlns:p14="http://schemas.microsoft.com/office/powerpoint/2010/main" val="447968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135171"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1351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5173"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35174"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135175"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69095F4-8149-4282-B496-45B6E42FE2A3}" type="slidenum">
              <a:rPr lang="nl-NL"/>
              <a:pPr/>
              <a:t>‹nr.›</a:t>
            </a:fld>
            <a:endParaRPr lang="nl-NL"/>
          </a:p>
        </p:txBody>
      </p:sp>
    </p:spTree>
    <p:extLst>
      <p:ext uri="{BB962C8B-B14F-4D97-AF65-F5344CB8AC3E}">
        <p14:creationId xmlns:p14="http://schemas.microsoft.com/office/powerpoint/2010/main" val="9420643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AC1B5-D856-4202-B7CB-E8AC6186D458}" type="slidenum">
              <a:rPr lang="nl-NL"/>
              <a:pPr/>
              <a:t>9</a:t>
            </a:fld>
            <a:endParaRPr lang="nl-NL"/>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fr-BE"/>
              <a:t>Eenheid van analyse: bijv hoe verband tussen straling en leukemie?</a:t>
            </a:r>
          </a:p>
          <a:p>
            <a:r>
              <a:rPr lang="fr-BE"/>
              <a:t>Vaagheid: hoe eikenbos definiëren? Wat moet aandeel eiken zijn?</a:t>
            </a:r>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BE"/>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de ondertitelstijl van het model te bewerken</a:t>
            </a:r>
            <a:endParaRPr lang="nl-BE"/>
          </a:p>
        </p:txBody>
      </p:sp>
      <p:sp>
        <p:nvSpPr>
          <p:cNvPr id="4" name="Tijdelijke aanduiding voor datum 3"/>
          <p:cNvSpPr>
            <a:spLocks noGrp="1"/>
          </p:cNvSpPr>
          <p:nvPr>
            <p:ph type="dt" sz="half" idx="10"/>
          </p:nvPr>
        </p:nvSpPr>
        <p:spPr/>
        <p:txBody>
          <a:bodyPr/>
          <a:lstStyle>
            <a:lvl1pPr>
              <a:defRPr/>
            </a:lvl1pPr>
          </a:lstStyle>
          <a:p>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sp>
        <p:nvSpPr>
          <p:cNvPr id="6" name="Tijdelijke aanduiding voor dianummer 5"/>
          <p:cNvSpPr>
            <a:spLocks noGrp="1"/>
          </p:cNvSpPr>
          <p:nvPr>
            <p:ph type="sldNum" sz="quarter" idx="12"/>
          </p:nvPr>
        </p:nvSpPr>
        <p:spPr/>
        <p:txBody>
          <a:bodyPr/>
          <a:lstStyle>
            <a:lvl1pPr>
              <a:defRPr/>
            </a:lvl1pPr>
          </a:lstStyle>
          <a:p>
            <a:fld id="{9EBD6FA2-47ED-48C9-A944-0A7A7CA0D9C6}" type="slidenum">
              <a:rPr lang="nl-NL"/>
              <a:pPr/>
              <a:t>‹nr.›</a:t>
            </a:fld>
            <a:endParaRPr lang="nl-NL"/>
          </a:p>
        </p:txBody>
      </p:sp>
    </p:spTree>
    <p:extLst>
      <p:ext uri="{BB962C8B-B14F-4D97-AF65-F5344CB8AC3E}">
        <p14:creationId xmlns:p14="http://schemas.microsoft.com/office/powerpoint/2010/main" val="393096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sp>
        <p:nvSpPr>
          <p:cNvPr id="6" name="Tijdelijke aanduiding voor dianummer 5"/>
          <p:cNvSpPr>
            <a:spLocks noGrp="1"/>
          </p:cNvSpPr>
          <p:nvPr>
            <p:ph type="sldNum" sz="quarter" idx="12"/>
          </p:nvPr>
        </p:nvSpPr>
        <p:spPr/>
        <p:txBody>
          <a:bodyPr/>
          <a:lstStyle>
            <a:lvl1pPr>
              <a:defRPr/>
            </a:lvl1pPr>
          </a:lstStyle>
          <a:p>
            <a:fld id="{C95EC868-0608-4EFB-91D8-0130BDA59B36}" type="slidenum">
              <a:rPr lang="nl-NL"/>
              <a:pPr/>
              <a:t>‹nr.›</a:t>
            </a:fld>
            <a:endParaRPr lang="nl-NL"/>
          </a:p>
        </p:txBody>
      </p:sp>
    </p:spTree>
    <p:extLst>
      <p:ext uri="{BB962C8B-B14F-4D97-AF65-F5344CB8AC3E}">
        <p14:creationId xmlns:p14="http://schemas.microsoft.com/office/powerpoint/2010/main" val="27443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sp>
        <p:nvSpPr>
          <p:cNvPr id="6" name="Tijdelijke aanduiding voor dianummer 5"/>
          <p:cNvSpPr>
            <a:spLocks noGrp="1"/>
          </p:cNvSpPr>
          <p:nvPr>
            <p:ph type="sldNum" sz="quarter" idx="12"/>
          </p:nvPr>
        </p:nvSpPr>
        <p:spPr/>
        <p:txBody>
          <a:bodyPr/>
          <a:lstStyle>
            <a:lvl1pPr>
              <a:defRPr/>
            </a:lvl1pPr>
          </a:lstStyle>
          <a:p>
            <a:fld id="{C6E6F1DE-EDBD-4A98-B2F1-8B39A8AFE0F8}" type="slidenum">
              <a:rPr lang="nl-NL"/>
              <a:pPr/>
              <a:t>‹nr.›</a:t>
            </a:fld>
            <a:endParaRPr lang="nl-NL"/>
          </a:p>
        </p:txBody>
      </p:sp>
    </p:spTree>
    <p:extLst>
      <p:ext uri="{BB962C8B-B14F-4D97-AF65-F5344CB8AC3E}">
        <p14:creationId xmlns:p14="http://schemas.microsoft.com/office/powerpoint/2010/main" val="324879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sp>
        <p:nvSpPr>
          <p:cNvPr id="6" name="Tijdelijke aanduiding voor dianummer 5"/>
          <p:cNvSpPr>
            <a:spLocks noGrp="1"/>
          </p:cNvSpPr>
          <p:nvPr>
            <p:ph type="sldNum" sz="quarter" idx="12"/>
          </p:nvPr>
        </p:nvSpPr>
        <p:spPr/>
        <p:txBody>
          <a:bodyPr/>
          <a:lstStyle>
            <a:lvl1pPr>
              <a:defRPr/>
            </a:lvl1pPr>
          </a:lstStyle>
          <a:p>
            <a:fld id="{2B4D41A0-67B6-42C0-935E-B134F108A547}" type="slidenum">
              <a:rPr lang="nl-NL"/>
              <a:pPr/>
              <a:t>‹nr.›</a:t>
            </a:fld>
            <a:endParaRPr lang="nl-NL"/>
          </a:p>
        </p:txBody>
      </p:sp>
    </p:spTree>
    <p:extLst>
      <p:ext uri="{BB962C8B-B14F-4D97-AF65-F5344CB8AC3E}">
        <p14:creationId xmlns:p14="http://schemas.microsoft.com/office/powerpoint/2010/main" val="2595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sp>
        <p:nvSpPr>
          <p:cNvPr id="6" name="Tijdelijke aanduiding voor dianummer 5"/>
          <p:cNvSpPr>
            <a:spLocks noGrp="1"/>
          </p:cNvSpPr>
          <p:nvPr>
            <p:ph type="sldNum" sz="quarter" idx="12"/>
          </p:nvPr>
        </p:nvSpPr>
        <p:spPr/>
        <p:txBody>
          <a:bodyPr/>
          <a:lstStyle>
            <a:lvl1pPr>
              <a:defRPr/>
            </a:lvl1pPr>
          </a:lstStyle>
          <a:p>
            <a:fld id="{B0C0F4E1-1CAC-4A3C-B248-51FC32DB556D}" type="slidenum">
              <a:rPr lang="nl-NL"/>
              <a:pPr/>
              <a:t>‹nr.›</a:t>
            </a:fld>
            <a:endParaRPr lang="nl-NL"/>
          </a:p>
        </p:txBody>
      </p:sp>
    </p:spTree>
    <p:extLst>
      <p:ext uri="{BB962C8B-B14F-4D97-AF65-F5344CB8AC3E}">
        <p14:creationId xmlns:p14="http://schemas.microsoft.com/office/powerpoint/2010/main" val="18887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lvl1pPr>
              <a:defRPr/>
            </a:lvl1pPr>
          </a:lstStyle>
          <a:p>
            <a:endParaRPr lang="nl-NL"/>
          </a:p>
        </p:txBody>
      </p:sp>
      <p:sp>
        <p:nvSpPr>
          <p:cNvPr id="6" name="Tijdelijke aanduiding voor voettekst 5"/>
          <p:cNvSpPr>
            <a:spLocks noGrp="1"/>
          </p:cNvSpPr>
          <p:nvPr>
            <p:ph type="ftr" sz="quarter" idx="11"/>
          </p:nvPr>
        </p:nvSpPr>
        <p:spPr/>
        <p:txBody>
          <a:bodyPr/>
          <a:lstStyle>
            <a:lvl1pPr>
              <a:defRPr/>
            </a:lvl1pPr>
          </a:lstStyle>
          <a:p>
            <a:endParaRPr lang="nl-NL"/>
          </a:p>
        </p:txBody>
      </p:sp>
      <p:sp>
        <p:nvSpPr>
          <p:cNvPr id="7" name="Tijdelijke aanduiding voor dianummer 6"/>
          <p:cNvSpPr>
            <a:spLocks noGrp="1"/>
          </p:cNvSpPr>
          <p:nvPr>
            <p:ph type="sldNum" sz="quarter" idx="12"/>
          </p:nvPr>
        </p:nvSpPr>
        <p:spPr/>
        <p:txBody>
          <a:bodyPr/>
          <a:lstStyle>
            <a:lvl1pPr>
              <a:defRPr/>
            </a:lvl1pPr>
          </a:lstStyle>
          <a:p>
            <a:fld id="{D5B1D1A5-A8B7-4398-886C-7215A5AA62FA}" type="slidenum">
              <a:rPr lang="nl-NL"/>
              <a:pPr/>
              <a:t>‹nr.›</a:t>
            </a:fld>
            <a:endParaRPr lang="nl-NL"/>
          </a:p>
        </p:txBody>
      </p:sp>
    </p:spTree>
    <p:extLst>
      <p:ext uri="{BB962C8B-B14F-4D97-AF65-F5344CB8AC3E}">
        <p14:creationId xmlns:p14="http://schemas.microsoft.com/office/powerpoint/2010/main" val="274214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lvl1pPr>
              <a:defRPr/>
            </a:lvl1pPr>
          </a:lstStyle>
          <a:p>
            <a:endParaRPr lang="nl-NL"/>
          </a:p>
        </p:txBody>
      </p:sp>
      <p:sp>
        <p:nvSpPr>
          <p:cNvPr id="8" name="Tijdelijke aanduiding voor voettekst 7"/>
          <p:cNvSpPr>
            <a:spLocks noGrp="1"/>
          </p:cNvSpPr>
          <p:nvPr>
            <p:ph type="ftr" sz="quarter" idx="11"/>
          </p:nvPr>
        </p:nvSpPr>
        <p:spPr/>
        <p:txBody>
          <a:bodyPr/>
          <a:lstStyle>
            <a:lvl1pPr>
              <a:defRPr/>
            </a:lvl1pPr>
          </a:lstStyle>
          <a:p>
            <a:endParaRPr lang="nl-NL"/>
          </a:p>
        </p:txBody>
      </p:sp>
      <p:sp>
        <p:nvSpPr>
          <p:cNvPr id="9" name="Tijdelijke aanduiding voor dianummer 8"/>
          <p:cNvSpPr>
            <a:spLocks noGrp="1"/>
          </p:cNvSpPr>
          <p:nvPr>
            <p:ph type="sldNum" sz="quarter" idx="12"/>
          </p:nvPr>
        </p:nvSpPr>
        <p:spPr/>
        <p:txBody>
          <a:bodyPr/>
          <a:lstStyle>
            <a:lvl1pPr>
              <a:defRPr/>
            </a:lvl1pPr>
          </a:lstStyle>
          <a:p>
            <a:fld id="{26CC617D-E655-4C8F-86A1-41B9473248A7}" type="slidenum">
              <a:rPr lang="nl-NL"/>
              <a:pPr/>
              <a:t>‹nr.›</a:t>
            </a:fld>
            <a:endParaRPr lang="nl-NL"/>
          </a:p>
        </p:txBody>
      </p:sp>
    </p:spTree>
    <p:extLst>
      <p:ext uri="{BB962C8B-B14F-4D97-AF65-F5344CB8AC3E}">
        <p14:creationId xmlns:p14="http://schemas.microsoft.com/office/powerpoint/2010/main" val="31106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lvl1pPr>
              <a:defRPr/>
            </a:lvl1pPr>
          </a:lstStyle>
          <a:p>
            <a:endParaRPr lang="nl-NL"/>
          </a:p>
        </p:txBody>
      </p:sp>
      <p:sp>
        <p:nvSpPr>
          <p:cNvPr id="4" name="Tijdelijke aanduiding voor voettekst 3"/>
          <p:cNvSpPr>
            <a:spLocks noGrp="1"/>
          </p:cNvSpPr>
          <p:nvPr>
            <p:ph type="ftr" sz="quarter" idx="11"/>
          </p:nvPr>
        </p:nvSpPr>
        <p:spPr/>
        <p:txBody>
          <a:bodyPr/>
          <a:lstStyle>
            <a:lvl1pPr>
              <a:defRPr/>
            </a:lvl1pPr>
          </a:lstStyle>
          <a:p>
            <a:endParaRPr lang="nl-NL"/>
          </a:p>
        </p:txBody>
      </p:sp>
      <p:sp>
        <p:nvSpPr>
          <p:cNvPr id="5" name="Tijdelijke aanduiding voor dianummer 4"/>
          <p:cNvSpPr>
            <a:spLocks noGrp="1"/>
          </p:cNvSpPr>
          <p:nvPr>
            <p:ph type="sldNum" sz="quarter" idx="12"/>
          </p:nvPr>
        </p:nvSpPr>
        <p:spPr/>
        <p:txBody>
          <a:bodyPr/>
          <a:lstStyle>
            <a:lvl1pPr>
              <a:defRPr/>
            </a:lvl1pPr>
          </a:lstStyle>
          <a:p>
            <a:fld id="{8567DA99-FA48-4E7D-A2E4-4425BF9BA87F}" type="slidenum">
              <a:rPr lang="nl-NL"/>
              <a:pPr/>
              <a:t>‹nr.›</a:t>
            </a:fld>
            <a:endParaRPr lang="nl-NL"/>
          </a:p>
        </p:txBody>
      </p:sp>
    </p:spTree>
    <p:extLst>
      <p:ext uri="{BB962C8B-B14F-4D97-AF65-F5344CB8AC3E}">
        <p14:creationId xmlns:p14="http://schemas.microsoft.com/office/powerpoint/2010/main" val="50603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nl-NL"/>
          </a:p>
        </p:txBody>
      </p:sp>
      <p:sp>
        <p:nvSpPr>
          <p:cNvPr id="3" name="Tijdelijke aanduiding voor voettekst 2"/>
          <p:cNvSpPr>
            <a:spLocks noGrp="1"/>
          </p:cNvSpPr>
          <p:nvPr>
            <p:ph type="ftr" sz="quarter" idx="11"/>
          </p:nvPr>
        </p:nvSpPr>
        <p:spPr/>
        <p:txBody>
          <a:bodyPr/>
          <a:lstStyle>
            <a:lvl1pPr>
              <a:defRPr/>
            </a:lvl1pPr>
          </a:lstStyle>
          <a:p>
            <a:endParaRPr lang="nl-NL"/>
          </a:p>
        </p:txBody>
      </p:sp>
      <p:sp>
        <p:nvSpPr>
          <p:cNvPr id="4" name="Tijdelijke aanduiding voor dianummer 3"/>
          <p:cNvSpPr>
            <a:spLocks noGrp="1"/>
          </p:cNvSpPr>
          <p:nvPr>
            <p:ph type="sldNum" sz="quarter" idx="12"/>
          </p:nvPr>
        </p:nvSpPr>
        <p:spPr/>
        <p:txBody>
          <a:bodyPr/>
          <a:lstStyle>
            <a:lvl1pPr>
              <a:defRPr/>
            </a:lvl1pPr>
          </a:lstStyle>
          <a:p>
            <a:fld id="{C7C9B126-31B6-41D2-A707-99E712BBFF10}" type="slidenum">
              <a:rPr lang="nl-NL"/>
              <a:pPr/>
              <a:t>‹nr.›</a:t>
            </a:fld>
            <a:endParaRPr lang="nl-NL"/>
          </a:p>
        </p:txBody>
      </p:sp>
    </p:spTree>
    <p:extLst>
      <p:ext uri="{BB962C8B-B14F-4D97-AF65-F5344CB8AC3E}">
        <p14:creationId xmlns:p14="http://schemas.microsoft.com/office/powerpoint/2010/main" val="69919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p>
        </p:txBody>
      </p:sp>
      <p:sp>
        <p:nvSpPr>
          <p:cNvPr id="6" name="Tijdelijke aanduiding voor voettekst 5"/>
          <p:cNvSpPr>
            <a:spLocks noGrp="1"/>
          </p:cNvSpPr>
          <p:nvPr>
            <p:ph type="ftr" sz="quarter" idx="11"/>
          </p:nvPr>
        </p:nvSpPr>
        <p:spPr/>
        <p:txBody>
          <a:bodyPr/>
          <a:lstStyle>
            <a:lvl1pPr>
              <a:defRPr/>
            </a:lvl1pPr>
          </a:lstStyle>
          <a:p>
            <a:endParaRPr lang="nl-NL"/>
          </a:p>
        </p:txBody>
      </p:sp>
      <p:sp>
        <p:nvSpPr>
          <p:cNvPr id="7" name="Tijdelijke aanduiding voor dianummer 6"/>
          <p:cNvSpPr>
            <a:spLocks noGrp="1"/>
          </p:cNvSpPr>
          <p:nvPr>
            <p:ph type="sldNum" sz="quarter" idx="12"/>
          </p:nvPr>
        </p:nvSpPr>
        <p:spPr/>
        <p:txBody>
          <a:bodyPr/>
          <a:lstStyle>
            <a:lvl1pPr>
              <a:defRPr/>
            </a:lvl1pPr>
          </a:lstStyle>
          <a:p>
            <a:fld id="{BBF3D574-D2D8-4299-88C1-00AE26AE12FA}" type="slidenum">
              <a:rPr lang="nl-NL"/>
              <a:pPr/>
              <a:t>‹nr.›</a:t>
            </a:fld>
            <a:endParaRPr lang="nl-NL"/>
          </a:p>
        </p:txBody>
      </p:sp>
    </p:spTree>
    <p:extLst>
      <p:ext uri="{BB962C8B-B14F-4D97-AF65-F5344CB8AC3E}">
        <p14:creationId xmlns:p14="http://schemas.microsoft.com/office/powerpoint/2010/main" val="163676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p>
        </p:txBody>
      </p:sp>
      <p:sp>
        <p:nvSpPr>
          <p:cNvPr id="6" name="Tijdelijke aanduiding voor voettekst 5"/>
          <p:cNvSpPr>
            <a:spLocks noGrp="1"/>
          </p:cNvSpPr>
          <p:nvPr>
            <p:ph type="ftr" sz="quarter" idx="11"/>
          </p:nvPr>
        </p:nvSpPr>
        <p:spPr/>
        <p:txBody>
          <a:bodyPr/>
          <a:lstStyle>
            <a:lvl1pPr>
              <a:defRPr/>
            </a:lvl1pPr>
          </a:lstStyle>
          <a:p>
            <a:endParaRPr lang="nl-NL"/>
          </a:p>
        </p:txBody>
      </p:sp>
      <p:sp>
        <p:nvSpPr>
          <p:cNvPr id="7" name="Tijdelijke aanduiding voor dianummer 6"/>
          <p:cNvSpPr>
            <a:spLocks noGrp="1"/>
          </p:cNvSpPr>
          <p:nvPr>
            <p:ph type="sldNum" sz="quarter" idx="12"/>
          </p:nvPr>
        </p:nvSpPr>
        <p:spPr/>
        <p:txBody>
          <a:bodyPr/>
          <a:lstStyle>
            <a:lvl1pPr>
              <a:defRPr/>
            </a:lvl1pPr>
          </a:lstStyle>
          <a:p>
            <a:fld id="{8A564EA9-F739-4953-A56E-800E92C0C2C2}" type="slidenum">
              <a:rPr lang="nl-NL"/>
              <a:pPr/>
              <a:t>‹nr.›</a:t>
            </a:fld>
            <a:endParaRPr lang="nl-NL"/>
          </a:p>
        </p:txBody>
      </p:sp>
    </p:spTree>
    <p:extLst>
      <p:ext uri="{BB962C8B-B14F-4D97-AF65-F5344CB8AC3E}">
        <p14:creationId xmlns:p14="http://schemas.microsoft.com/office/powerpoint/2010/main" val="119717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smtClean="0"/>
              <a:t>Klik om het opmaakprofiel te bewerken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nl-N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nl-N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444ED09-61CC-42FC-8F37-394CFB148242}" type="slidenum">
              <a:rPr lang="nl-NL"/>
              <a:pPr/>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earth-640x48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7" name="Text Box 5"/>
          <p:cNvSpPr txBox="1">
            <a:spLocks noChangeArrowheads="1"/>
          </p:cNvSpPr>
          <p:nvPr/>
        </p:nvSpPr>
        <p:spPr bwMode="auto">
          <a:xfrm>
            <a:off x="611188" y="188913"/>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3200">
                <a:solidFill>
                  <a:schemeClr val="bg1"/>
                </a:solidFill>
              </a:rPr>
              <a:t>LANDINFORMATIESYSTEMEN</a:t>
            </a:r>
            <a:endParaRPr lang="nl-NL" sz="3200">
              <a:solidFill>
                <a:schemeClr val="bg1"/>
              </a:solidFill>
            </a:endParaRPr>
          </a:p>
        </p:txBody>
      </p:sp>
      <p:pic>
        <p:nvPicPr>
          <p:cNvPr id="3078" name="Picture 6" descr="logo_UA_hor_k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73750"/>
            <a:ext cx="3059113" cy="984250"/>
          </a:xfrm>
          <a:prstGeom prst="rect">
            <a:avLst/>
          </a:prstGeom>
          <a:noFill/>
          <a:extLst>
            <a:ext uri="{909E8E84-426E-40DD-AFC4-6F175D3DCCD1}">
              <a14:hiddenFill xmlns:a14="http://schemas.microsoft.com/office/drawing/2010/main">
                <a:solidFill>
                  <a:srgbClr val="FFFFFF"/>
                </a:solidFill>
              </a14:hiddenFill>
            </a:ext>
          </a:extLst>
        </p:spPr>
      </p:pic>
      <p:sp>
        <p:nvSpPr>
          <p:cNvPr id="3079" name="Text Box 7"/>
          <p:cNvSpPr txBox="1">
            <a:spLocks noChangeArrowheads="1"/>
          </p:cNvSpPr>
          <p:nvPr/>
        </p:nvSpPr>
        <p:spPr bwMode="auto">
          <a:xfrm>
            <a:off x="5795963" y="6381750"/>
            <a:ext cx="3348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Les 4</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a:t>
            </a:fld>
            <a:endParaRPr lang="nl-N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4" name="Picture 10" descr="physiographic regions of ca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4311650"/>
            <a:ext cx="3419475" cy="2546350"/>
          </a:xfrm>
          <a:prstGeom prst="rect">
            <a:avLst/>
          </a:prstGeom>
          <a:noFill/>
          <a:extLst>
            <a:ext uri="{909E8E84-426E-40DD-AFC4-6F175D3DCCD1}">
              <a14:hiddenFill xmlns:a14="http://schemas.microsoft.com/office/drawing/2010/main">
                <a:solidFill>
                  <a:srgbClr val="FFFFFF"/>
                </a:solidFill>
              </a14:hiddenFill>
            </a:ext>
          </a:extLst>
        </p:spPr>
      </p:pic>
      <p:sp>
        <p:nvSpPr>
          <p:cNvPr id="123906"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3907" name="Picture 3" descr="earth-640x48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3908"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3909"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3910"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39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12" name="Text Box 8"/>
          <p:cNvSpPr txBox="1">
            <a:spLocks noChangeArrowheads="1"/>
          </p:cNvSpPr>
          <p:nvPr/>
        </p:nvSpPr>
        <p:spPr bwMode="auto">
          <a:xfrm>
            <a:off x="4427538" y="1916113"/>
            <a:ext cx="45370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Vele geografische voorstellingen zijn afhankelijk van vage definities en concepten</a:t>
            </a:r>
          </a:p>
          <a:p>
            <a:pPr>
              <a:spcBef>
                <a:spcPct val="50000"/>
              </a:spcBef>
            </a:pPr>
            <a:r>
              <a:rPr lang="fr-BE" sz="2200"/>
              <a:t>Onzekerheid</a:t>
            </a:r>
          </a:p>
          <a:p>
            <a:pPr>
              <a:spcBef>
                <a:spcPct val="50000"/>
              </a:spcBef>
            </a:pPr>
            <a:r>
              <a:rPr lang="fr-BE" sz="2200">
                <a:solidFill>
                  <a:schemeClr val="accent2"/>
                </a:solidFill>
              </a:rPr>
              <a:t>U1: onzekerheid in de conceptie van geografische fenomenen</a:t>
            </a:r>
            <a:endParaRPr lang="nl-NL" sz="2200">
              <a:solidFill>
                <a:schemeClr val="accent2"/>
              </a:solidFill>
            </a:endParaRPr>
          </a:p>
        </p:txBody>
      </p:sp>
      <p:sp>
        <p:nvSpPr>
          <p:cNvPr id="123913" name="Text Box 9"/>
          <p:cNvSpPr txBox="1">
            <a:spLocks noChangeArrowheads="1"/>
          </p:cNvSpPr>
          <p:nvPr/>
        </p:nvSpPr>
        <p:spPr bwMode="auto">
          <a:xfrm>
            <a:off x="0" y="5013325"/>
            <a:ext cx="8964613"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Schaal van geografische elementen</a:t>
            </a:r>
          </a:p>
          <a:p>
            <a:pPr>
              <a:spcBef>
                <a:spcPct val="50000"/>
              </a:spcBef>
            </a:pPr>
            <a:r>
              <a:rPr lang="fr-BE"/>
              <a:t>Identificatie van homogene zones en invloedssferen zijn de basis van traditionele regionale geografie en de huidige data-analyse</a:t>
            </a:r>
          </a:p>
          <a:p>
            <a:pPr>
              <a:spcBef>
                <a:spcPct val="50000"/>
              </a:spcBef>
            </a:pPr>
            <a:r>
              <a:rPr lang="fr-BE"/>
              <a:t>Relaties worden sterker wanneer gebaseerd op grotere geografische eenheden</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10</a:t>
            </a:fld>
            <a:endParaRPr lang="nl-N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4931"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4932"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4933"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4934"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49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36" name="Text Box 8"/>
          <p:cNvSpPr txBox="1">
            <a:spLocks noChangeArrowheads="1"/>
          </p:cNvSpPr>
          <p:nvPr/>
        </p:nvSpPr>
        <p:spPr bwMode="auto">
          <a:xfrm>
            <a:off x="4427538" y="1916113"/>
            <a:ext cx="45370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Onzekerheid</a:t>
            </a:r>
          </a:p>
          <a:p>
            <a:pPr>
              <a:spcBef>
                <a:spcPct val="50000"/>
              </a:spcBef>
            </a:pPr>
            <a:r>
              <a:rPr lang="fr-BE" sz="2200">
                <a:solidFill>
                  <a:schemeClr val="accent2"/>
                </a:solidFill>
              </a:rPr>
              <a:t>U2: onzekerheid in de metingen en voorstelling van geografische fenomenen</a:t>
            </a:r>
            <a:endParaRPr lang="nl-NL" sz="2200">
              <a:solidFill>
                <a:schemeClr val="accent2"/>
              </a:solidFill>
            </a:endParaRPr>
          </a:p>
        </p:txBody>
      </p:sp>
      <p:sp>
        <p:nvSpPr>
          <p:cNvPr id="124937" name="Text Box 9"/>
          <p:cNvSpPr txBox="1">
            <a:spLocks noChangeArrowheads="1"/>
          </p:cNvSpPr>
          <p:nvPr/>
        </p:nvSpPr>
        <p:spPr bwMode="auto">
          <a:xfrm>
            <a:off x="0" y="4508500"/>
            <a:ext cx="8964613"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Metingen en voorstelling</a:t>
            </a:r>
          </a:p>
          <a:p>
            <a:pPr lvl="1">
              <a:spcBef>
                <a:spcPct val="50000"/>
              </a:spcBef>
            </a:pPr>
            <a:r>
              <a:rPr lang="fr-BE"/>
              <a:t>Onzekerheid verschillend onder veld en discrete object benadering</a:t>
            </a:r>
          </a:p>
          <a:p>
            <a:pPr lvl="1">
              <a:spcBef>
                <a:spcPct val="50000"/>
              </a:spcBef>
            </a:pPr>
            <a:r>
              <a:rPr lang="fr-BE"/>
              <a:t>Een pixel verdeeld over meer dan één klas is een </a:t>
            </a:r>
            <a:r>
              <a:rPr lang="fr-BE" b="1"/>
              <a:t>mixel</a:t>
            </a:r>
          </a:p>
          <a:p>
            <a:pPr>
              <a:spcBef>
                <a:spcPct val="50000"/>
              </a:spcBef>
            </a:pPr>
            <a:r>
              <a:rPr lang="fr-BE"/>
              <a:t>Statistische modellen</a:t>
            </a:r>
          </a:p>
          <a:p>
            <a:pPr lvl="1">
              <a:spcBef>
                <a:spcPct val="50000"/>
              </a:spcBef>
            </a:pPr>
            <a:r>
              <a:rPr lang="fr-BE"/>
              <a:t>Misclassificatie en ‘Confusion matrix’ (producers, consumers)</a:t>
            </a:r>
          </a:p>
          <a:p>
            <a:pPr>
              <a:spcBef>
                <a:spcPct val="50000"/>
              </a:spcBef>
            </a:pP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11</a:t>
            </a:fld>
            <a:endParaRPr 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62" name="Picture 10" descr="vgetation cover ma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5163" y="2924175"/>
            <a:ext cx="2128837" cy="2887663"/>
          </a:xfrm>
          <a:prstGeom prst="rect">
            <a:avLst/>
          </a:prstGeom>
          <a:noFill/>
          <a:extLst>
            <a:ext uri="{909E8E84-426E-40DD-AFC4-6F175D3DCCD1}">
              <a14:hiddenFill xmlns:a14="http://schemas.microsoft.com/office/drawing/2010/main">
                <a:solidFill>
                  <a:srgbClr val="FFFFFF"/>
                </a:solidFill>
              </a14:hiddenFill>
            </a:ext>
          </a:extLst>
        </p:spPr>
      </p:pic>
      <p:sp>
        <p:nvSpPr>
          <p:cNvPr id="125954"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5955" name="Picture 3" descr="earth-640x48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5956"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5957"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5958"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59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60" name="Text Box 8"/>
          <p:cNvSpPr txBox="1">
            <a:spLocks noChangeArrowheads="1"/>
          </p:cNvSpPr>
          <p:nvPr/>
        </p:nvSpPr>
        <p:spPr bwMode="auto">
          <a:xfrm>
            <a:off x="4427538" y="1916113"/>
            <a:ext cx="45370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Onzekerheid</a:t>
            </a:r>
          </a:p>
          <a:p>
            <a:pPr>
              <a:spcBef>
                <a:spcPct val="50000"/>
              </a:spcBef>
            </a:pPr>
            <a:r>
              <a:rPr lang="fr-BE" sz="2200">
                <a:solidFill>
                  <a:schemeClr val="accent2"/>
                </a:solidFill>
              </a:rPr>
              <a:t>U2: onzekerheid in de metingen en voorstelling van geografische fenomenen</a:t>
            </a:r>
            <a:endParaRPr lang="nl-NL" sz="2200">
              <a:solidFill>
                <a:schemeClr val="accent2"/>
              </a:solidFill>
            </a:endParaRPr>
          </a:p>
        </p:txBody>
      </p:sp>
      <p:sp>
        <p:nvSpPr>
          <p:cNvPr id="125961" name="Text Box 9"/>
          <p:cNvSpPr txBox="1">
            <a:spLocks noChangeArrowheads="1"/>
          </p:cNvSpPr>
          <p:nvPr/>
        </p:nvSpPr>
        <p:spPr bwMode="auto">
          <a:xfrm>
            <a:off x="0" y="4508500"/>
            <a:ext cx="8964613"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Statistische modellen</a:t>
            </a:r>
          </a:p>
          <a:p>
            <a:pPr lvl="1">
              <a:spcBef>
                <a:spcPct val="50000"/>
              </a:spcBef>
            </a:pPr>
            <a:r>
              <a:rPr lang="fr-BE"/>
              <a:t>Misclassificatie en ‘Confusion matrix’ (producers, consumers)</a:t>
            </a:r>
          </a:p>
          <a:p>
            <a:pPr lvl="1">
              <a:spcBef>
                <a:spcPct val="50000"/>
              </a:spcBef>
            </a:pPr>
            <a:r>
              <a:rPr lang="fr-BE"/>
              <a:t>Bij bemonstering grotere aandacht aan zeldzamere klassen</a:t>
            </a:r>
          </a:p>
          <a:p>
            <a:pPr lvl="1">
              <a:spcBef>
                <a:spcPct val="50000"/>
              </a:spcBef>
            </a:pPr>
            <a:r>
              <a:rPr lang="fr-BE"/>
              <a:t>Fouten kunnen voorkomen in de plaats van grenzen als in de classificatie van de gebieden</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12</a:t>
            </a:fld>
            <a:endParaRPr lang="nl-N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37220" name="Picture 4"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37221" name="Rectangle 5"/>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37222"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37223"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372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16113"/>
            <a:ext cx="7345362"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jdelijke aanduiding voor dianummer 1"/>
          <p:cNvSpPr>
            <a:spLocks noGrp="1"/>
          </p:cNvSpPr>
          <p:nvPr>
            <p:ph type="sldNum" sz="quarter" idx="12"/>
          </p:nvPr>
        </p:nvSpPr>
        <p:spPr/>
        <p:txBody>
          <a:bodyPr/>
          <a:lstStyle/>
          <a:p>
            <a:fld id="{C7C9B126-31B6-41D2-A707-99E712BBFF10}" type="slidenum">
              <a:rPr lang="nl-NL" smtClean="0"/>
              <a:pPr/>
              <a:t>13</a:t>
            </a:fld>
            <a:endParaRPr lang="nl-N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697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698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6981"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6982"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69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984" name="Text Box 8"/>
          <p:cNvSpPr txBox="1">
            <a:spLocks noChangeArrowheads="1"/>
          </p:cNvSpPr>
          <p:nvPr/>
        </p:nvSpPr>
        <p:spPr bwMode="auto">
          <a:xfrm>
            <a:off x="4427538" y="1916113"/>
            <a:ext cx="45370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Onzekerheid</a:t>
            </a:r>
          </a:p>
          <a:p>
            <a:pPr>
              <a:spcBef>
                <a:spcPct val="50000"/>
              </a:spcBef>
            </a:pPr>
            <a:r>
              <a:rPr lang="fr-BE" sz="2200">
                <a:solidFill>
                  <a:schemeClr val="accent2"/>
                </a:solidFill>
              </a:rPr>
              <a:t>U2: onzekerheid in de metingen en voorstelling van geografische fenomenen</a:t>
            </a:r>
            <a:endParaRPr lang="nl-NL" sz="2200">
              <a:solidFill>
                <a:schemeClr val="accent2"/>
              </a:solidFill>
            </a:endParaRPr>
          </a:p>
        </p:txBody>
      </p:sp>
      <p:sp>
        <p:nvSpPr>
          <p:cNvPr id="126985" name="Text Box 9"/>
          <p:cNvSpPr txBox="1">
            <a:spLocks noChangeArrowheads="1"/>
          </p:cNvSpPr>
          <p:nvPr/>
        </p:nvSpPr>
        <p:spPr bwMode="auto">
          <a:xfrm>
            <a:off x="0" y="4508500"/>
            <a:ext cx="8964613"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Statistische modellen</a:t>
            </a:r>
          </a:p>
          <a:p>
            <a:pPr lvl="1">
              <a:spcBef>
                <a:spcPct val="50000"/>
              </a:spcBef>
            </a:pPr>
            <a:r>
              <a:rPr lang="fr-BE"/>
              <a:t>Precisie (getal, herhaalbaarheid) (accuraatheid)</a:t>
            </a:r>
          </a:p>
          <a:p>
            <a:pPr lvl="1">
              <a:spcBef>
                <a:spcPct val="50000"/>
              </a:spcBef>
            </a:pPr>
            <a:r>
              <a:rPr lang="fr-BE"/>
              <a:t>Accuraatheid op kaart van 0,5 mm</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14</a:t>
            </a:fld>
            <a:endParaRPr lang="nl-NL"/>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8003"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800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8005"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8006"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80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8" name="Text Box 8"/>
          <p:cNvSpPr txBox="1">
            <a:spLocks noChangeArrowheads="1"/>
          </p:cNvSpPr>
          <p:nvPr/>
        </p:nvSpPr>
        <p:spPr bwMode="auto">
          <a:xfrm>
            <a:off x="4427538" y="1916113"/>
            <a:ext cx="45370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Onzekerheid</a:t>
            </a:r>
          </a:p>
          <a:p>
            <a:pPr>
              <a:spcBef>
                <a:spcPct val="50000"/>
              </a:spcBef>
            </a:pPr>
            <a:r>
              <a:rPr lang="fr-BE" sz="2200">
                <a:solidFill>
                  <a:schemeClr val="accent2"/>
                </a:solidFill>
              </a:rPr>
              <a:t>U2: onzekerheid in de metingen en voorstelling van geografische fenomenen</a:t>
            </a:r>
            <a:endParaRPr lang="nl-NL" sz="2200">
              <a:solidFill>
                <a:schemeClr val="accent2"/>
              </a:solidFill>
            </a:endParaRPr>
          </a:p>
        </p:txBody>
      </p:sp>
      <p:graphicFrame>
        <p:nvGraphicFramePr>
          <p:cNvPr id="128028" name="Group 28"/>
          <p:cNvGraphicFramePr>
            <a:graphicFrameLocks noGrp="1"/>
          </p:cNvGraphicFramePr>
          <p:nvPr/>
        </p:nvGraphicFramePr>
        <p:xfrm>
          <a:off x="3048000" y="4365625"/>
          <a:ext cx="6096000" cy="2194560"/>
        </p:xfrm>
        <a:graphic>
          <a:graphicData uri="http://schemas.openxmlformats.org/drawingml/2006/table">
            <a:tbl>
              <a:tblPr/>
              <a:tblGrid>
                <a:gridCol w="3048000"/>
                <a:gridCol w="3048000"/>
              </a:tblGrid>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Schaal map</a:t>
                      </a:r>
                      <a:endParaRPr kumimoji="0" lang="nl-NL" sz="20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Afstand (m) op grond voor 0,5 mm op kaart</a:t>
                      </a:r>
                      <a:endParaRPr kumimoji="0" lang="nl-NL"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1:1250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1:10000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1:250000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1:1000000</a:t>
                      </a:r>
                      <a:endParaRPr kumimoji="0" lang="nl-NL" sz="20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0,625</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125</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fr-BE" sz="2000" b="0" i="0" u="none" strike="noStrike" cap="none" normalizeH="0" baseline="0" smtClean="0">
                          <a:ln>
                            <a:noFill/>
                          </a:ln>
                          <a:solidFill>
                            <a:schemeClr val="tx1"/>
                          </a:solidFill>
                          <a:effectLst/>
                          <a:latin typeface="Arial" pitchFamily="34" charset="0"/>
                        </a:rPr>
                        <a:t>500</a:t>
                      </a:r>
                      <a:endParaRPr kumimoji="0" lang="nl-NL"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ijdelijke aanduiding voor dianummer 1"/>
          <p:cNvSpPr>
            <a:spLocks noGrp="1"/>
          </p:cNvSpPr>
          <p:nvPr>
            <p:ph type="sldNum" sz="quarter" idx="12"/>
          </p:nvPr>
        </p:nvSpPr>
        <p:spPr/>
        <p:txBody>
          <a:bodyPr/>
          <a:lstStyle/>
          <a:p>
            <a:fld id="{C7C9B126-31B6-41D2-A707-99E712BBFF10}" type="slidenum">
              <a:rPr lang="nl-NL" smtClean="0"/>
              <a:pPr/>
              <a:t>15</a:t>
            </a:fld>
            <a:endParaRPr lang="nl-N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9027"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9028"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9029"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9030"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9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32" name="Text Box 8"/>
          <p:cNvSpPr txBox="1">
            <a:spLocks noChangeArrowheads="1"/>
          </p:cNvSpPr>
          <p:nvPr/>
        </p:nvSpPr>
        <p:spPr bwMode="auto">
          <a:xfrm>
            <a:off x="4427538" y="1916113"/>
            <a:ext cx="45370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Onzekerheid</a:t>
            </a:r>
          </a:p>
          <a:p>
            <a:pPr>
              <a:spcBef>
                <a:spcPct val="50000"/>
              </a:spcBef>
            </a:pPr>
            <a:r>
              <a:rPr lang="fr-BE" sz="2200">
                <a:solidFill>
                  <a:schemeClr val="accent2"/>
                </a:solidFill>
              </a:rPr>
              <a:t>U3: verdere onzekerheid in de analyse van geografische fenomenen</a:t>
            </a:r>
            <a:endParaRPr lang="nl-NL" sz="2200">
              <a:solidFill>
                <a:schemeClr val="accent2"/>
              </a:solidFill>
            </a:endParaRPr>
          </a:p>
        </p:txBody>
      </p:sp>
      <p:sp>
        <p:nvSpPr>
          <p:cNvPr id="129044" name="Text Box 20"/>
          <p:cNvSpPr txBox="1">
            <a:spLocks noChangeArrowheads="1"/>
          </p:cNvSpPr>
          <p:nvPr/>
        </p:nvSpPr>
        <p:spPr bwMode="auto">
          <a:xfrm>
            <a:off x="0" y="5445125"/>
            <a:ext cx="8964613"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Uncertainties in data lead to uncertainties in the results of analysis</a:t>
            </a:r>
          </a:p>
          <a:p>
            <a:pPr>
              <a:spcBef>
                <a:spcPct val="50000"/>
              </a:spcBef>
            </a:pPr>
            <a:r>
              <a:rPr lang="fr-BE"/>
              <a:t>Error propagation measures the impact of uncertainty in data on the results of GIS operations</a:t>
            </a:r>
            <a:endParaRPr lang="nl-NL"/>
          </a:p>
        </p:txBody>
      </p:sp>
      <p:grpSp>
        <p:nvGrpSpPr>
          <p:cNvPr id="129054" name="Group 30"/>
          <p:cNvGrpSpPr>
            <a:grpSpLocks/>
          </p:cNvGrpSpPr>
          <p:nvPr/>
        </p:nvGrpSpPr>
        <p:grpSpPr bwMode="auto">
          <a:xfrm>
            <a:off x="6156325" y="3213100"/>
            <a:ext cx="2808288" cy="2305050"/>
            <a:chOff x="3787" y="2296"/>
            <a:chExt cx="1270" cy="1044"/>
          </a:xfrm>
        </p:grpSpPr>
        <p:sp>
          <p:nvSpPr>
            <p:cNvPr id="129045" name="Rectangle 21"/>
            <p:cNvSpPr>
              <a:spLocks noChangeArrowheads="1"/>
            </p:cNvSpPr>
            <p:nvPr/>
          </p:nvSpPr>
          <p:spPr bwMode="auto">
            <a:xfrm>
              <a:off x="3923" y="2387"/>
              <a:ext cx="1044" cy="86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9046" name="Oval 22"/>
            <p:cNvSpPr>
              <a:spLocks noChangeArrowheads="1"/>
            </p:cNvSpPr>
            <p:nvPr/>
          </p:nvSpPr>
          <p:spPr bwMode="auto">
            <a:xfrm>
              <a:off x="3833" y="2296"/>
              <a:ext cx="227" cy="227"/>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9047" name="Oval 23"/>
            <p:cNvSpPr>
              <a:spLocks noChangeArrowheads="1"/>
            </p:cNvSpPr>
            <p:nvPr/>
          </p:nvSpPr>
          <p:spPr bwMode="auto">
            <a:xfrm>
              <a:off x="4830" y="3113"/>
              <a:ext cx="227" cy="227"/>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9048" name="Oval 24"/>
            <p:cNvSpPr>
              <a:spLocks noChangeArrowheads="1"/>
            </p:cNvSpPr>
            <p:nvPr/>
          </p:nvSpPr>
          <p:spPr bwMode="auto">
            <a:xfrm>
              <a:off x="4830" y="2296"/>
              <a:ext cx="227" cy="227"/>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9049" name="Oval 25"/>
            <p:cNvSpPr>
              <a:spLocks noChangeArrowheads="1"/>
            </p:cNvSpPr>
            <p:nvPr/>
          </p:nvSpPr>
          <p:spPr bwMode="auto">
            <a:xfrm>
              <a:off x="3787" y="3113"/>
              <a:ext cx="227" cy="227"/>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9050" name="Line 26"/>
            <p:cNvSpPr>
              <a:spLocks noChangeShapeType="1"/>
            </p:cNvSpPr>
            <p:nvPr/>
          </p:nvSpPr>
          <p:spPr bwMode="auto">
            <a:xfrm flipH="1">
              <a:off x="3833" y="2341"/>
              <a:ext cx="90" cy="9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a:p>
          </p:txBody>
        </p:sp>
        <p:sp>
          <p:nvSpPr>
            <p:cNvPr id="129051" name="Line 27"/>
            <p:cNvSpPr>
              <a:spLocks noChangeShapeType="1"/>
            </p:cNvSpPr>
            <p:nvPr/>
          </p:nvSpPr>
          <p:spPr bwMode="auto">
            <a:xfrm flipV="1">
              <a:off x="3833" y="3158"/>
              <a:ext cx="1088" cy="9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a:p>
          </p:txBody>
        </p:sp>
        <p:sp>
          <p:nvSpPr>
            <p:cNvPr id="129052" name="Line 28"/>
            <p:cNvSpPr>
              <a:spLocks noChangeShapeType="1"/>
            </p:cNvSpPr>
            <p:nvPr/>
          </p:nvSpPr>
          <p:spPr bwMode="auto">
            <a:xfrm flipV="1">
              <a:off x="4921" y="2341"/>
              <a:ext cx="0" cy="81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a:p>
          </p:txBody>
        </p:sp>
        <p:sp>
          <p:nvSpPr>
            <p:cNvPr id="129053" name="Line 29"/>
            <p:cNvSpPr>
              <a:spLocks noChangeShapeType="1"/>
            </p:cNvSpPr>
            <p:nvPr/>
          </p:nvSpPr>
          <p:spPr bwMode="auto">
            <a:xfrm>
              <a:off x="3923" y="2341"/>
              <a:ext cx="99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a:p>
          </p:txBody>
        </p:sp>
      </p:grpSp>
      <p:sp>
        <p:nvSpPr>
          <p:cNvPr id="2" name="Tijdelijke aanduiding voor dianummer 1"/>
          <p:cNvSpPr>
            <a:spLocks noGrp="1"/>
          </p:cNvSpPr>
          <p:nvPr>
            <p:ph type="sldNum" sz="quarter" idx="12"/>
          </p:nvPr>
        </p:nvSpPr>
        <p:spPr/>
        <p:txBody>
          <a:bodyPr/>
          <a:lstStyle/>
          <a:p>
            <a:fld id="{C7C9B126-31B6-41D2-A707-99E712BBFF10}" type="slidenum">
              <a:rPr lang="nl-NL" smtClean="0"/>
              <a:pPr/>
              <a:t>16</a:t>
            </a:fld>
            <a:endParaRPr lang="nl-NL"/>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2403"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240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2406"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02407"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024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916113"/>
            <a:ext cx="7704138" cy="44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9" name="Text Box 9"/>
          <p:cNvSpPr txBox="1">
            <a:spLocks noChangeArrowheads="1"/>
          </p:cNvSpPr>
          <p:nvPr/>
        </p:nvSpPr>
        <p:spPr bwMode="auto">
          <a:xfrm>
            <a:off x="4572000" y="5949950"/>
            <a:ext cx="374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BE"/>
              <a:t>Types van GIS implementatie</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17</a:t>
            </a:fld>
            <a:endParaRPr 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3427"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3428"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3430"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3-traps architectuur van een GIS</a:t>
            </a:r>
            <a:endParaRPr lang="nl-NL" sz="2400" i="1">
              <a:solidFill>
                <a:srgbClr val="FF6600"/>
              </a:solidFill>
            </a:endParaRPr>
          </a:p>
        </p:txBody>
      </p:sp>
      <p:sp>
        <p:nvSpPr>
          <p:cNvPr id="103431"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034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916113"/>
            <a:ext cx="5616575"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jdelijke aanduiding voor dianummer 1"/>
          <p:cNvSpPr>
            <a:spLocks noGrp="1"/>
          </p:cNvSpPr>
          <p:nvPr>
            <p:ph type="sldNum" sz="quarter" idx="12"/>
          </p:nvPr>
        </p:nvSpPr>
        <p:spPr/>
        <p:txBody>
          <a:bodyPr/>
          <a:lstStyle/>
          <a:p>
            <a:fld id="{C7C9B126-31B6-41D2-A707-99E712BBFF10}" type="slidenum">
              <a:rPr lang="nl-NL" smtClean="0"/>
              <a:pPr/>
              <a:t>18</a:t>
            </a:fld>
            <a:endParaRPr lang="nl-NL"/>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4451"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4452"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4454"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Desktop</a:t>
            </a:r>
            <a:endParaRPr lang="nl-NL" sz="2400" i="1">
              <a:solidFill>
                <a:srgbClr val="FF6600"/>
              </a:solidFill>
            </a:endParaRPr>
          </a:p>
        </p:txBody>
      </p:sp>
      <p:sp>
        <p:nvSpPr>
          <p:cNvPr id="104455"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044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916113"/>
            <a:ext cx="33432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7" name="Text Box 9"/>
          <p:cNvSpPr txBox="1">
            <a:spLocks noChangeArrowheads="1"/>
          </p:cNvSpPr>
          <p:nvPr/>
        </p:nvSpPr>
        <p:spPr bwMode="auto">
          <a:xfrm>
            <a:off x="6084888" y="6021388"/>
            <a:ext cx="3059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LAN: Local Area Network</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19</a:t>
            </a:fld>
            <a:endParaRPr lang="nl-N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409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4101" name="Text Box 5"/>
          <p:cNvSpPr txBox="1">
            <a:spLocks noChangeArrowheads="1"/>
          </p:cNvSpPr>
          <p:nvPr/>
        </p:nvSpPr>
        <p:spPr bwMode="auto">
          <a:xfrm>
            <a:off x="1763713" y="3357563"/>
            <a:ext cx="6911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BE" sz="3600"/>
              <a:t>GIS SOFTWARE</a:t>
            </a:r>
            <a:endParaRPr lang="nl-NL" sz="3600"/>
          </a:p>
        </p:txBody>
      </p:sp>
      <p:pic>
        <p:nvPicPr>
          <p:cNvPr id="4102" name="Picture 6" descr="google earth li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08275"/>
            <a:ext cx="1619250" cy="118745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venicex6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005263"/>
            <a:ext cx="1611313" cy="120808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colosseumx3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00663"/>
            <a:ext cx="1604963" cy="12033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bermudax6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341438"/>
            <a:ext cx="1619250" cy="1214437"/>
          </a:xfrm>
          <a:prstGeom prst="rect">
            <a:avLst/>
          </a:prstGeom>
          <a:noFill/>
          <a:extLst>
            <a:ext uri="{909E8E84-426E-40DD-AFC4-6F175D3DCCD1}">
              <a14:hiddenFill xmlns:a14="http://schemas.microsoft.com/office/drawing/2010/main">
                <a:solidFill>
                  <a:srgbClr val="FFFFFF"/>
                </a:solidFill>
              </a14:hiddenFill>
            </a:ext>
          </a:extLst>
        </p:spPr>
      </p:pic>
      <p:sp>
        <p:nvSpPr>
          <p:cNvPr id="4106" name="Text Box 10"/>
          <p:cNvSpPr txBox="1">
            <a:spLocks noChangeArrowheads="1"/>
          </p:cNvSpPr>
          <p:nvPr/>
        </p:nvSpPr>
        <p:spPr bwMode="auto">
          <a:xfrm>
            <a:off x="1835150" y="2205038"/>
            <a:ext cx="3671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3600">
                <a:solidFill>
                  <a:schemeClr val="accent2"/>
                </a:solidFill>
              </a:rPr>
              <a:t>HOOFDSTUK 4</a:t>
            </a:r>
            <a:endParaRPr lang="nl-NL" sz="3600">
              <a:solidFill>
                <a:schemeClr val="accent2"/>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a:t>
            </a:fld>
            <a:endParaRPr lang="nl-N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5475"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5476"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5478"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Client-Server</a:t>
            </a:r>
            <a:endParaRPr lang="nl-NL" sz="2400" i="1">
              <a:solidFill>
                <a:srgbClr val="FF6600"/>
              </a:solidFill>
            </a:endParaRPr>
          </a:p>
        </p:txBody>
      </p:sp>
      <p:sp>
        <p:nvSpPr>
          <p:cNvPr id="105479"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054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205038"/>
            <a:ext cx="8137525" cy="404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81" name="Text Box 9"/>
          <p:cNvSpPr txBox="1">
            <a:spLocks noChangeArrowheads="1"/>
          </p:cNvSpPr>
          <p:nvPr/>
        </p:nvSpPr>
        <p:spPr bwMode="auto">
          <a:xfrm>
            <a:off x="539750" y="573405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WAN: wide area network</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20</a:t>
            </a:fld>
            <a:endParaRPr lang="nl-NL"/>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649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650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6502" name="Text Box 6"/>
          <p:cNvSpPr txBox="1">
            <a:spLocks noChangeArrowheads="1"/>
          </p:cNvSpPr>
          <p:nvPr/>
        </p:nvSpPr>
        <p:spPr bwMode="auto">
          <a:xfrm>
            <a:off x="755650" y="1484313"/>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Centralized Desktop GIS</a:t>
            </a:r>
            <a:endParaRPr lang="nl-NL" sz="2400" i="1">
              <a:solidFill>
                <a:srgbClr val="FF6600"/>
              </a:solidFill>
            </a:endParaRPr>
          </a:p>
        </p:txBody>
      </p:sp>
      <p:sp>
        <p:nvSpPr>
          <p:cNvPr id="106503"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065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916113"/>
            <a:ext cx="5272088"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5" name="Text Box 9"/>
          <p:cNvSpPr txBox="1">
            <a:spLocks noChangeArrowheads="1"/>
          </p:cNvSpPr>
          <p:nvPr/>
        </p:nvSpPr>
        <p:spPr bwMode="auto">
          <a:xfrm>
            <a:off x="7235825" y="5516563"/>
            <a:ext cx="1908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Citrix or Windows Terminal Server</a:t>
            </a:r>
            <a:endParaRPr lang="nl-NL"/>
          </a:p>
        </p:txBody>
      </p:sp>
      <p:sp>
        <p:nvSpPr>
          <p:cNvPr id="106506" name="Text Box 10"/>
          <p:cNvSpPr txBox="1">
            <a:spLocks noChangeArrowheads="1"/>
          </p:cNvSpPr>
          <p:nvPr/>
        </p:nvSpPr>
        <p:spPr bwMode="auto">
          <a:xfrm>
            <a:off x="0" y="5445125"/>
            <a:ext cx="19081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BE"/>
              <a:t>Database Management System</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21</a:t>
            </a:fld>
            <a:endParaRPr lang="nl-N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7523"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752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7525" name="Text Box 5"/>
          <p:cNvSpPr txBox="1">
            <a:spLocks noChangeArrowheads="1"/>
          </p:cNvSpPr>
          <p:nvPr/>
        </p:nvSpPr>
        <p:spPr bwMode="auto">
          <a:xfrm>
            <a:off x="1476375" y="2060575"/>
            <a:ext cx="71278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Wat is </a:t>
            </a:r>
            <a:r>
              <a:rPr lang="fr-BE" sz="2400" b="1"/>
              <a:t>Citrix</a:t>
            </a:r>
            <a:r>
              <a:rPr lang="fr-BE" sz="2400"/>
              <a:t>? </a:t>
            </a:r>
            <a:r>
              <a:rPr lang="fr-BE" sz="2400" b="1"/>
              <a:t>Citrix</a:t>
            </a:r>
            <a:r>
              <a:rPr lang="fr-BE" sz="2400"/>
              <a:t> (ook wel </a:t>
            </a:r>
            <a:r>
              <a:rPr lang="fr-BE" sz="2400" b="1"/>
              <a:t>Citrix</a:t>
            </a:r>
            <a:r>
              <a:rPr lang="fr-BE" sz="2400"/>
              <a:t> Metaframe genoemd) is een product van </a:t>
            </a:r>
            <a:r>
              <a:rPr lang="fr-BE" sz="2400" b="1"/>
              <a:t>Citrix</a:t>
            </a:r>
            <a:r>
              <a:rPr lang="fr-BE" sz="2400"/>
              <a:t> Systems. Met de </a:t>
            </a:r>
            <a:r>
              <a:rPr lang="fr-BE" sz="2400" b="1"/>
              <a:t>Citrix</a:t>
            </a:r>
            <a:r>
              <a:rPr lang="fr-BE" sz="2400"/>
              <a:t> technologie wordt het mogelijk om applicaties die op een centrale (</a:t>
            </a:r>
            <a:r>
              <a:rPr lang="fr-BE" sz="2400" b="1"/>
              <a:t>Citrix</a:t>
            </a:r>
            <a:r>
              <a:rPr lang="fr-BE" sz="2400"/>
              <a:t>)server zijn geïnstalleerd, via een lokale PC te benaderen, zonder dat hiervoor ook de client-software van iedere applicatie nodig is. Op de PC hoeft alleen een </a:t>
            </a:r>
            <a:r>
              <a:rPr lang="fr-BE" sz="2400" b="1"/>
              <a:t>Citrix</a:t>
            </a:r>
            <a:r>
              <a:rPr lang="fr-BE" sz="2400"/>
              <a:t>-ICA-client (ook wel </a:t>
            </a:r>
            <a:r>
              <a:rPr lang="fr-BE" sz="2400" b="1"/>
              <a:t>Citrix</a:t>
            </a:r>
            <a:r>
              <a:rPr lang="fr-BE" sz="2400"/>
              <a:t> Program Neighborhood genoemd) geïnstalleerd te worden om een verbinding te kunnen maken met de centrale </a:t>
            </a:r>
            <a:r>
              <a:rPr lang="fr-BE" sz="2400" b="1"/>
              <a:t>Citrix</a:t>
            </a:r>
            <a:r>
              <a:rPr lang="fr-BE" sz="2400"/>
              <a:t>-server.</a:t>
            </a:r>
          </a:p>
        </p:txBody>
      </p:sp>
      <p:sp>
        <p:nvSpPr>
          <p:cNvPr id="107526" name="Text Box 6"/>
          <p:cNvSpPr txBox="1">
            <a:spLocks noChangeArrowheads="1"/>
          </p:cNvSpPr>
          <p:nvPr/>
        </p:nvSpPr>
        <p:spPr bwMode="auto">
          <a:xfrm>
            <a:off x="611188" y="1484313"/>
            <a:ext cx="853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Centralized Desktop GIS - CITRIX</a:t>
            </a:r>
            <a:endParaRPr lang="nl-NL" sz="2400" i="1">
              <a:solidFill>
                <a:srgbClr val="FF6600"/>
              </a:solidFill>
            </a:endParaRPr>
          </a:p>
        </p:txBody>
      </p:sp>
      <p:sp>
        <p:nvSpPr>
          <p:cNvPr id="107527"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22</a:t>
            </a:fld>
            <a:endParaRPr lang="nl-N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8547"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8548"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8549" name="Text Box 5"/>
          <p:cNvSpPr txBox="1">
            <a:spLocks noChangeArrowheads="1"/>
          </p:cNvSpPr>
          <p:nvPr/>
        </p:nvSpPr>
        <p:spPr bwMode="auto">
          <a:xfrm>
            <a:off x="1476375" y="2060575"/>
            <a:ext cx="71278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Wat is een </a:t>
            </a:r>
            <a:r>
              <a:rPr lang="fr-BE" sz="2400" b="1"/>
              <a:t>Citrix</a:t>
            </a:r>
            <a:r>
              <a:rPr lang="fr-BE" sz="2400"/>
              <a:t>-ICA-client? ICA staat voor ‘Independent Computing Architecture’. Het idee achter ICA is dat de client (de PC) slechts voorzieningen hoeft te hebben om schermbeelden te ontvangen en te tonen, en om de respons van de gebruiker naar de centrale </a:t>
            </a:r>
            <a:r>
              <a:rPr lang="fr-BE" sz="2400" b="1"/>
              <a:t>Citrix</a:t>
            </a:r>
            <a:r>
              <a:rPr lang="fr-BE" sz="2400"/>
              <a:t>-server terug te sturen. De communicatie gebeurt volgens het ICA-protocol. De server doet verder alle andere verwerking (zoals de communicatie met de database, fileserver en verwerking applicatie-logica etc).</a:t>
            </a:r>
          </a:p>
        </p:txBody>
      </p:sp>
      <p:sp>
        <p:nvSpPr>
          <p:cNvPr id="108551"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108552" name="Text Box 8"/>
          <p:cNvSpPr txBox="1">
            <a:spLocks noChangeArrowheads="1"/>
          </p:cNvSpPr>
          <p:nvPr/>
        </p:nvSpPr>
        <p:spPr bwMode="auto">
          <a:xfrm>
            <a:off x="611188" y="1484313"/>
            <a:ext cx="853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Centralized Desktop GIS - CITRIX</a:t>
            </a:r>
            <a:endParaRPr lang="nl-NL" sz="2400" i="1">
              <a:solidFill>
                <a:srgbClr val="FF6600"/>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23</a:t>
            </a:fld>
            <a:endParaRPr lang="nl-NL"/>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9571"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9572"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9573" name="Text Box 5"/>
          <p:cNvSpPr txBox="1">
            <a:spLocks noChangeArrowheads="1"/>
          </p:cNvSpPr>
          <p:nvPr/>
        </p:nvSpPr>
        <p:spPr bwMode="auto">
          <a:xfrm>
            <a:off x="1476375" y="2060575"/>
            <a:ext cx="7667625"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Wat zijn de voordelen van </a:t>
            </a:r>
            <a:r>
              <a:rPr lang="fr-BE" sz="2400" b="1"/>
              <a:t>Citrix</a:t>
            </a:r>
          </a:p>
          <a:p>
            <a:pPr lvl="1">
              <a:spcBef>
                <a:spcPct val="10000"/>
              </a:spcBef>
            </a:pPr>
            <a:r>
              <a:rPr lang="fr-BE" sz="2000"/>
              <a:t>-implementatie van softwaren en/of upgrades gebeurd centraal (op de Citrix-servers)</a:t>
            </a:r>
          </a:p>
          <a:p>
            <a:pPr lvl="1">
              <a:spcBef>
                <a:spcPct val="10000"/>
              </a:spcBef>
            </a:pPr>
            <a:r>
              <a:rPr lang="fr-BE" sz="2000"/>
              <a:t>-het grootste deel van de verwerking gebeurt op de Citrix-servers. De PC (client) toont alleen de resultaten van de verwerking en hoeft dus geen grote verwerkingscapaciteit te hebben</a:t>
            </a:r>
          </a:p>
          <a:p>
            <a:pPr lvl="1">
              <a:spcBef>
                <a:spcPct val="10000"/>
              </a:spcBef>
            </a:pPr>
            <a:r>
              <a:rPr lang="fr-BE" sz="2000"/>
              <a:t>-beperkte netwerkbelasting door thin-client. Is ook goed te benaderen vanaf een 33K modem-verbinding </a:t>
            </a:r>
            <a:r>
              <a:rPr lang="fr-BE" sz="2000">
                <a:cs typeface="Arial" pitchFamily="34" charset="0"/>
              </a:rPr>
              <a:t>→ geschikt voor thuis- en telewerken</a:t>
            </a:r>
          </a:p>
          <a:p>
            <a:pPr lvl="1">
              <a:spcBef>
                <a:spcPct val="10000"/>
              </a:spcBef>
            </a:pPr>
            <a:r>
              <a:rPr lang="fr-BE" sz="2000">
                <a:cs typeface="Arial" pitchFamily="34" charset="0"/>
              </a:rPr>
              <a:t>-compatibiliteitsproblemen tussen verschillende applicaties kunnen op één plek worden aangepakt en opgelost, eventueel door conflicterende applicaties  op verschillende servers te laten draaien</a:t>
            </a:r>
            <a:endParaRPr lang="fr-BE" sz="2400"/>
          </a:p>
        </p:txBody>
      </p:sp>
      <p:sp>
        <p:nvSpPr>
          <p:cNvPr id="109575"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109576" name="Text Box 8"/>
          <p:cNvSpPr txBox="1">
            <a:spLocks noChangeArrowheads="1"/>
          </p:cNvSpPr>
          <p:nvPr/>
        </p:nvSpPr>
        <p:spPr bwMode="auto">
          <a:xfrm>
            <a:off x="611188" y="1484313"/>
            <a:ext cx="853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Centralized Desktop GIS - CITRIX</a:t>
            </a:r>
            <a:endParaRPr lang="nl-NL" sz="2400" i="1">
              <a:solidFill>
                <a:srgbClr val="FF6600"/>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24</a:t>
            </a:fld>
            <a:endParaRPr lang="nl-N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0595"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0596"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0597" name="Text Box 5"/>
          <p:cNvSpPr txBox="1">
            <a:spLocks noChangeArrowheads="1"/>
          </p:cNvSpPr>
          <p:nvPr/>
        </p:nvSpPr>
        <p:spPr bwMode="auto">
          <a:xfrm>
            <a:off x="1476375" y="2060575"/>
            <a:ext cx="7667625"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Wat zijn nadelen van Citrix?</a:t>
            </a:r>
          </a:p>
          <a:p>
            <a:pPr lvl="1">
              <a:spcBef>
                <a:spcPct val="10000"/>
              </a:spcBef>
            </a:pPr>
            <a:r>
              <a:rPr lang="fr-BE" sz="2000"/>
              <a:t>-niet elk softwarepakket is geschikt om onder Citrix te draaien. Vereist dus soms maatwerk (aanpassingen of upgrade)</a:t>
            </a:r>
          </a:p>
        </p:txBody>
      </p:sp>
      <p:sp>
        <p:nvSpPr>
          <p:cNvPr id="110599"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110600" name="Text Box 8"/>
          <p:cNvSpPr txBox="1">
            <a:spLocks noChangeArrowheads="1"/>
          </p:cNvSpPr>
          <p:nvPr/>
        </p:nvSpPr>
        <p:spPr bwMode="auto">
          <a:xfrm>
            <a:off x="611188" y="1484313"/>
            <a:ext cx="853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Centralized Desktop GIS - CITRIX</a:t>
            </a:r>
            <a:endParaRPr lang="nl-NL" sz="2400" i="1">
              <a:solidFill>
                <a:srgbClr val="FF6600"/>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25</a:t>
            </a:fld>
            <a:endParaRPr lang="nl-NL"/>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161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162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1622" name="Text Box 6"/>
          <p:cNvSpPr txBox="1">
            <a:spLocks noChangeArrowheads="1"/>
          </p:cNvSpPr>
          <p:nvPr/>
        </p:nvSpPr>
        <p:spPr bwMode="auto">
          <a:xfrm>
            <a:off x="755650" y="1484313"/>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configuratie: Centralized Server GIS</a:t>
            </a:r>
            <a:endParaRPr lang="nl-NL" sz="2400" i="1">
              <a:solidFill>
                <a:srgbClr val="FF6600"/>
              </a:solidFill>
            </a:endParaRPr>
          </a:p>
        </p:txBody>
      </p:sp>
      <p:sp>
        <p:nvSpPr>
          <p:cNvPr id="111623"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116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989138"/>
            <a:ext cx="5626100" cy="45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jdelijke aanduiding voor dianummer 1"/>
          <p:cNvSpPr>
            <a:spLocks noGrp="1"/>
          </p:cNvSpPr>
          <p:nvPr>
            <p:ph type="sldNum" sz="quarter" idx="12"/>
          </p:nvPr>
        </p:nvSpPr>
        <p:spPr/>
        <p:txBody>
          <a:bodyPr/>
          <a:lstStyle/>
          <a:p>
            <a:fld id="{C7C9B126-31B6-41D2-A707-99E712BBFF10}" type="slidenum">
              <a:rPr lang="nl-NL" smtClean="0"/>
              <a:pPr/>
              <a:t>26</a:t>
            </a:fld>
            <a:endParaRPr lang="nl-NL"/>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2643"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264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2645" name="Text Box 5"/>
          <p:cNvSpPr txBox="1">
            <a:spLocks noChangeArrowheads="1"/>
          </p:cNvSpPr>
          <p:nvPr/>
        </p:nvSpPr>
        <p:spPr bwMode="auto">
          <a:xfrm>
            <a:off x="1476375" y="2060575"/>
            <a:ext cx="7667625" cy="219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IDE = Integrated development environment</a:t>
            </a:r>
          </a:p>
          <a:p>
            <a:pPr>
              <a:spcBef>
                <a:spcPct val="10000"/>
              </a:spcBef>
              <a:buFontTx/>
              <a:buBlip>
                <a:blip r:embed="rId3"/>
              </a:buBlip>
            </a:pPr>
            <a:r>
              <a:rPr lang="fr-BE" sz="2400"/>
              <a:t>Verschillende software development tools</a:t>
            </a:r>
          </a:p>
          <a:p>
            <a:pPr lvl="1">
              <a:spcBef>
                <a:spcPct val="10000"/>
              </a:spcBef>
            </a:pPr>
            <a:r>
              <a:rPr lang="fr-BE" sz="2000"/>
              <a:t>-Visual programming language (Visual Basic, Java,…)</a:t>
            </a:r>
          </a:p>
          <a:p>
            <a:pPr lvl="1">
              <a:spcBef>
                <a:spcPct val="10000"/>
              </a:spcBef>
            </a:pPr>
            <a:r>
              <a:rPr lang="fr-BE" sz="2000"/>
              <a:t>-Editor</a:t>
            </a:r>
          </a:p>
          <a:p>
            <a:pPr lvl="1">
              <a:spcBef>
                <a:spcPct val="10000"/>
              </a:spcBef>
            </a:pPr>
            <a:r>
              <a:rPr lang="fr-BE" sz="2000"/>
              <a:t>-Debugger</a:t>
            </a:r>
          </a:p>
          <a:p>
            <a:pPr lvl="1">
              <a:spcBef>
                <a:spcPct val="10000"/>
              </a:spcBef>
            </a:pPr>
            <a:r>
              <a:rPr lang="fr-BE" sz="2000"/>
              <a:t>-Profiler</a:t>
            </a:r>
          </a:p>
        </p:txBody>
      </p:sp>
      <p:sp>
        <p:nvSpPr>
          <p:cNvPr id="112646" name="Text Box 6"/>
          <p:cNvSpPr txBox="1">
            <a:spLocks noChangeArrowheads="1"/>
          </p:cNvSpPr>
          <p:nvPr/>
        </p:nvSpPr>
        <p:spPr bwMode="auto">
          <a:xfrm>
            <a:off x="755650" y="1484313"/>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 IDE</a:t>
            </a:r>
            <a:endParaRPr lang="nl-NL" sz="2400" i="1">
              <a:solidFill>
                <a:srgbClr val="FF6600"/>
              </a:solidFill>
            </a:endParaRPr>
          </a:p>
        </p:txBody>
      </p:sp>
      <p:sp>
        <p:nvSpPr>
          <p:cNvPr id="112647"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27</a:t>
            </a:fld>
            <a:endParaRPr lang="nl-NL"/>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3667"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3668"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3670" name="Text Box 6"/>
          <p:cNvSpPr txBox="1">
            <a:spLocks noChangeArrowheads="1"/>
          </p:cNvSpPr>
          <p:nvPr/>
        </p:nvSpPr>
        <p:spPr bwMode="auto">
          <a:xfrm>
            <a:off x="755650" y="1484313"/>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 + IDE</a:t>
            </a:r>
            <a:endParaRPr lang="nl-NL" sz="2400" i="1">
              <a:solidFill>
                <a:srgbClr val="FF6600"/>
              </a:solidFill>
            </a:endParaRPr>
          </a:p>
        </p:txBody>
      </p:sp>
      <p:sp>
        <p:nvSpPr>
          <p:cNvPr id="113671"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136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844675"/>
            <a:ext cx="6624637"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73" name="Text Box 9"/>
          <p:cNvSpPr txBox="1">
            <a:spLocks noChangeArrowheads="1"/>
          </p:cNvSpPr>
          <p:nvPr/>
        </p:nvSpPr>
        <p:spPr bwMode="auto">
          <a:xfrm>
            <a:off x="0" y="5661025"/>
            <a:ext cx="89646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Customisation of ESRI’s ArcGIS 9; Microsoft’s Visual Basic for Applications was chosen as the scripting and GUI IDE. Window at front is Visual Basic IDE; Window at back is ArcMap the main map-centric application of ArcInfo</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28</a:t>
            </a:fld>
            <a:endParaRPr lang="nl-NL"/>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4691"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4692"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4694" name="Text Box 6"/>
          <p:cNvSpPr txBox="1">
            <a:spLocks noChangeArrowheads="1"/>
          </p:cNvSpPr>
          <p:nvPr/>
        </p:nvSpPr>
        <p:spPr bwMode="auto">
          <a:xfrm>
            <a:off x="755650" y="1484313"/>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Desktop versus distributed GIS</a:t>
            </a:r>
            <a:endParaRPr lang="nl-NL" sz="2400" i="1">
              <a:solidFill>
                <a:srgbClr val="FF6600"/>
              </a:solidFill>
            </a:endParaRPr>
          </a:p>
        </p:txBody>
      </p:sp>
      <p:sp>
        <p:nvSpPr>
          <p:cNvPr id="114695"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146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916113"/>
            <a:ext cx="5148263"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7" name="Text Box 9"/>
          <p:cNvSpPr txBox="1">
            <a:spLocks noChangeArrowheads="1"/>
          </p:cNvSpPr>
          <p:nvPr/>
        </p:nvSpPr>
        <p:spPr bwMode="auto">
          <a:xfrm>
            <a:off x="250825" y="2924175"/>
            <a:ext cx="1728788"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BE"/>
              <a:t>Operating systeem bvb. Microsoft Windows </a:t>
            </a:r>
            <a:r>
              <a:rPr lang="fr-BE">
                <a:cs typeface="Arial" pitchFamily="34" charset="0"/>
              </a:rPr>
              <a:t>→faciliteert interacties met andere desktop toepassingen</a:t>
            </a: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29</a:t>
            </a:fld>
            <a:endParaRPr lang="nl-N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1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2052" name="Picture 4"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7"/>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2058" name="Text Box 10"/>
          <p:cNvSpPr txBox="1">
            <a:spLocks noChangeArrowheads="1"/>
          </p:cNvSpPr>
          <p:nvPr/>
        </p:nvSpPr>
        <p:spPr bwMode="auto">
          <a:xfrm>
            <a:off x="1476375" y="2205038"/>
            <a:ext cx="6264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fr-BE" sz="2400"/>
              <a:t>Evolutie van GIS software</a:t>
            </a:r>
          </a:p>
          <a:p>
            <a:pPr>
              <a:spcBef>
                <a:spcPct val="50000"/>
              </a:spcBef>
              <a:buFontTx/>
              <a:buBlip>
                <a:blip r:embed="rId3"/>
              </a:buBlip>
            </a:pPr>
            <a:r>
              <a:rPr lang="fr-BE" sz="2400"/>
              <a:t>Architectuur van GIS software</a:t>
            </a:r>
          </a:p>
          <a:p>
            <a:pPr>
              <a:spcBef>
                <a:spcPct val="50000"/>
              </a:spcBef>
              <a:buFontTx/>
              <a:buBlip>
                <a:blip r:embed="rId3"/>
              </a:buBlip>
            </a:pPr>
            <a:r>
              <a:rPr lang="fr-BE" sz="2400"/>
              <a:t>GIS software configuraties en systemen</a:t>
            </a:r>
          </a:p>
        </p:txBody>
      </p:sp>
      <p:sp>
        <p:nvSpPr>
          <p:cNvPr id="2061" name="Text Box 13"/>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Thema’s</a:t>
            </a:r>
            <a:endParaRPr lang="nl-NL" sz="2400" i="1">
              <a:solidFill>
                <a:srgbClr val="FF6600"/>
              </a:solidFill>
            </a:endParaRPr>
          </a:p>
        </p:txBody>
      </p:sp>
      <p:sp>
        <p:nvSpPr>
          <p:cNvPr id="2062" name="Text Box 14"/>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3</a:t>
            </a:fld>
            <a:endParaRPr lang="nl-NL"/>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5715"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5716"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5718" name="Text Box 6"/>
          <p:cNvSpPr txBox="1">
            <a:spLocks noChangeArrowheads="1"/>
          </p:cNvSpPr>
          <p:nvPr/>
        </p:nvSpPr>
        <p:spPr bwMode="auto">
          <a:xfrm>
            <a:off x="755650" y="1484313"/>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Desktop versus distributed GIS</a:t>
            </a:r>
            <a:endParaRPr lang="nl-NL" sz="2400" i="1">
              <a:solidFill>
                <a:srgbClr val="FF6600"/>
              </a:solidFill>
            </a:endParaRPr>
          </a:p>
        </p:txBody>
      </p:sp>
      <p:sp>
        <p:nvSpPr>
          <p:cNvPr id="115719"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157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16113"/>
            <a:ext cx="8459788"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jdelijke aanduiding voor dianummer 1"/>
          <p:cNvSpPr>
            <a:spLocks noGrp="1"/>
          </p:cNvSpPr>
          <p:nvPr>
            <p:ph type="sldNum" sz="quarter" idx="12"/>
          </p:nvPr>
        </p:nvSpPr>
        <p:spPr/>
        <p:txBody>
          <a:bodyPr/>
          <a:lstStyle/>
          <a:p>
            <a:fld id="{C7C9B126-31B6-41D2-A707-99E712BBFF10}" type="slidenum">
              <a:rPr lang="nl-NL" smtClean="0"/>
              <a:pPr/>
              <a:t>30</a:t>
            </a:fld>
            <a:endParaRPr lang="nl-NL"/>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673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674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6741" name="Text Box 5"/>
          <p:cNvSpPr txBox="1">
            <a:spLocks noChangeArrowheads="1"/>
          </p:cNvSpPr>
          <p:nvPr/>
        </p:nvSpPr>
        <p:spPr bwMode="auto">
          <a:xfrm>
            <a:off x="1476375" y="2492375"/>
            <a:ext cx="7667625"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fr-BE" sz="2400"/>
              <a:t>Gegevensexploitatie is de focus</a:t>
            </a:r>
          </a:p>
          <a:p>
            <a:pPr>
              <a:spcBef>
                <a:spcPct val="10000"/>
              </a:spcBef>
              <a:buFontTx/>
              <a:buChar char="•"/>
            </a:pPr>
            <a:r>
              <a:rPr lang="fr-BE" sz="2400"/>
              <a:t>Gegevenstoegang</a:t>
            </a:r>
          </a:p>
          <a:p>
            <a:pPr>
              <a:spcBef>
                <a:spcPct val="10000"/>
              </a:spcBef>
              <a:buFontTx/>
              <a:buChar char="•"/>
            </a:pPr>
            <a:r>
              <a:rPr lang="fr-BE" sz="2400"/>
              <a:t>Query</a:t>
            </a:r>
          </a:p>
          <a:p>
            <a:pPr>
              <a:spcBef>
                <a:spcPct val="10000"/>
              </a:spcBef>
              <a:buFontTx/>
              <a:buChar char="•"/>
            </a:pPr>
            <a:r>
              <a:rPr lang="fr-BE" sz="2400"/>
              <a:t>Ruimtelijke analyse</a:t>
            </a:r>
          </a:p>
          <a:p>
            <a:pPr>
              <a:spcBef>
                <a:spcPct val="10000"/>
              </a:spcBef>
              <a:buFontTx/>
              <a:buChar char="•"/>
            </a:pPr>
            <a:r>
              <a:rPr lang="fr-BE" sz="2400"/>
              <a:t>Eenvoudige redactie</a:t>
            </a:r>
          </a:p>
          <a:p>
            <a:pPr>
              <a:spcBef>
                <a:spcPct val="10000"/>
              </a:spcBef>
              <a:buFontTx/>
              <a:buChar char="•"/>
            </a:pPr>
            <a:r>
              <a:rPr lang="fr-BE" sz="2400"/>
              <a:t>Visualisatie</a:t>
            </a:r>
          </a:p>
          <a:p>
            <a:pPr>
              <a:spcBef>
                <a:spcPct val="10000"/>
              </a:spcBef>
              <a:buFontTx/>
              <a:buChar char="•"/>
            </a:pPr>
            <a:r>
              <a:rPr lang="fr-BE" sz="2400"/>
              <a:t>Aanmaak van kaarten</a:t>
            </a:r>
          </a:p>
          <a:p>
            <a:pPr>
              <a:spcBef>
                <a:spcPct val="10000"/>
              </a:spcBef>
              <a:buFontTx/>
              <a:buChar char="•"/>
            </a:pPr>
            <a:r>
              <a:rPr lang="fr-BE" sz="2400"/>
              <a:t>Vb: IDRISI ANDES, ARCGIS</a:t>
            </a:r>
          </a:p>
          <a:p>
            <a:pPr>
              <a:spcBef>
                <a:spcPct val="10000"/>
              </a:spcBef>
              <a:buFontTx/>
              <a:buChar char="•"/>
            </a:pPr>
            <a:r>
              <a:rPr lang="fr-BE" sz="2400"/>
              <a:t>1000-3000 €</a:t>
            </a:r>
            <a:endParaRPr lang="fr-BE" sz="2000"/>
          </a:p>
        </p:txBody>
      </p:sp>
      <p:sp>
        <p:nvSpPr>
          <p:cNvPr id="116742" name="Text Box 6"/>
          <p:cNvSpPr txBox="1">
            <a:spLocks noChangeArrowheads="1"/>
          </p:cNvSpPr>
          <p:nvPr/>
        </p:nvSpPr>
        <p:spPr bwMode="auto">
          <a:xfrm>
            <a:off x="755650" y="1484313"/>
            <a:ext cx="83883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Types GIS software systemen</a:t>
            </a:r>
          </a:p>
          <a:p>
            <a:pPr>
              <a:spcBef>
                <a:spcPct val="50000"/>
              </a:spcBef>
            </a:pPr>
            <a:r>
              <a:rPr lang="fr-BE" sz="2400" i="1">
                <a:solidFill>
                  <a:srgbClr val="FF6600"/>
                </a:solidFill>
              </a:rPr>
              <a:t>DESKTOP</a:t>
            </a:r>
            <a:endParaRPr lang="nl-NL" sz="2400" i="1">
              <a:solidFill>
                <a:srgbClr val="FF6600"/>
              </a:solidFill>
            </a:endParaRPr>
          </a:p>
        </p:txBody>
      </p:sp>
      <p:sp>
        <p:nvSpPr>
          <p:cNvPr id="116743"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31</a:t>
            </a:fld>
            <a:endParaRPr lang="nl-NL"/>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7763"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776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7766" name="Text Box 6"/>
          <p:cNvSpPr txBox="1">
            <a:spLocks noChangeArrowheads="1"/>
          </p:cNvSpPr>
          <p:nvPr/>
        </p:nvSpPr>
        <p:spPr bwMode="auto">
          <a:xfrm>
            <a:off x="755650" y="1484313"/>
            <a:ext cx="83883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Types GIS software systemen</a:t>
            </a:r>
          </a:p>
          <a:p>
            <a:pPr>
              <a:spcBef>
                <a:spcPct val="50000"/>
              </a:spcBef>
            </a:pPr>
            <a:r>
              <a:rPr lang="fr-BE" sz="2400" i="1">
                <a:solidFill>
                  <a:srgbClr val="FF6600"/>
                </a:solidFill>
              </a:rPr>
              <a:t>SERVER GIS</a:t>
            </a:r>
            <a:endParaRPr lang="nl-NL" sz="2400" i="1">
              <a:solidFill>
                <a:srgbClr val="FF6600"/>
              </a:solidFill>
            </a:endParaRPr>
          </a:p>
        </p:txBody>
      </p:sp>
      <p:sp>
        <p:nvSpPr>
          <p:cNvPr id="117767"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117768" name="Text Box 8"/>
          <p:cNvSpPr txBox="1">
            <a:spLocks noChangeArrowheads="1"/>
          </p:cNvSpPr>
          <p:nvPr/>
        </p:nvSpPr>
        <p:spPr bwMode="auto">
          <a:xfrm>
            <a:off x="1476375" y="2420938"/>
            <a:ext cx="76676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Gecentraliseerd GIS</a:t>
            </a:r>
          </a:p>
          <a:p>
            <a:pPr lvl="1">
              <a:spcBef>
                <a:spcPct val="10000"/>
              </a:spcBef>
            </a:pPr>
            <a:r>
              <a:rPr lang="fr-BE" sz="2400"/>
              <a:t>-gebruik van een multi-user desktop</a:t>
            </a:r>
          </a:p>
          <a:p>
            <a:pPr lvl="1">
              <a:spcBef>
                <a:spcPct val="10000"/>
              </a:spcBef>
            </a:pPr>
            <a:r>
              <a:rPr lang="fr-BE" sz="2400"/>
              <a:t>-internet GIS</a:t>
            </a:r>
          </a:p>
          <a:p>
            <a:pPr lvl="1">
              <a:spcBef>
                <a:spcPct val="10000"/>
              </a:spcBef>
            </a:pPr>
            <a:r>
              <a:rPr lang="fr-BE" sz="2400"/>
              <a:t>-GIS Servers staan op een centrale locatie</a:t>
            </a:r>
          </a:p>
          <a:p>
            <a:pPr>
              <a:spcBef>
                <a:spcPct val="10000"/>
              </a:spcBef>
              <a:buFontTx/>
              <a:buBlip>
                <a:blip r:embed="rId3"/>
              </a:buBlip>
            </a:pPr>
            <a:r>
              <a:rPr lang="fr-BE" sz="2400"/>
              <a:t>Centraal beheer</a:t>
            </a:r>
          </a:p>
          <a:p>
            <a:pPr>
              <a:spcBef>
                <a:spcPct val="10000"/>
              </a:spcBef>
              <a:buFontTx/>
              <a:buBlip>
                <a:blip r:embed="rId3"/>
              </a:buBlip>
            </a:pPr>
            <a:r>
              <a:rPr lang="fr-BE" sz="2400"/>
              <a:t>Laagste kost per gebruiker</a:t>
            </a:r>
          </a:p>
          <a:p>
            <a:pPr>
              <a:spcBef>
                <a:spcPct val="10000"/>
              </a:spcBef>
              <a:buFontTx/>
              <a:buBlip>
                <a:blip r:embed="rId3"/>
              </a:buBlip>
            </a:pPr>
            <a:r>
              <a:rPr lang="fr-BE" sz="2400"/>
              <a:t>Bvb. ERSI’s ArcGIS Server</a:t>
            </a:r>
            <a:endParaRPr lang="fr-BE" sz="2000"/>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32</a:t>
            </a:fld>
            <a:endParaRPr lang="nl-NL"/>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8787"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8788"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8789" name="Text Box 5"/>
          <p:cNvSpPr txBox="1">
            <a:spLocks noChangeArrowheads="1"/>
          </p:cNvSpPr>
          <p:nvPr/>
        </p:nvSpPr>
        <p:spPr bwMode="auto">
          <a:xfrm>
            <a:off x="755650" y="1484313"/>
            <a:ext cx="83883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Types GIS software systemen</a:t>
            </a:r>
          </a:p>
          <a:p>
            <a:pPr>
              <a:spcBef>
                <a:spcPct val="50000"/>
              </a:spcBef>
            </a:pPr>
            <a:r>
              <a:rPr lang="fr-BE" sz="2400" i="1">
                <a:solidFill>
                  <a:srgbClr val="FF6600"/>
                </a:solidFill>
              </a:rPr>
              <a:t>HANDHELD GIS</a:t>
            </a:r>
            <a:endParaRPr lang="nl-NL" sz="2400" i="1">
              <a:solidFill>
                <a:srgbClr val="FF6600"/>
              </a:solidFill>
            </a:endParaRPr>
          </a:p>
        </p:txBody>
      </p:sp>
      <p:sp>
        <p:nvSpPr>
          <p:cNvPr id="118790"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118791" name="Text Box 7"/>
          <p:cNvSpPr txBox="1">
            <a:spLocks noChangeArrowheads="1"/>
          </p:cNvSpPr>
          <p:nvPr/>
        </p:nvSpPr>
        <p:spPr bwMode="auto">
          <a:xfrm>
            <a:off x="1476375" y="2420938"/>
            <a:ext cx="7667625"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Voor zgn. Field-based GIS</a:t>
            </a:r>
          </a:p>
          <a:p>
            <a:pPr>
              <a:spcBef>
                <a:spcPct val="10000"/>
              </a:spcBef>
              <a:buFontTx/>
              <a:buBlip>
                <a:blip r:embed="rId3"/>
              </a:buBlip>
            </a:pPr>
            <a:r>
              <a:rPr lang="fr-BE" sz="2400"/>
              <a:t>Lichtgewicht hardware</a:t>
            </a:r>
          </a:p>
          <a:p>
            <a:pPr>
              <a:spcBef>
                <a:spcPct val="10000"/>
              </a:spcBef>
              <a:buFontTx/>
              <a:buBlip>
                <a:blip r:embed="rId3"/>
              </a:buBlip>
            </a:pPr>
            <a:r>
              <a:rPr lang="fr-BE" sz="2400"/>
              <a:t>Te aanzien als perifeer aan desktop</a:t>
            </a:r>
          </a:p>
          <a:p>
            <a:pPr>
              <a:spcBef>
                <a:spcPct val="10000"/>
              </a:spcBef>
              <a:buFontTx/>
              <a:buBlip>
                <a:blip r:embed="rId3"/>
              </a:buBlip>
            </a:pPr>
            <a:r>
              <a:rPr lang="fr-BE" sz="2400"/>
              <a:t>Beperkte mogelijkheden</a:t>
            </a:r>
          </a:p>
          <a:p>
            <a:pPr>
              <a:spcBef>
                <a:spcPct val="10000"/>
              </a:spcBef>
              <a:buFontTx/>
              <a:buBlip>
                <a:blip r:embed="rId3"/>
              </a:buBlip>
            </a:pPr>
            <a:r>
              <a:rPr lang="fr-BE" sz="2400"/>
              <a:t>‘Mobile mapping’</a:t>
            </a:r>
          </a:p>
          <a:p>
            <a:pPr>
              <a:spcBef>
                <a:spcPct val="10000"/>
              </a:spcBef>
              <a:buFontTx/>
              <a:buBlip>
                <a:blip r:embed="rId3"/>
              </a:buBlip>
            </a:pPr>
            <a:r>
              <a:rPr lang="fr-BE" sz="2400"/>
              <a:t>Bvb. ESRI ArcPad</a:t>
            </a:r>
            <a:endParaRPr lang="fr-BE" sz="2000"/>
          </a:p>
        </p:txBody>
      </p:sp>
      <p:pic>
        <p:nvPicPr>
          <p:cNvPr id="118792" name="Picture 8" descr="handheld G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5138" y="2852738"/>
            <a:ext cx="2328862" cy="4005262"/>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dianummer 1"/>
          <p:cNvSpPr>
            <a:spLocks noGrp="1"/>
          </p:cNvSpPr>
          <p:nvPr>
            <p:ph type="sldNum" sz="quarter" idx="12"/>
          </p:nvPr>
        </p:nvSpPr>
        <p:spPr/>
        <p:txBody>
          <a:bodyPr/>
          <a:lstStyle/>
          <a:p>
            <a:fld id="{C7C9B126-31B6-41D2-A707-99E712BBFF10}" type="slidenum">
              <a:rPr lang="nl-NL" smtClean="0"/>
              <a:pPr/>
              <a:t>33</a:t>
            </a:fld>
            <a:endParaRPr lang="nl-NL"/>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19811"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19812"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19813" name="Text Box 5"/>
          <p:cNvSpPr txBox="1">
            <a:spLocks noChangeArrowheads="1"/>
          </p:cNvSpPr>
          <p:nvPr/>
        </p:nvSpPr>
        <p:spPr bwMode="auto">
          <a:xfrm>
            <a:off x="755650" y="1484313"/>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Gebruikers van GIS software systemen</a:t>
            </a:r>
            <a:endParaRPr lang="nl-NL" sz="2400" i="1">
              <a:solidFill>
                <a:srgbClr val="FF6600"/>
              </a:solidFill>
            </a:endParaRPr>
          </a:p>
        </p:txBody>
      </p:sp>
      <p:sp>
        <p:nvSpPr>
          <p:cNvPr id="119814"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198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7063"/>
            <a:ext cx="91440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jdelijke aanduiding voor dianummer 1"/>
          <p:cNvSpPr>
            <a:spLocks noGrp="1"/>
          </p:cNvSpPr>
          <p:nvPr>
            <p:ph type="sldNum" sz="quarter" idx="12"/>
          </p:nvPr>
        </p:nvSpPr>
        <p:spPr/>
        <p:txBody>
          <a:bodyPr/>
          <a:lstStyle/>
          <a:p>
            <a:fld id="{C7C9B126-31B6-41D2-A707-99E712BBFF10}" type="slidenum">
              <a:rPr lang="nl-NL" smtClean="0"/>
              <a:pPr/>
              <a:t>34</a:t>
            </a:fld>
            <a:endParaRPr lang="nl-N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5123"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512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5125" name="Text Box 5"/>
          <p:cNvSpPr txBox="1">
            <a:spLocks noChangeArrowheads="1"/>
          </p:cNvSpPr>
          <p:nvPr/>
        </p:nvSpPr>
        <p:spPr bwMode="auto">
          <a:xfrm>
            <a:off x="1476375" y="1844675"/>
            <a:ext cx="74882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De ‘geoprocessing engine’ van een GIS</a:t>
            </a:r>
          </a:p>
          <a:p>
            <a:pPr>
              <a:spcBef>
                <a:spcPct val="10000"/>
              </a:spcBef>
              <a:buFontTx/>
              <a:buBlip>
                <a:blip r:embed="rId3"/>
              </a:buBlip>
            </a:pPr>
            <a:r>
              <a:rPr lang="fr-BE" sz="2400"/>
              <a:t>Belangrijkste functionaliteiten</a:t>
            </a:r>
          </a:p>
          <a:p>
            <a:pPr lvl="1">
              <a:spcBef>
                <a:spcPct val="10000"/>
              </a:spcBef>
            </a:pPr>
            <a:r>
              <a:rPr lang="fr-BE" sz="2400"/>
              <a:t>-verzamelen, opslaan, beheren, analyseren en visualiseren</a:t>
            </a:r>
          </a:p>
        </p:txBody>
      </p:sp>
      <p:sp>
        <p:nvSpPr>
          <p:cNvPr id="5127" name="Text Box 7"/>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a:t>
            </a:r>
            <a:endParaRPr lang="nl-NL" sz="2400" i="1">
              <a:solidFill>
                <a:srgbClr val="FF6600"/>
              </a:solidFill>
            </a:endParaRPr>
          </a:p>
        </p:txBody>
      </p:sp>
      <p:sp>
        <p:nvSpPr>
          <p:cNvPr id="5128" name="Text Box 8"/>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4</a:t>
            </a:fld>
            <a:endParaRPr lang="nl-N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0835"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0836"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0837" name="Text Box 5"/>
          <p:cNvSpPr txBox="1">
            <a:spLocks noChangeArrowheads="1"/>
          </p:cNvSpPr>
          <p:nvPr/>
        </p:nvSpPr>
        <p:spPr bwMode="auto">
          <a:xfrm>
            <a:off x="1476375" y="1844675"/>
            <a:ext cx="7488238"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t>Software distributiemodellen (meestal COTS) </a:t>
            </a:r>
            <a:r>
              <a:rPr lang="fr-BE" sz="2000" i="1"/>
              <a:t>(commercial off-the-shelf)</a:t>
            </a:r>
          </a:p>
          <a:p>
            <a:pPr lvl="1">
              <a:spcBef>
                <a:spcPct val="10000"/>
              </a:spcBef>
            </a:pPr>
            <a:r>
              <a:rPr lang="fr-BE" sz="2400"/>
              <a:t>-complete licentie</a:t>
            </a:r>
          </a:p>
          <a:p>
            <a:pPr lvl="1">
              <a:spcBef>
                <a:spcPct val="10000"/>
              </a:spcBef>
            </a:pPr>
            <a:r>
              <a:rPr lang="fr-BE" sz="2400"/>
              <a:t>-shareware </a:t>
            </a:r>
            <a:r>
              <a:rPr lang="fr-BE" sz="2000" i="1"/>
              <a:t>(intended for sale after a trial period)</a:t>
            </a:r>
          </a:p>
          <a:p>
            <a:pPr lvl="1">
              <a:spcBef>
                <a:spcPct val="10000"/>
              </a:spcBef>
            </a:pPr>
            <a:r>
              <a:rPr lang="fr-BE" sz="2400"/>
              <a:t>-liteware </a:t>
            </a:r>
            <a:r>
              <a:rPr lang="fr-BE" sz="2000" i="1"/>
              <a:t>(shareware with some capabilities disabled)</a:t>
            </a:r>
          </a:p>
          <a:p>
            <a:pPr lvl="1">
              <a:spcBef>
                <a:spcPct val="10000"/>
              </a:spcBef>
            </a:pPr>
            <a:r>
              <a:rPr lang="fr-BE" sz="2400"/>
              <a:t>-freeware </a:t>
            </a:r>
            <a:r>
              <a:rPr lang="fr-BE" sz="2000" i="1"/>
              <a:t>(free software with copyright restrictions)</a:t>
            </a:r>
          </a:p>
          <a:p>
            <a:pPr lvl="1">
              <a:spcBef>
                <a:spcPct val="10000"/>
              </a:spcBef>
            </a:pPr>
            <a:r>
              <a:rPr lang="fr-BE" sz="2400"/>
              <a:t>-public domain software </a:t>
            </a:r>
            <a:r>
              <a:rPr lang="fr-BE" sz="2000" i="1"/>
              <a:t>(free with no restrictions)</a:t>
            </a:r>
          </a:p>
          <a:p>
            <a:pPr lvl="1">
              <a:spcBef>
                <a:spcPct val="10000"/>
              </a:spcBef>
            </a:pPr>
            <a:r>
              <a:rPr lang="fr-BE" sz="2400"/>
              <a:t>-open source software </a:t>
            </a:r>
            <a:r>
              <a:rPr lang="fr-BE" sz="2000" i="1"/>
              <a:t>(source code is free and users agree not to limit the distribution of improvements)</a:t>
            </a:r>
          </a:p>
        </p:txBody>
      </p:sp>
      <p:sp>
        <p:nvSpPr>
          <p:cNvPr id="120838"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GIS software</a:t>
            </a:r>
            <a:endParaRPr lang="nl-NL" sz="2400" i="1">
              <a:solidFill>
                <a:srgbClr val="FF6600"/>
              </a:solidFill>
            </a:endParaRPr>
          </a:p>
        </p:txBody>
      </p:sp>
      <p:sp>
        <p:nvSpPr>
          <p:cNvPr id="120839"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5</a:t>
            </a:fld>
            <a:endParaRPr lang="nl-N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0137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0138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01381" name="Text Box 5"/>
          <p:cNvSpPr txBox="1">
            <a:spLocks noChangeArrowheads="1"/>
          </p:cNvSpPr>
          <p:nvPr/>
        </p:nvSpPr>
        <p:spPr bwMode="auto">
          <a:xfrm>
            <a:off x="1476375" y="2060575"/>
            <a:ext cx="71278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solidFill>
                  <a:schemeClr val="accent2"/>
                </a:solidFill>
              </a:rPr>
              <a:t>Sub-routine libraries</a:t>
            </a:r>
            <a:r>
              <a:rPr lang="fr-BE" sz="2400"/>
              <a:t> (60s/70s)</a:t>
            </a:r>
          </a:p>
          <a:p>
            <a:pPr lvl="1">
              <a:spcBef>
                <a:spcPct val="10000"/>
              </a:spcBef>
            </a:pPr>
            <a:r>
              <a:rPr lang="fr-BE" sz="2400"/>
              <a:t>-bibliotheken van kleine programmaatjes (subroutines)</a:t>
            </a:r>
          </a:p>
          <a:p>
            <a:pPr lvl="1">
              <a:spcBef>
                <a:spcPct val="10000"/>
              </a:spcBef>
            </a:pPr>
            <a:r>
              <a:rPr lang="fr-BE" sz="2400"/>
              <a:t>-enkel door programmeurs geschreven</a:t>
            </a:r>
          </a:p>
          <a:p>
            <a:pPr>
              <a:spcBef>
                <a:spcPct val="10000"/>
              </a:spcBef>
              <a:buFontTx/>
              <a:buBlip>
                <a:blip r:embed="rId3"/>
              </a:buBlip>
            </a:pPr>
            <a:r>
              <a:rPr lang="fr-BE" sz="2400">
                <a:solidFill>
                  <a:schemeClr val="accent2"/>
                </a:solidFill>
              </a:rPr>
              <a:t>Tool box</a:t>
            </a:r>
            <a:r>
              <a:rPr lang="fr-BE" sz="2400"/>
              <a:t> met </a:t>
            </a:r>
            <a:r>
              <a:rPr lang="fr-BE" sz="2400">
                <a:solidFill>
                  <a:srgbClr val="FF3300"/>
                </a:solidFill>
              </a:rPr>
              <a:t>CLI</a:t>
            </a:r>
            <a:r>
              <a:rPr lang="fr-BE" sz="2400"/>
              <a:t> (70s/80s)</a:t>
            </a:r>
          </a:p>
          <a:p>
            <a:pPr lvl="1">
              <a:spcBef>
                <a:spcPct val="10000"/>
              </a:spcBef>
            </a:pPr>
            <a:r>
              <a:rPr lang="fr-BE" sz="2400"/>
              <a:t>-basispakket met </a:t>
            </a:r>
            <a:r>
              <a:rPr lang="fr-BE" sz="2400">
                <a:solidFill>
                  <a:srgbClr val="FF3300"/>
                </a:solidFill>
              </a:rPr>
              <a:t>C</a:t>
            </a:r>
            <a:r>
              <a:rPr lang="fr-BE" sz="2400"/>
              <a:t>ommand </a:t>
            </a:r>
            <a:r>
              <a:rPr lang="fr-BE" sz="2400">
                <a:solidFill>
                  <a:srgbClr val="FF3300"/>
                </a:solidFill>
              </a:rPr>
              <a:t>L</a:t>
            </a:r>
            <a:r>
              <a:rPr lang="fr-BE" sz="2400"/>
              <a:t>ine</a:t>
            </a:r>
            <a:r>
              <a:rPr lang="fr-BE" sz="2400">
                <a:solidFill>
                  <a:srgbClr val="FF3300"/>
                </a:solidFill>
              </a:rPr>
              <a:t> I</a:t>
            </a:r>
            <a:r>
              <a:rPr lang="fr-BE" sz="2400"/>
              <a:t>nterface</a:t>
            </a:r>
          </a:p>
          <a:p>
            <a:pPr lvl="1">
              <a:spcBef>
                <a:spcPct val="10000"/>
              </a:spcBef>
            </a:pPr>
            <a:r>
              <a:rPr lang="fr-BE" sz="2400"/>
              <a:t>-nog beperkt tot ‘techneuten’</a:t>
            </a:r>
          </a:p>
        </p:txBody>
      </p:sp>
      <p:sp>
        <p:nvSpPr>
          <p:cNvPr id="101382"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Evolutie van GIS software</a:t>
            </a:r>
            <a:endParaRPr lang="nl-NL" sz="2400" i="1">
              <a:solidFill>
                <a:srgbClr val="FF6600"/>
              </a:solidFill>
            </a:endParaRPr>
          </a:p>
        </p:txBody>
      </p:sp>
      <p:sp>
        <p:nvSpPr>
          <p:cNvPr id="101383"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6</a:t>
            </a:fld>
            <a:endParaRPr 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1859"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1860"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1861" name="Text Box 5"/>
          <p:cNvSpPr txBox="1">
            <a:spLocks noChangeArrowheads="1"/>
          </p:cNvSpPr>
          <p:nvPr/>
        </p:nvSpPr>
        <p:spPr bwMode="auto">
          <a:xfrm>
            <a:off x="1476375" y="2060575"/>
            <a:ext cx="7127875"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Blip>
                <a:blip r:embed="rId3"/>
              </a:buBlip>
            </a:pPr>
            <a:r>
              <a:rPr lang="fr-BE" sz="2400">
                <a:solidFill>
                  <a:schemeClr val="accent2"/>
                </a:solidFill>
              </a:rPr>
              <a:t>Task-oriented system</a:t>
            </a:r>
            <a:r>
              <a:rPr lang="fr-BE" sz="2400"/>
              <a:t> (90s/00s)</a:t>
            </a:r>
          </a:p>
          <a:p>
            <a:pPr lvl="1">
              <a:spcBef>
                <a:spcPct val="10000"/>
              </a:spcBef>
            </a:pPr>
            <a:r>
              <a:rPr lang="fr-BE" sz="2400"/>
              <a:t>-Graphical User Interface (</a:t>
            </a:r>
            <a:r>
              <a:rPr lang="fr-BE" sz="2400">
                <a:solidFill>
                  <a:srgbClr val="FF3300"/>
                </a:solidFill>
              </a:rPr>
              <a:t>GUI</a:t>
            </a:r>
            <a:r>
              <a:rPr lang="fr-BE" sz="2400"/>
              <a:t>) </a:t>
            </a:r>
            <a:r>
              <a:rPr lang="fr-BE" sz="2400" i="1"/>
              <a:t>(menu-driven, form-based interface)</a:t>
            </a:r>
          </a:p>
          <a:p>
            <a:pPr lvl="1">
              <a:spcBef>
                <a:spcPct val="10000"/>
              </a:spcBef>
            </a:pPr>
            <a:r>
              <a:rPr lang="fr-BE" sz="2400"/>
              <a:t>-Customizatiemogelijkheden om op maat gemaakte applicaties te ontwikkelen</a:t>
            </a:r>
          </a:p>
          <a:p>
            <a:pPr>
              <a:spcBef>
                <a:spcPct val="10000"/>
              </a:spcBef>
              <a:buFontTx/>
              <a:buBlip>
                <a:blip r:embed="rId3"/>
              </a:buBlip>
            </a:pPr>
            <a:r>
              <a:rPr lang="fr-BE" sz="2400"/>
              <a:t>Momenteel heeft GIS software zelfde principes, maar verspreid over het Web</a:t>
            </a:r>
          </a:p>
        </p:txBody>
      </p:sp>
      <p:sp>
        <p:nvSpPr>
          <p:cNvPr id="121862" name="Text Box 6"/>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Evolutie van GIS software</a:t>
            </a:r>
            <a:endParaRPr lang="nl-NL" sz="2400" i="1">
              <a:solidFill>
                <a:srgbClr val="FF6600"/>
              </a:solidFill>
            </a:endParaRPr>
          </a:p>
        </p:txBody>
      </p:sp>
      <p:sp>
        <p:nvSpPr>
          <p:cNvPr id="121863" name="Text Box 7"/>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7</a:t>
            </a:fld>
            <a:endParaRPr lang="nl-N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30051" name="Picture 3" descr="earth-640x48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30052"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30053"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30054"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grpSp>
        <p:nvGrpSpPr>
          <p:cNvPr id="130072" name="Group 24"/>
          <p:cNvGrpSpPr>
            <a:grpSpLocks/>
          </p:cNvGrpSpPr>
          <p:nvPr/>
        </p:nvGrpSpPr>
        <p:grpSpPr bwMode="auto">
          <a:xfrm>
            <a:off x="827088" y="1916113"/>
            <a:ext cx="7885112" cy="4602162"/>
            <a:chOff x="521" y="1207"/>
            <a:chExt cx="4967" cy="2899"/>
          </a:xfrm>
        </p:grpSpPr>
        <p:pic>
          <p:nvPicPr>
            <p:cNvPr id="130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207"/>
              <a:ext cx="4967" cy="2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68" name="Text Box 20"/>
            <p:cNvSpPr txBox="1">
              <a:spLocks noChangeArrowheads="1"/>
            </p:cNvSpPr>
            <p:nvPr/>
          </p:nvSpPr>
          <p:spPr bwMode="auto">
            <a:xfrm>
              <a:off x="657" y="3657"/>
              <a:ext cx="726"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1600"/>
                <a:t>Real world</a:t>
              </a:r>
              <a:endParaRPr lang="nl-NL" sz="1600"/>
            </a:p>
          </p:txBody>
        </p:sp>
        <p:sp>
          <p:nvSpPr>
            <p:cNvPr id="130069" name="Text Box 21"/>
            <p:cNvSpPr txBox="1">
              <a:spLocks noChangeArrowheads="1"/>
            </p:cNvSpPr>
            <p:nvPr/>
          </p:nvSpPr>
          <p:spPr bwMode="auto">
            <a:xfrm>
              <a:off x="1882" y="2931"/>
              <a:ext cx="771"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1600"/>
                <a:t>Conception</a:t>
              </a:r>
              <a:endParaRPr lang="nl-NL" sz="1600"/>
            </a:p>
          </p:txBody>
        </p:sp>
        <p:sp>
          <p:nvSpPr>
            <p:cNvPr id="130070" name="Text Box 22"/>
            <p:cNvSpPr txBox="1">
              <a:spLocks noChangeArrowheads="1"/>
            </p:cNvSpPr>
            <p:nvPr/>
          </p:nvSpPr>
          <p:spPr bwMode="auto">
            <a:xfrm>
              <a:off x="3107" y="2160"/>
              <a:ext cx="1043" cy="3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1600"/>
                <a:t>Measurement &amp; representation</a:t>
              </a:r>
              <a:endParaRPr lang="nl-NL" sz="1600"/>
            </a:p>
          </p:txBody>
        </p:sp>
        <p:sp>
          <p:nvSpPr>
            <p:cNvPr id="130071" name="Text Box 23"/>
            <p:cNvSpPr txBox="1">
              <a:spLocks noChangeArrowheads="1"/>
            </p:cNvSpPr>
            <p:nvPr/>
          </p:nvSpPr>
          <p:spPr bwMode="auto">
            <a:xfrm>
              <a:off x="4513" y="1389"/>
              <a:ext cx="862"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1600"/>
                <a:t>Analysis</a:t>
              </a:r>
              <a:endParaRPr lang="nl-NL" sz="1600"/>
            </a:p>
          </p:txBody>
        </p:sp>
      </p:grpSp>
      <p:sp>
        <p:nvSpPr>
          <p:cNvPr id="2" name="Tijdelijke aanduiding voor dianummer 1"/>
          <p:cNvSpPr>
            <a:spLocks noGrp="1"/>
          </p:cNvSpPr>
          <p:nvPr>
            <p:ph type="sldNum" sz="quarter" idx="12"/>
          </p:nvPr>
        </p:nvSpPr>
        <p:spPr/>
        <p:txBody>
          <a:bodyPr/>
          <a:lstStyle/>
          <a:p>
            <a:fld id="{C7C9B126-31B6-41D2-A707-99E712BBFF10}" type="slidenum">
              <a:rPr lang="nl-NL" smtClean="0"/>
              <a:pPr/>
              <a:t>8</a:t>
            </a:fld>
            <a:endParaRPr lang="nl-N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0"/>
            <a:ext cx="9144000" cy="1196975"/>
          </a:xfrm>
          <a:prstGeom prst="rect">
            <a:avLst/>
          </a:prstGeom>
          <a:gradFill rotWithShape="1">
            <a:gsLst>
              <a:gs pos="0">
                <a:schemeClr val="bg2">
                  <a:gamma/>
                  <a:shade val="46275"/>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pic>
        <p:nvPicPr>
          <p:cNvPr id="122883" name="Picture 3" descr="earth-640x48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47813" cy="1162050"/>
          </a:xfrm>
          <a:prstGeom prst="rect">
            <a:avLst/>
          </a:prstGeom>
          <a:noFill/>
          <a:extLst>
            <a:ext uri="{909E8E84-426E-40DD-AFC4-6F175D3DCCD1}">
              <a14:hiddenFill xmlns:a14="http://schemas.microsoft.com/office/drawing/2010/main">
                <a:solidFill>
                  <a:srgbClr val="FFFFFF"/>
                </a:solidFill>
              </a14:hiddenFill>
            </a:ext>
          </a:extLst>
        </p:spPr>
      </p:pic>
      <p:sp>
        <p:nvSpPr>
          <p:cNvPr id="122884" name="Rectangle 4"/>
          <p:cNvSpPr>
            <a:spLocks noChangeArrowheads="1"/>
          </p:cNvSpPr>
          <p:nvPr/>
        </p:nvSpPr>
        <p:spPr bwMode="auto">
          <a:xfrm>
            <a:off x="0" y="6524625"/>
            <a:ext cx="6372225" cy="3333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122885" name="Text Box 5"/>
          <p:cNvSpPr txBox="1">
            <a:spLocks noChangeArrowheads="1"/>
          </p:cNvSpPr>
          <p:nvPr/>
        </p:nvSpPr>
        <p:spPr bwMode="auto">
          <a:xfrm>
            <a:off x="755650" y="1484313"/>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400" i="1">
                <a:solidFill>
                  <a:srgbClr val="FF6600"/>
                </a:solidFill>
              </a:rPr>
              <a:t>Schaal en GIS implementatie</a:t>
            </a:r>
            <a:endParaRPr lang="nl-NL" sz="2400" i="1">
              <a:solidFill>
                <a:srgbClr val="FF6600"/>
              </a:solidFill>
            </a:endParaRPr>
          </a:p>
        </p:txBody>
      </p:sp>
      <p:sp>
        <p:nvSpPr>
          <p:cNvPr id="122886" name="Text Box 6"/>
          <p:cNvSpPr txBox="1">
            <a:spLocks noChangeArrowheads="1"/>
          </p:cNvSpPr>
          <p:nvPr/>
        </p:nvSpPr>
        <p:spPr bwMode="auto">
          <a:xfrm>
            <a:off x="0" y="6524625"/>
            <a:ext cx="6300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solidFill>
                  <a:schemeClr val="bg1"/>
                </a:solidFill>
              </a:rPr>
              <a:t>HFDSTK 4 – GIS software</a:t>
            </a:r>
            <a:endParaRPr lang="nl-NL">
              <a:solidFill>
                <a:schemeClr val="bg1"/>
              </a:solidFill>
            </a:endParaRPr>
          </a:p>
        </p:txBody>
      </p:sp>
      <p:pic>
        <p:nvPicPr>
          <p:cNvPr id="1228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43926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9" name="Text Box 9"/>
          <p:cNvSpPr txBox="1">
            <a:spLocks noChangeArrowheads="1"/>
          </p:cNvSpPr>
          <p:nvPr/>
        </p:nvSpPr>
        <p:spPr bwMode="auto">
          <a:xfrm>
            <a:off x="4427538" y="1916113"/>
            <a:ext cx="45370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sz="2200"/>
              <a:t>Vele geografische voorstellingen zijn afhankelijk van vage definities en concepten</a:t>
            </a:r>
          </a:p>
          <a:p>
            <a:pPr>
              <a:spcBef>
                <a:spcPct val="50000"/>
              </a:spcBef>
            </a:pPr>
            <a:r>
              <a:rPr lang="fr-BE" sz="2200"/>
              <a:t>Onzekerheid</a:t>
            </a:r>
          </a:p>
          <a:p>
            <a:pPr>
              <a:spcBef>
                <a:spcPct val="50000"/>
              </a:spcBef>
            </a:pPr>
            <a:r>
              <a:rPr lang="fr-BE" sz="2200">
                <a:solidFill>
                  <a:schemeClr val="accent2"/>
                </a:solidFill>
              </a:rPr>
              <a:t>U1: onzekerheid in de conceptie van geografische fenomenen</a:t>
            </a:r>
            <a:endParaRPr lang="nl-NL" sz="2200">
              <a:solidFill>
                <a:schemeClr val="accent2"/>
              </a:solidFill>
            </a:endParaRPr>
          </a:p>
        </p:txBody>
      </p:sp>
      <p:sp>
        <p:nvSpPr>
          <p:cNvPr id="122891" name="Text Box 11"/>
          <p:cNvSpPr txBox="1">
            <a:spLocks noChangeArrowheads="1"/>
          </p:cNvSpPr>
          <p:nvPr/>
        </p:nvSpPr>
        <p:spPr bwMode="auto">
          <a:xfrm>
            <a:off x="0" y="4508500"/>
            <a:ext cx="8964613"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t>Eenheid van analyse</a:t>
            </a:r>
          </a:p>
          <a:p>
            <a:pPr>
              <a:spcBef>
                <a:spcPct val="50000"/>
              </a:spcBef>
            </a:pPr>
            <a:r>
              <a:rPr lang="fr-BE"/>
              <a:t>Vaagheid (in posities van de grenzen van een zone en in de attributen)</a:t>
            </a:r>
          </a:p>
          <a:p>
            <a:pPr>
              <a:spcBef>
                <a:spcPct val="50000"/>
              </a:spcBef>
            </a:pPr>
            <a:r>
              <a:rPr lang="fr-BE"/>
              <a:t>Dubbelzinnigheid (directe/indirecte indicatoren ipv fenomenen bvb. voor armoede/rijkdom; Verschillen in definities bvb bodemkaarten)</a:t>
            </a:r>
          </a:p>
          <a:p>
            <a:pPr>
              <a:spcBef>
                <a:spcPct val="50000"/>
              </a:spcBef>
            </a:pPr>
            <a:r>
              <a:rPr lang="fr-BE"/>
              <a:t>Fuzzy benadering (kunnen tot verschillende klassen behoren)</a:t>
            </a:r>
            <a:endParaRPr lang="nl-NL"/>
          </a:p>
        </p:txBody>
      </p:sp>
      <p:sp>
        <p:nvSpPr>
          <p:cNvPr id="2" name="Tijdelijke aanduiding voor dianummer 1"/>
          <p:cNvSpPr>
            <a:spLocks noGrp="1"/>
          </p:cNvSpPr>
          <p:nvPr>
            <p:ph type="sldNum" sz="quarter" idx="12"/>
          </p:nvPr>
        </p:nvSpPr>
        <p:spPr/>
        <p:txBody>
          <a:bodyPr/>
          <a:lstStyle/>
          <a:p>
            <a:fld id="{C7C9B126-31B6-41D2-A707-99E712BBFF10}" type="slidenum">
              <a:rPr lang="nl-NL" smtClean="0"/>
              <a:pPr/>
              <a:t>9</a:t>
            </a:fld>
            <a:endParaRPr lang="nl-N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ardontwerp">
  <a:themeElements>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ardontwerp">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TotalTime>
  <Words>1341</Words>
  <Application>Microsoft Office PowerPoint</Application>
  <PresentationFormat>Diavoorstelling (4:3)</PresentationFormat>
  <Paragraphs>226</Paragraphs>
  <Slides>34</Slides>
  <Notes>1</Notes>
  <HiddenSlides>0</HiddenSlides>
  <MMClips>0</MMClips>
  <ScaleCrop>false</ScaleCrop>
  <HeadingPairs>
    <vt:vector size="4" baseType="variant">
      <vt:variant>
        <vt:lpstr>Thema</vt:lpstr>
      </vt:variant>
      <vt:variant>
        <vt:i4>1</vt:i4>
      </vt:variant>
      <vt:variant>
        <vt:lpstr>Diatitels</vt:lpstr>
      </vt:variant>
      <vt:variant>
        <vt:i4>34</vt:i4>
      </vt:variant>
    </vt:vector>
  </HeadingPairs>
  <TitlesOfParts>
    <vt:vector size="35" baseType="lpstr">
      <vt:lpstr>Standaardontwerp</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Universiteit Antwerpen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Universiteit Antwerpen</dc:creator>
  <cp:lastModifiedBy>Roeland</cp:lastModifiedBy>
  <cp:revision>161</cp:revision>
  <dcterms:created xsi:type="dcterms:W3CDTF">2007-02-18T14:27:50Z</dcterms:created>
  <dcterms:modified xsi:type="dcterms:W3CDTF">2011-03-04T16:01:48Z</dcterms:modified>
</cp:coreProperties>
</file>